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61" r:id="rId9"/>
    <p:sldId id="285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7559675" cy="7559675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>
      <p:cViewPr>
        <p:scale>
          <a:sx n="90" d="100"/>
          <a:sy n="90" d="100"/>
        </p:scale>
        <p:origin x="-1452" y="66"/>
      </p:cViewPr>
      <p:guideLst>
        <p:guide orient="horz" pos="2381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334570534457557"/>
          <c:y val="2.3033541092534152E-2"/>
          <c:w val="0.47853056613382688"/>
          <c:h val="0.755225269006713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explosion val="12"/>
          <c:dPt>
            <c:idx val="1"/>
            <c:spPr>
              <a:solidFill>
                <a:srgbClr val="6C8EBE"/>
              </a:solidFill>
              <a:ln w="19050">
                <a:noFill/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spPr>
              <a:solidFill>
                <a:srgbClr val="25B8CA"/>
              </a:solidFill>
              <a:ln w="19050">
                <a:noFill/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spPr>
              <a:solidFill>
                <a:srgbClr val="EBE352"/>
              </a:solidFill>
              <a:ln w="19050">
                <a:noFill/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spPr>
              <a:solidFill>
                <a:srgbClr val="77CA82"/>
              </a:solidFill>
              <a:ln w="19050">
                <a:noFill/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spPr>
              <a:solidFill>
                <a:srgbClr val="8BDCDE"/>
              </a:solidFill>
              <a:ln w="19050">
                <a:noFill/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1.0012184118547469E-2"/>
                  <c:y val="-3.7625370995046483E-3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527414266731677E-2"/>
                  <c:y val="-2.6337759696532136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049399091571776E-2"/>
                  <c:y val="3.7871269088950751E-3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3839956419406522E-2"/>
                  <c:y val="2.492280873690738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7368920209593637E-2"/>
                      <c:h val="2.6817557242409897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2588531949707588E-2"/>
                  <c:y val="-8.7296785963780592E-3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06701265201093E-2"/>
                  <c:y val="-4.3907030374636134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5030460296368551E-3"/>
                  <c:y val="-1.5201094276144161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6.5079196770558179E-2"/>
                  <c:y val="-3.762537099504600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5.2563966622373934E-2"/>
                  <c:y val="-3.5744102445293705E-2"/>
                </c:manualLayout>
              </c:layout>
              <c:dLblPos val="outEnd"/>
              <c:showVal val="1"/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Производство и распределение электроэнергии, газа и воды</c:v>
                </c:pt>
                <c:pt idx="1">
                  <c:v>Транспортировка и хранение</c:v>
                </c:pt>
                <c:pt idx="2">
                  <c:v>Водоснабжение; водоотведение, организация сбора и утилизации мусора</c:v>
                </c:pt>
                <c:pt idx="3">
                  <c:v>Здравоохранение</c:v>
                </c:pt>
                <c:pt idx="4">
                  <c:v>Гос.управление и обеспечение военной безопасности; социальное обеспечение</c:v>
                </c:pt>
                <c:pt idx="5">
                  <c:v>Культура,спорт,организация досуга и развлечений</c:v>
                </c:pt>
                <c:pt idx="6">
                  <c:v>Образование</c:v>
                </c:pt>
                <c:pt idx="7">
                  <c:v>Добыча полезных ископаемых</c:v>
                </c:pt>
                <c:pt idx="8">
                  <c:v>Прочее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0.41500000000000031</c:v>
                </c:pt>
                <c:pt idx="1">
                  <c:v>2.0000000000000077E-4</c:v>
                </c:pt>
                <c:pt idx="2">
                  <c:v>6.9700000000000234E-2</c:v>
                </c:pt>
                <c:pt idx="3">
                  <c:v>5.6700000000000118E-2</c:v>
                </c:pt>
                <c:pt idx="4">
                  <c:v>8.8000000000000318E-3</c:v>
                </c:pt>
                <c:pt idx="5">
                  <c:v>0.19550000000000042</c:v>
                </c:pt>
                <c:pt idx="6">
                  <c:v>5.6000000000000022E-2</c:v>
                </c:pt>
                <c:pt idx="7">
                  <c:v>0.19600000000000042</c:v>
                </c:pt>
                <c:pt idx="8">
                  <c:v>2.1000000000000072E-3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5"/>
        <c:txPr>
          <a:bodyPr rot="0" vert="horz"/>
          <a:lstStyle/>
          <a:p>
            <a:pPr>
              <a:defRPr/>
            </a:pPr>
            <a:endParaRPr lang="ru-RU"/>
          </a:p>
        </c:txPr>
      </c:legendEntry>
      <c:layout>
        <c:manualLayout>
          <c:xMode val="edge"/>
          <c:yMode val="edge"/>
          <c:x val="0.19273454428203862"/>
          <c:y val="0.62096290138419885"/>
          <c:w val="0.59081405757952699"/>
          <c:h val="0.33710317824767805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0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9220999153260027"/>
          <c:y val="0.12554219853761384"/>
          <c:w val="0.67696867061812704"/>
          <c:h val="0.78250092948320649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solidFill>
              <a:srgbClr val="4F81BD"/>
            </a:solidFill>
            <a:ln w="3240">
              <a:solidFill>
                <a:srgbClr val="0070C0"/>
              </a:solidFill>
              <a:round/>
            </a:ln>
          </c:spPr>
          <c:explosion val="4"/>
          <c:dPt>
            <c:idx val="0"/>
            <c:spPr>
              <a:solidFill>
                <a:srgbClr val="0070C0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1"/>
            <c:spPr>
              <a:solidFill>
                <a:srgbClr val="C0D03C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2"/>
            <c:spPr>
              <a:solidFill>
                <a:srgbClr val="EBE352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3"/>
            <c:spPr>
              <a:solidFill>
                <a:srgbClr val="77CA82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4"/>
            <c:spPr>
              <a:solidFill>
                <a:srgbClr val="00AEFF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5"/>
            <c:explosion val="6"/>
            <c:spPr>
              <a:solidFill>
                <a:srgbClr val="8BDCDE"/>
              </a:solidFill>
              <a:ln w="3240">
                <a:solidFill>
                  <a:srgbClr val="0070C0"/>
                </a:solidFill>
                <a:round/>
              </a:ln>
            </c:spPr>
          </c:dPt>
          <c:dLbls>
            <c:dLbl>
              <c:idx val="0"/>
              <c:layout/>
              <c:numFmt formatCode="0.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9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1"/>
              <c:layout/>
              <c:tx>
                <c:rich>
                  <a:bodyPr wrap="square"/>
                  <a:lstStyle/>
                  <a:p>
                    <a:pPr>
                      <a:defRPr lang="en-US" sz="9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1</a:t>
                    </a:r>
                    <a:r>
                      <a:rPr smtClean="0"/>
                      <a:t>,</a:t>
                    </a:r>
                    <a:r>
                      <a:rPr lang="ru-RU" dirty="0" smtClean="0"/>
                      <a:t>5</a:t>
                    </a:r>
                    <a:endParaRPr/>
                  </a:p>
                </c:rich>
              </c:tx>
              <c:numFmt formatCode="0.0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2"/>
              <c:layout/>
              <c:tx>
                <c:rich>
                  <a:bodyPr wrap="square"/>
                  <a:lstStyle/>
                  <a:p>
                    <a:pPr>
                      <a:defRPr lang="en-US" sz="9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smtClean="0"/>
                      <a:t>3</a:t>
                    </a:r>
                    <a:r>
                      <a:rPr lang="ru-RU" dirty="0" smtClean="0"/>
                      <a:t>7,</a:t>
                    </a:r>
                    <a:r>
                      <a:rPr smtClean="0"/>
                      <a:t>9</a:t>
                    </a:r>
                    <a:endParaRPr/>
                  </a:p>
                </c:rich>
              </c:tx>
              <c:numFmt formatCode="0.0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17</a:t>
                    </a:r>
                    <a:endParaRPr/>
                  </a:p>
                </c:rich>
              </c:tx>
              <c:dLblPos val="bestFit"/>
              <c:showVal val="1"/>
              <c:separator>; </c:separator>
            </c:dLbl>
            <c:dLbl>
              <c:idx val="4"/>
              <c:layout>
                <c:manualLayout>
                  <c:x val="9.6273802382884743E-2"/>
                  <c:y val="-8.7952060265520868E-2"/>
                </c:manualLayout>
              </c:layout>
              <c:tx>
                <c:rich>
                  <a:bodyPr wrap="square"/>
                  <a:lstStyle/>
                  <a:p>
                    <a:pPr>
                      <a:defRPr lang="en-US" sz="9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smtClean="0"/>
                      <a:t>6,</a:t>
                    </a:r>
                    <a:r>
                      <a:rPr lang="ru-RU" dirty="0" smtClean="0"/>
                      <a:t>2</a:t>
                    </a:r>
                    <a:endParaRPr/>
                  </a:p>
                </c:rich>
              </c:tx>
              <c:numFmt formatCode="0.0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5"/>
              <c:layout/>
              <c:tx>
                <c:rich>
                  <a:bodyPr wrap="square"/>
                  <a:lstStyle/>
                  <a:p>
                    <a:pPr>
                      <a:defRPr lang="en-US" sz="9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smtClean="0"/>
                      <a:t>34,</a:t>
                    </a:r>
                    <a:r>
                      <a:rPr lang="ru-RU" dirty="0" smtClean="0"/>
                      <a:t>1</a:t>
                    </a:r>
                    <a:endParaRPr/>
                  </a:p>
                </c:rich>
              </c:tx>
              <c:numFmt formatCode="0.0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numFmt formatCode="0.0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900" b="0" strike="noStrike" spc="-1">
                    <a:solidFill>
                      <a:srgbClr val="40404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ctr"/>
            <c:showVal val="1"/>
            <c:separator>; </c:separator>
            <c:showLeaderLines val="1"/>
          </c:dLbls>
          <c:cat>
            <c:strRef>
              <c:f>categories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2.2999999999999998</c:v>
                </c:pt>
                <c:pt idx="1">
                  <c:v>1.6</c:v>
                </c:pt>
                <c:pt idx="2">
                  <c:v>39.1</c:v>
                </c:pt>
                <c:pt idx="3">
                  <c:v>16.399999999999999</c:v>
                </c:pt>
                <c:pt idx="4">
                  <c:v>6.25</c:v>
                </c:pt>
                <c:pt idx="5">
                  <c:v>34.300000000000004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zero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9241652518392804"/>
          <c:y val="5.6886924150767924E-2"/>
          <c:w val="0.72439162422184811"/>
          <c:h val="0.73964634713820465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F81BD"/>
            </a:solidFill>
            <a:ln w="3240">
              <a:solidFill>
                <a:srgbClr val="215968"/>
              </a:solidFill>
              <a:round/>
            </a:ln>
          </c:spPr>
          <c:explosion val="8"/>
          <c:dPt>
            <c:idx val="0"/>
            <c:explosion val="5"/>
            <c:spPr>
              <a:solidFill>
                <a:srgbClr val="0070C0"/>
              </a:solidFill>
              <a:ln w="3240">
                <a:solidFill>
                  <a:srgbClr val="215968"/>
                </a:solidFill>
                <a:round/>
              </a:ln>
            </c:spPr>
          </c:dPt>
          <c:dPt>
            <c:idx val="1"/>
            <c:spPr>
              <a:solidFill>
                <a:srgbClr val="E3DE4C"/>
              </a:solidFill>
              <a:ln w="3240">
                <a:solidFill>
                  <a:srgbClr val="215968"/>
                </a:solidFill>
                <a:round/>
              </a:ln>
            </c:spPr>
          </c:dPt>
          <c:dLbls>
            <c:dLbl>
              <c:idx val="0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61</a:t>
                    </a:r>
                    <a:r>
                      <a:rPr smtClean="0"/>
                      <a:t>,</a:t>
                    </a:r>
                    <a:r>
                      <a:rPr lang="ru-RU" dirty="0" smtClean="0"/>
                      <a:t>0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%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1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39</a:t>
                    </a:r>
                    <a:r>
                      <a:rPr smtClean="0"/>
                      <a:t>,</a:t>
                    </a:r>
                    <a:r>
                      <a:rPr lang="ru-RU" dirty="0" smtClean="0"/>
                      <a:t>0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%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numFmt formatCode="0.0%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1000" b="0" strike="noStrike" spc="-1">
                    <a:solidFill>
                      <a:srgbClr val="40404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ctr"/>
            <c:showVal val="1"/>
            <c:separator>; </c:separator>
          </c:dLbls>
          <c:cat>
            <c:strRef>
              <c:f>categories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0.47500000000000031</c:v>
                </c:pt>
                <c:pt idx="1">
                  <c:v>0.52500000000000002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9589889770731544"/>
          <c:y val="0.8364326706822105"/>
          <c:w val="0.64384712676990563"/>
          <c:h val="0.15047438143093658"/>
        </c:manualLayout>
      </c:layout>
      <c:spPr>
        <a:noFill/>
        <a:ln w="0">
          <a:noFill/>
        </a:ln>
      </c:spPr>
      <c:txPr>
        <a:bodyPr/>
        <a:lstStyle/>
        <a:p>
          <a:pPr>
            <a:defRPr lang="en-US" sz="1200" b="0" strike="noStrike" spc="-1">
              <a:solidFill>
                <a:srgbClr val="000000"/>
              </a:solidFill>
              <a:latin typeface="Open Sans"/>
              <a:ea typeface="Open Sans"/>
            </a:defRPr>
          </a:pPr>
          <a:endParaRPr lang="ru-RU"/>
        </a:p>
      </c:txPr>
    </c:legend>
    <c:plotVisOnly val="1"/>
    <c:dispBlanksAs val="zero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9638184791495896"/>
          <c:y val="0.45808935589957656"/>
          <c:w val="0.28035568274734501"/>
          <c:h val="0.43996149835566251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F81BD"/>
            </a:solidFill>
            <a:ln w="12600">
              <a:solidFill>
                <a:srgbClr val="215968"/>
              </a:solidFill>
              <a:round/>
            </a:ln>
          </c:spPr>
          <c:explosion val="6"/>
          <c:dPt>
            <c:idx val="0"/>
            <c:spPr>
              <a:solidFill>
                <a:srgbClr val="B7C73E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1"/>
            <c:spPr>
              <a:solidFill>
                <a:srgbClr val="8BDCDE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2"/>
            <c:spPr>
              <a:solidFill>
                <a:srgbClr val="EBE352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3"/>
            <c:explosion val="7"/>
            <c:spPr>
              <a:solidFill>
                <a:srgbClr val="215968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4"/>
            <c:explosion val="2"/>
            <c:spPr>
              <a:solidFill>
                <a:srgbClr val="00AEFF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5"/>
            <c:spPr>
              <a:solidFill>
                <a:srgbClr val="6DC781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6"/>
            <c:explosion val="10"/>
            <c:spPr>
              <a:solidFill>
                <a:srgbClr val="007FAC"/>
              </a:solidFill>
              <a:ln w="12600">
                <a:solidFill>
                  <a:srgbClr val="215968"/>
                </a:solidFill>
                <a:round/>
              </a:ln>
            </c:spPr>
          </c:dPt>
          <c:dLbls>
            <c:dLbl>
              <c:idx val="0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lang="ru-RU" smtClean="0"/>
                      <a:t>55,7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outEnd"/>
              <c:showVal val="1"/>
              <c:separator>; </c:separator>
            </c:dLbl>
            <c:dLbl>
              <c:idx val="1"/>
              <c:layout>
                <c:manualLayout>
                  <c:x val="8.4609575078221564E-4"/>
                  <c:y val="-8.2223648323440026E-4"/>
                </c:manualLayout>
              </c:layout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32,5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2"/>
              <c:layout>
                <c:manualLayout>
                  <c:x val="1.1007620540252038E-2"/>
                  <c:y val="-3.1464249425103008E-2"/>
                </c:manualLayout>
              </c:layout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59,</a:t>
                    </a:r>
                    <a:r>
                      <a:rPr lang="ru-RU" dirty="0" smtClean="0"/>
                      <a:t>7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3"/>
              <c:layout>
                <c:manualLayout>
                  <c:x val="1.3991385723127941E-2"/>
                  <c:y val="5.8915806549369857E-4"/>
                </c:manualLayout>
              </c:layout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39,5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4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9,7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5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100,2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outEnd"/>
              <c:showVal val="1"/>
              <c:separator>; </c:separator>
            </c:dLbl>
            <c:dLbl>
              <c:idx val="6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000000"/>
                      </a:solidFill>
                      <a:latin typeface="Open Sans"/>
                    </a:defRPr>
                  </a:pPr>
                  <a:endParaRPr lang="ru-RU"/>
                </a:p>
              </c:txPr>
            </c:dLbl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outEnd"/>
            <c:showVal val="1"/>
            <c:separator>; </c:separator>
          </c:dLbls>
          <c:cat>
            <c:strRef>
              <c:f>categories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Культура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37</c:v>
                </c:pt>
                <c:pt idx="1">
                  <c:v>24.7</c:v>
                </c:pt>
                <c:pt idx="2">
                  <c:v>59.4</c:v>
                </c:pt>
                <c:pt idx="3">
                  <c:v>29.2</c:v>
                </c:pt>
                <c:pt idx="4">
                  <c:v>11.3</c:v>
                </c:pt>
                <c:pt idx="5">
                  <c:v>96.5</c:v>
                </c:pt>
                <c:pt idx="6">
                  <c:v>0.60000000000000164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7.4116943972450111E-2"/>
          <c:y val="0.58942359516039156"/>
          <c:w val="0.46009522227758393"/>
          <c:h val="0.34867928815743332"/>
        </c:manualLayout>
      </c:layout>
      <c:spPr>
        <a:noFill/>
        <a:ln w="0">
          <a:noFill/>
        </a:ln>
      </c:spPr>
      <c:txPr>
        <a:bodyPr/>
        <a:lstStyle/>
        <a:p>
          <a:pPr>
            <a:defRPr lang="en-US" sz="1000" b="0" strike="noStrike" spc="-1">
              <a:solidFill>
                <a:srgbClr val="000000"/>
              </a:solidFill>
              <a:latin typeface="Open Sans"/>
              <a:ea typeface="Open Sans"/>
            </a:defRPr>
          </a:pPr>
          <a:endParaRPr lang="ru-RU"/>
        </a:p>
      </c:txPr>
    </c:legend>
    <c:plotVisOnly val="1"/>
    <c:dispBlanksAs val="zero"/>
  </c:chart>
  <c:spPr>
    <a:noFill/>
    <a:ln w="648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1469580818789831"/>
          <c:y val="9.0090090090091016E-2"/>
          <c:w val="0.45114989398140631"/>
          <c:h val="0.55375375375375402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5BAFF"/>
            </a:solidFill>
            <a:ln w="0">
              <a:solidFill>
                <a:srgbClr val="215968"/>
              </a:solidFill>
            </a:ln>
          </c:spPr>
          <c:explosion val="8"/>
          <c:dPt>
            <c:idx val="0"/>
            <c:spPr>
              <a:solidFill>
                <a:srgbClr val="81D78C"/>
              </a:solidFill>
              <a:ln w="0">
                <a:solidFill>
                  <a:srgbClr val="215968"/>
                </a:solidFill>
              </a:ln>
            </c:spPr>
          </c:dPt>
          <c:dPt>
            <c:idx val="2"/>
            <c:spPr>
              <a:solidFill>
                <a:srgbClr val="C3D445"/>
              </a:solidFill>
              <a:ln w="0">
                <a:solidFill>
                  <a:srgbClr val="215968"/>
                </a:solidFill>
              </a:ln>
            </c:spPr>
          </c:dPt>
          <c:dLbls>
            <c:dLbl>
              <c:idx val="0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42,3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1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404040"/>
                        </a:solidFill>
                        <a:latin typeface="Open Sans"/>
                      </a:defRPr>
                    </a:pPr>
                    <a:r>
                      <a:rPr smtClean="0"/>
                      <a:t>2</a:t>
                    </a:r>
                    <a:r>
                      <a:rPr lang="ru-RU" dirty="0" smtClean="0"/>
                      <a:t>49,9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bestFit"/>
              <c:showVal val="1"/>
              <c:separator>; </c:separator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12,4</a:t>
                    </a:r>
                    <a:endParaRPr/>
                  </a:p>
                </c:rich>
              </c:tx>
              <c:dLblPos val="bestFit"/>
              <c:showVal val="1"/>
              <c:separator>; </c:separator>
            </c:dLbl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1000" b="0" strike="noStrike" spc="-1">
                    <a:solidFill>
                      <a:srgbClr val="40404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outEnd"/>
            <c:showVal val="1"/>
            <c:separator>; </c:separator>
            <c:showLeaderLines val="1"/>
          </c:dLbls>
          <c:cat>
            <c:strRef>
              <c:f>categories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36</c:v>
                </c:pt>
                <c:pt idx="1">
                  <c:v>212.8</c:v>
                </c:pt>
                <c:pt idx="2">
                  <c:v>9.9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6.3773900771235639E-2"/>
          <c:y val="0.60510724269844673"/>
          <c:w val="0.5845289130604685"/>
          <c:h val="0.18299743467257579"/>
        </c:manualLayout>
      </c:layout>
      <c:spPr>
        <a:noFill/>
        <a:ln w="0">
          <a:noFill/>
        </a:ln>
      </c:spPr>
      <c:txPr>
        <a:bodyPr/>
        <a:lstStyle/>
        <a:p>
          <a:pPr>
            <a:defRPr lang="en-US" sz="1000" b="0" strike="noStrike" spc="-1">
              <a:solidFill>
                <a:srgbClr val="595959"/>
              </a:solidFill>
              <a:latin typeface="Open Sans"/>
              <a:ea typeface="Open Sans"/>
            </a:defRPr>
          </a:pPr>
          <a:endParaRPr lang="ru-RU"/>
        </a:p>
      </c:txPr>
    </c:legend>
    <c:plotVisOnly val="1"/>
    <c:dispBlanksAs val="zero"/>
  </c:chart>
  <c:spPr>
    <a:noFill/>
    <a:ln w="936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75FCC16-8A20-4A3C-83FC-D70921BEA99D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785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86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C00EF1F-B7B6-49C4-B115-4E9E6BB3552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3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7E22141-2059-49C6-9016-95FD070A30E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6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B193A5D-B1E8-426C-A66B-223DA1AB8DE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18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9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E80D58-FC40-4EFE-BF09-AB225F28CE7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21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22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2161C11-19A3-4030-BEB3-74474C1067B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25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C43FE59-C8ED-4905-842E-9E0F137F002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10</a:t>
            </a:r>
          </a:p>
        </p:txBody>
      </p:sp>
      <p:sp>
        <p:nvSpPr>
          <p:cNvPr id="828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434138-7BCA-4DEA-A88C-D90BD320A21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30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31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92C56D1-6FF3-4D90-9C90-A6F0FF498FD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34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49C5D3-56DD-4A55-A071-400A99F9E57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74825" y="812800"/>
            <a:ext cx="40100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92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4E7E055-4874-4A2D-BD0F-03111390832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95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A5F4211-13C7-4A2A-BE4F-27B3297B74C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98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0E1BBF9-A72F-43B6-B27E-609D7AD01B0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01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7AFC02B-4ACD-40CB-BAE3-544B507C57F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04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9FC41C2-4C79-490B-B133-2A150232F01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07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2B1D284-A767-445B-89D1-E52FA604674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0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C0E4A9D-766F-47CF-9478-8B974D39250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67000" y="1237320"/>
            <a:ext cx="6425280" cy="12199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10.06.2022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4214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67000" y="1237320"/>
            <a:ext cx="6425280" cy="12199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67000" y="1237320"/>
            <a:ext cx="6425280" cy="12199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19840" y="402480"/>
            <a:ext cx="6519960" cy="14608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36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19840" y="2012400"/>
            <a:ext cx="6519960" cy="47962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9000" indent="-18864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  <a:p>
            <a:pPr marL="567000" lvl="1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en-US" sz="1990" b="0" strike="noStrike" spc="-1">
              <a:solidFill>
                <a:srgbClr val="000000"/>
              </a:solidFill>
              <a:latin typeface="Calibri"/>
            </a:endParaRPr>
          </a:p>
          <a:p>
            <a:pPr marL="945000" lvl="2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en-US" sz="1660" b="0" strike="noStrike" spc="-1">
              <a:solidFill>
                <a:srgbClr val="000000"/>
              </a:solidFill>
              <a:latin typeface="Calibri"/>
            </a:endParaRPr>
          </a:p>
          <a:p>
            <a:pPr marL="1323000" lvl="3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en-US" sz="1490" b="0" strike="noStrike" spc="-1">
              <a:solidFill>
                <a:srgbClr val="000000"/>
              </a:solidFill>
              <a:latin typeface="Calibri"/>
            </a:endParaRPr>
          </a:p>
          <a:p>
            <a:pPr marL="1701000" lvl="4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en-US" sz="14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1984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9EDDCCA-C11B-4AEA-BF2F-BAEC7B1ABA1E}" type="datetime">
              <a:rPr lang="ru-RU" sz="98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10.06.2022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2504160" y="7006680"/>
            <a:ext cx="25509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533916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052145B-CC81-401F-A482-EA4FD8F69D5C}" type="slidenum">
              <a:rPr lang="ru-RU" sz="98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96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49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51984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F5E9DC1-1A22-4838-992C-4411D7F7AFDC}" type="datetime">
              <a:rPr lang="ru-RU" sz="98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10.06.2022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2504160" y="7006680"/>
            <a:ext cx="25509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533916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160692-3574-4DDD-9D2E-1E7BEE289DAE}" type="slidenum">
              <a:rPr lang="ru-RU" sz="98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2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6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51984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FDCE72A-2C04-4456-848E-1E9E3BEDE075}" type="datetime">
              <a:rPr lang="ru-RU" sz="98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10.06.2022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2504160" y="7006680"/>
            <a:ext cx="25509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533916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368C04-46FB-4CB5-9D09-1427628D849A}" type="slidenum">
              <a:rPr lang="ru-RU" sz="98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2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6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openxmlformats.org/officeDocument/2006/relationships/image" Target="../media/image14.png"/><Relationship Id="rId21" Type="http://schemas.openxmlformats.org/officeDocument/2006/relationships/image" Target="../media/image77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20" Type="http://schemas.openxmlformats.org/officeDocument/2006/relationships/image" Target="../media/image9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79.png"/><Relationship Id="rId5" Type="http://schemas.openxmlformats.org/officeDocument/2006/relationships/image" Target="../media/image65.png"/><Relationship Id="rId15" Type="http://schemas.openxmlformats.org/officeDocument/2006/relationships/image" Target="../media/image39.png"/><Relationship Id="rId23" Type="http://schemas.openxmlformats.org/officeDocument/2006/relationships/image" Target="../media/image16.jpeg"/><Relationship Id="rId10" Type="http://schemas.openxmlformats.org/officeDocument/2006/relationships/image" Target="../media/image70.png"/><Relationship Id="rId19" Type="http://schemas.openxmlformats.org/officeDocument/2006/relationships/image" Target="../media/image46.png"/><Relationship Id="rId4" Type="http://schemas.openxmlformats.org/officeDocument/2006/relationships/chart" Target="../charts/chart2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dep@smolinvest.com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84.png"/><Relationship Id="rId21" Type="http://schemas.openxmlformats.org/officeDocument/2006/relationships/chart" Target="../charts/chart3.xml"/><Relationship Id="rId12" Type="http://schemas.openxmlformats.org/officeDocument/2006/relationships/image" Target="../media/image88.png"/><Relationship Id="rId7" Type="http://schemas.microsoft.com/office/2007/relationships/hdphoto" Target="../media/hdphoto6.wdp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2.pn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87.png"/><Relationship Id="rId5" Type="http://schemas.openxmlformats.org/officeDocument/2006/relationships/image" Target="../media/image1251.png"/><Relationship Id="rId15" Type="http://schemas.openxmlformats.org/officeDocument/2006/relationships/image" Target="../media/image91.png"/><Relationship Id="rId10" Type="http://schemas.openxmlformats.org/officeDocument/2006/relationships/image" Target="../media/image14.png"/><Relationship Id="rId19" Type="http://schemas.openxmlformats.org/officeDocument/2006/relationships/image" Target="../media/image95.png"/><Relationship Id="rId4" Type="http://schemas.openxmlformats.org/officeDocument/2006/relationships/image" Target="../media/image85.png"/><Relationship Id="rId9" Type="http://schemas.openxmlformats.org/officeDocument/2006/relationships/image" Target="../media/image1291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18" Type="http://schemas.openxmlformats.org/officeDocument/2006/relationships/image" Target="../media/image16.jpeg"/><Relationship Id="rId3" Type="http://schemas.openxmlformats.org/officeDocument/2006/relationships/image" Target="../media/image96.png"/><Relationship Id="rId7" Type="http://schemas.microsoft.com/office/2007/relationships/hdphoto" Target="../media/hdphoto8.wdp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microsoft.com/office/2007/relationships/hdphoto" Target="../media/hdphoto7.wdp"/><Relationship Id="rId15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99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4.png"/><Relationship Id="rId7" Type="http://schemas.openxmlformats.org/officeDocument/2006/relationships/image" Target="../media/image1591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11" Type="http://schemas.openxmlformats.org/officeDocument/2006/relationships/image" Target="../media/image16.jpeg"/><Relationship Id="rId5" Type="http://schemas.openxmlformats.org/officeDocument/2006/relationships/image" Target="../media/image105.png"/><Relationship Id="rId10" Type="http://schemas.openxmlformats.org/officeDocument/2006/relationships/image" Target="../media/image109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6.jpeg"/><Relationship Id="rId5" Type="http://schemas.openxmlformats.org/officeDocument/2006/relationships/image" Target="../media/image124.png"/><Relationship Id="rId10" Type="http://schemas.openxmlformats.org/officeDocument/2006/relationships/image" Target="../media/image128.png"/><Relationship Id="rId4" Type="http://schemas.openxmlformats.org/officeDocument/2006/relationships/image" Target="../media/image185.png"/><Relationship Id="rId9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76.png"/><Relationship Id="rId7" Type="http://schemas.openxmlformats.org/officeDocument/2006/relationships/image" Target="../media/image131.png"/><Relationship Id="rId12" Type="http://schemas.openxmlformats.org/officeDocument/2006/relationships/image" Target="../media/image136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0.png"/><Relationship Id="rId11" Type="http://schemas.openxmlformats.org/officeDocument/2006/relationships/image" Target="../media/image135.jpeg"/><Relationship Id="rId5" Type="http://schemas.openxmlformats.org/officeDocument/2006/relationships/image" Target="../media/image14.png"/><Relationship Id="rId10" Type="http://schemas.openxmlformats.org/officeDocument/2006/relationships/image" Target="../media/image134.png"/><Relationship Id="rId4" Type="http://schemas.openxmlformats.org/officeDocument/2006/relationships/image" Target="../media/image195.png"/><Relationship Id="rId9" Type="http://schemas.openxmlformats.org/officeDocument/2006/relationships/image" Target="../media/image133.jpeg"/><Relationship Id="rId1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7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210.png"/><Relationship Id="rId10" Type="http://schemas.openxmlformats.org/officeDocument/2006/relationships/image" Target="../media/image16.jpeg"/><Relationship Id="rId9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.png"/><Relationship Id="rId7" Type="http://schemas.openxmlformats.org/officeDocument/2006/relationships/image" Target="../media/image144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3.png"/><Relationship Id="rId11" Type="http://schemas.openxmlformats.org/officeDocument/2006/relationships/image" Target="../media/image146.png"/><Relationship Id="rId5" Type="http://schemas.openxmlformats.org/officeDocument/2006/relationships/image" Target="../media/image142.png"/><Relationship Id="rId10" Type="http://schemas.openxmlformats.org/officeDocument/2006/relationships/image" Target="../media/image217.png"/><Relationship Id="rId4" Type="http://schemas.openxmlformats.org/officeDocument/2006/relationships/image" Target="../media/image141.jpeg"/><Relationship Id="rId9" Type="http://schemas.openxmlformats.org/officeDocument/2006/relationships/image" Target="../media/image1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50.jpeg"/><Relationship Id="rId7" Type="http://schemas.openxmlformats.org/officeDocument/2006/relationships/image" Target="../media/image153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2.png"/><Relationship Id="rId11" Type="http://schemas.microsoft.com/office/2007/relationships/hdphoto" Target="../media/hdphoto11.wdp"/><Relationship Id="rId5" Type="http://schemas.openxmlformats.org/officeDocument/2006/relationships/image" Target="../media/image151.jpeg"/><Relationship Id="rId10" Type="http://schemas.openxmlformats.org/officeDocument/2006/relationships/image" Target="../media/image155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64.jpeg"/><Relationship Id="rId18" Type="http://schemas.openxmlformats.org/officeDocument/2006/relationships/image" Target="../media/image168.png"/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12" Type="http://schemas.openxmlformats.org/officeDocument/2006/relationships/image" Target="../media/image163.png"/><Relationship Id="rId17" Type="http://schemas.openxmlformats.org/officeDocument/2006/relationships/image" Target="../media/image24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7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2.wdp"/><Relationship Id="rId11" Type="http://schemas.openxmlformats.org/officeDocument/2006/relationships/image" Target="../media/image162.png"/><Relationship Id="rId5" Type="http://schemas.openxmlformats.org/officeDocument/2006/relationships/image" Target="../media/image158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19" Type="http://schemas.openxmlformats.org/officeDocument/2006/relationships/image" Target="../media/image169.png"/><Relationship Id="rId4" Type="http://schemas.openxmlformats.org/officeDocument/2006/relationships/image" Target="../media/image14.png"/><Relationship Id="rId9" Type="http://schemas.openxmlformats.org/officeDocument/2006/relationships/image" Target="../media/image160.png"/><Relationship Id="rId14" Type="http://schemas.openxmlformats.org/officeDocument/2006/relationships/image" Target="../media/image1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3.wdp"/><Relationship Id="rId7" Type="http://schemas.openxmlformats.org/officeDocument/2006/relationships/hyperlink" Target="mailto:smolregion67@yandex.ru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file:///C:\Users\user\AppData\Local\Temp\delo\dep-invest.admin-smolensk.ru" TargetMode="External"/><Relationship Id="rId5" Type="http://schemas.openxmlformats.org/officeDocument/2006/relationships/hyperlink" Target="mailto:dep@smolinvest.com" TargetMode="External"/><Relationship Id="rId4" Type="http://schemas.openxmlformats.org/officeDocument/2006/relationships/hyperlink" Target="mailto:temkino@admin-smolensk.ru" TargetMode="External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jpe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401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16.jpeg"/><Relationship Id="rId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53.jpe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1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58.png"/><Relationship Id="rId4" Type="http://schemas.openxmlformats.org/officeDocument/2006/relationships/image" Target="../media/image751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4"/>
          <p:cNvPicPr/>
          <p:nvPr/>
        </p:nvPicPr>
        <p:blipFill>
          <a:blip r:embed="rId3"/>
          <a:stretch/>
        </p:blipFill>
        <p:spPr>
          <a:xfrm>
            <a:off x="1371600" y="1647720"/>
            <a:ext cx="4800240" cy="474300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5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1080" y="195120"/>
            <a:ext cx="7560360" cy="77724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19"/>
          <p:cNvPicPr/>
          <p:nvPr/>
        </p:nvPicPr>
        <p:blipFill>
          <a:blip r:embed="rId6"/>
          <a:stretch/>
        </p:blipFill>
        <p:spPr>
          <a:xfrm>
            <a:off x="6421680" y="6226560"/>
            <a:ext cx="1043280" cy="1293840"/>
          </a:xfrm>
          <a:prstGeom prst="rect">
            <a:avLst/>
          </a:prstGeom>
          <a:ln w="0">
            <a:noFill/>
          </a:ln>
        </p:spPr>
      </p:pic>
      <p:sp>
        <p:nvSpPr>
          <p:cNvPr id="132" name="TextBox 20"/>
          <p:cNvSpPr/>
          <p:nvPr/>
        </p:nvSpPr>
        <p:spPr>
          <a:xfrm>
            <a:off x="-41400" y="299880"/>
            <a:ext cx="75592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Инвестиционный паспорт</a:t>
            </a:r>
            <a:endParaRPr lang="ru-RU" sz="2800" b="0" strike="noStrike" spc="-1">
              <a:latin typeface="Arial"/>
            </a:endParaRPr>
          </a:p>
        </p:txBody>
      </p:sp>
      <p:grpSp>
        <p:nvGrpSpPr>
          <p:cNvPr id="133" name="Группа 1"/>
          <p:cNvGrpSpPr/>
          <p:nvPr/>
        </p:nvGrpSpPr>
        <p:grpSpPr>
          <a:xfrm>
            <a:off x="698040" y="1087200"/>
            <a:ext cx="6055200" cy="5785920"/>
            <a:chOff x="698040" y="1087200"/>
            <a:chExt cx="6055200" cy="5785920"/>
          </a:xfrm>
        </p:grpSpPr>
        <p:pic>
          <p:nvPicPr>
            <p:cNvPr id="134" name="Рисунок 21"/>
            <p:cNvPicPr/>
            <p:nvPr/>
          </p:nvPicPr>
          <p:blipFill>
            <a:blip r:embed="rId7"/>
            <a:stretch/>
          </p:blipFill>
          <p:spPr>
            <a:xfrm>
              <a:off x="2847240" y="5213160"/>
              <a:ext cx="1659960" cy="1659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Рисунок 22"/>
            <p:cNvPicPr/>
            <p:nvPr/>
          </p:nvPicPr>
          <p:blipFill>
            <a:blip r:embed="rId8"/>
            <a:stretch/>
          </p:blipFill>
          <p:spPr>
            <a:xfrm>
              <a:off x="698040" y="3196080"/>
              <a:ext cx="1666800" cy="1666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Рисунок 23"/>
            <p:cNvPicPr/>
            <p:nvPr/>
          </p:nvPicPr>
          <p:blipFill>
            <a:blip r:embed="rId9"/>
            <a:stretch/>
          </p:blipFill>
          <p:spPr>
            <a:xfrm>
              <a:off x="5057280" y="3244680"/>
              <a:ext cx="1695960" cy="1695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Рисунок 24"/>
            <p:cNvPicPr/>
            <p:nvPr/>
          </p:nvPicPr>
          <p:blipFill>
            <a:blip r:embed="rId10"/>
            <a:stretch/>
          </p:blipFill>
          <p:spPr>
            <a:xfrm>
              <a:off x="1322640" y="1709640"/>
              <a:ext cx="1684080" cy="1684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Рисунок 25"/>
            <p:cNvPicPr/>
            <p:nvPr/>
          </p:nvPicPr>
          <p:blipFill>
            <a:blip r:embed="rId11"/>
            <a:stretch/>
          </p:blipFill>
          <p:spPr>
            <a:xfrm>
              <a:off x="4401000" y="4726080"/>
              <a:ext cx="1684080" cy="1684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9" name="TextBox 26"/>
            <p:cNvSpPr/>
            <p:nvPr/>
          </p:nvSpPr>
          <p:spPr>
            <a:xfrm>
              <a:off x="1693080" y="3225240"/>
              <a:ext cx="4090320" cy="131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Муниципальное 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образование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«Темкинский район»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Смоленской области</a:t>
              </a:r>
              <a:endParaRPr lang="ru-RU" sz="2000" b="0" strike="noStrike" spc="-1">
                <a:latin typeface="Arial"/>
              </a:endParaRPr>
            </a:p>
          </p:txBody>
        </p:sp>
        <p:pic>
          <p:nvPicPr>
            <p:cNvPr id="140" name="Рисунок 27"/>
            <p:cNvPicPr/>
            <p:nvPr/>
          </p:nvPicPr>
          <p:blipFill>
            <a:blip r:embed="rId12"/>
            <a:stretch/>
          </p:blipFill>
          <p:spPr>
            <a:xfrm>
              <a:off x="1354320" y="4710600"/>
              <a:ext cx="1666800" cy="1666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1" name="Рисунок 28"/>
            <p:cNvPicPr/>
            <p:nvPr/>
          </p:nvPicPr>
          <p:blipFill>
            <a:blip r:embed="rId13"/>
            <a:stretch/>
          </p:blipFill>
          <p:spPr>
            <a:xfrm>
              <a:off x="2916720" y="1087200"/>
              <a:ext cx="1684080" cy="1684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2" name="Рисунок 29"/>
            <p:cNvPicPr/>
            <p:nvPr/>
          </p:nvPicPr>
          <p:blipFill>
            <a:blip r:embed="rId14"/>
            <a:stretch/>
          </p:blipFill>
          <p:spPr>
            <a:xfrm>
              <a:off x="4540320" y="1738800"/>
              <a:ext cx="1654560" cy="1654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43" name="Прямоугольник 3"/>
          <p:cNvSpPr/>
          <p:nvPr/>
        </p:nvSpPr>
        <p:spPr>
          <a:xfrm>
            <a:off x="3177360" y="4916520"/>
            <a:ext cx="1095533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7FAC"/>
                </a:solidFill>
                <a:latin typeface="Open Sans Semibold"/>
                <a:ea typeface="Open Sans Semibold"/>
              </a:rPr>
              <a:t>2022 </a:t>
            </a:r>
            <a:r>
              <a:rPr lang="ru-RU" sz="18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год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28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29" name="TextBox 14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10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30" name="Таблица 18"/>
          <p:cNvGraphicFramePr/>
          <p:nvPr/>
        </p:nvGraphicFramePr>
        <p:xfrm>
          <a:off x="168120" y="1069560"/>
          <a:ext cx="7224480" cy="20422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67-20-10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Кикинское с/п, д. Новиково;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190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 Темкино: 22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1" name="Таблица 12"/>
          <p:cNvGraphicFramePr/>
          <p:nvPr/>
        </p:nvGraphicFramePr>
        <p:xfrm>
          <a:off x="168120" y="6031080"/>
          <a:ext cx="6193800" cy="259080"/>
        </p:xfrm>
        <a:graphic>
          <a:graphicData uri="http://schemas.openxmlformats.org/drawingml/2006/table">
            <a:tbl>
              <a:tblPr/>
              <a:tblGrid>
                <a:gridCol w="2064600"/>
                <a:gridCol w="41292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на расстоянии 1 км, железная дорога - 1,5 км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2" name="Таблица 17"/>
          <p:cNvGraphicFramePr/>
          <p:nvPr/>
        </p:nvGraphicFramePr>
        <p:xfrm>
          <a:off x="168120" y="6290280"/>
          <a:ext cx="4903920" cy="366120"/>
        </p:xfrm>
        <a:graphic>
          <a:graphicData uri="http://schemas.openxmlformats.org/drawingml/2006/table">
            <a:tbl>
              <a:tblPr/>
              <a:tblGrid>
                <a:gridCol w="2542320"/>
                <a:gridCol w="2361600"/>
              </a:tblGrid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аренда: 114,0 тыс. руб. в год;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выкуп: 763,0 тыс.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3" name="Таблица 19"/>
          <p:cNvGraphicFramePr/>
          <p:nvPr/>
        </p:nvGraphicFramePr>
        <p:xfrm>
          <a:off x="168120" y="3107880"/>
          <a:ext cx="7224480" cy="1143720"/>
        </p:xfrm>
        <a:graphic>
          <a:graphicData uri="http://schemas.openxmlformats.org/drawingml/2006/table">
            <a:tbl>
              <a:tblPr/>
              <a:tblGrid>
                <a:gridCol w="1806120"/>
                <a:gridCol w="2167200"/>
                <a:gridCol w="325116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4,92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населенных пунктов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собственность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строительство базы сельского туризма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34" name="Таблица 20"/>
          <p:cNvGraphicFramePr/>
          <p:nvPr/>
        </p:nvGraphicFramePr>
        <p:xfrm>
          <a:off x="168120" y="4155840"/>
          <a:ext cx="6651720" cy="1921320"/>
        </p:xfrm>
        <a:graphic>
          <a:graphicData uri="http://schemas.openxmlformats.org/drawingml/2006/table">
            <a:tbl>
              <a:tblPr/>
              <a:tblGrid>
                <a:gridCol w="1230120"/>
                <a:gridCol w="1312200"/>
                <a:gridCol w="410940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является ПС Исаково 35/10 на расстоянии 5,9 км до границы земельного участка по прямой. Резерв мощности для технологического присоединения 2,04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на расстоянии 2400 м от участка; максимальная мощность – до 300 куб.м/час; сроки осуществления тех.присоединения – 2 года; стоимость - 4,0 млн.руб.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на расстоянии 800 м от участка; максимальная мощность – 6 куб.м/час; сроки осуществления присоединения – 1 мес.; стоимость - 1,0 млн.руб.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местный септик; сроки осуществления присоединения – 1 мес.; стоимость – 0,2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35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36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37" name="Рисунок 23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38" name="Рисунок 3"/>
          <p:cNvPicPr/>
          <p:nvPr/>
        </p:nvPicPr>
        <p:blipFill>
          <a:blip r:embed="rId5"/>
          <a:stretch/>
        </p:blipFill>
        <p:spPr>
          <a:xfrm>
            <a:off x="4507560" y="1103760"/>
            <a:ext cx="2810880" cy="19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5720"/>
          </a:xfrm>
          <a:prstGeom prst="rect">
            <a:avLst/>
          </a:prstGeom>
          <a:ln w="0">
            <a:noFill/>
          </a:ln>
        </p:spPr>
      </p:pic>
      <p:sp>
        <p:nvSpPr>
          <p:cNvPr id="340" name="TextBox 2"/>
          <p:cNvSpPr/>
          <p:nvPr/>
        </p:nvSpPr>
        <p:spPr>
          <a:xfrm>
            <a:off x="2061000" y="28584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41" name="TextBox 14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11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42" name="Таблица 18"/>
          <p:cNvGraphicFramePr/>
          <p:nvPr/>
        </p:nvGraphicFramePr>
        <p:xfrm>
          <a:off x="228600" y="1008000"/>
          <a:ext cx="7164000" cy="2056080"/>
        </p:xfrm>
        <a:graphic>
          <a:graphicData uri="http://schemas.openxmlformats.org/drawingml/2006/table">
            <a:tbl>
              <a:tblPr/>
              <a:tblGrid>
                <a:gridCol w="422028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67-20-09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marL="182520" indent="-10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Темкинское с/п, с. Темкино,</a:t>
                      </a:r>
                      <a:r>
                        <a:t/>
                      </a:r>
                      <a:br/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 правой стороны въезда с. Темкино </a:t>
                      </a:r>
                      <a:r>
                        <a:t/>
                      </a:r>
                      <a:br/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 автодороги Гагарин-Темкино;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с.Темкино: 1,5 км.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3" name="Таблица 12"/>
          <p:cNvGraphicFramePr/>
          <p:nvPr/>
        </p:nvGraphicFramePr>
        <p:xfrm>
          <a:off x="197280" y="6246000"/>
          <a:ext cx="5837400" cy="259080"/>
        </p:xfrm>
        <a:graphic>
          <a:graphicData uri="http://schemas.openxmlformats.org/drawingml/2006/table">
            <a:tbl>
              <a:tblPr/>
              <a:tblGrid>
                <a:gridCol w="1688040"/>
                <a:gridCol w="4149360"/>
              </a:tblGrid>
              <a:tr h="164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примыкает к участку, железная дорога в 300 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4" name="Таблица 17"/>
          <p:cNvGraphicFramePr/>
          <p:nvPr/>
        </p:nvGraphicFramePr>
        <p:xfrm>
          <a:off x="919800" y="6506640"/>
          <a:ext cx="4556520" cy="365760"/>
        </p:xfrm>
        <a:graphic>
          <a:graphicData uri="http://schemas.openxmlformats.org/drawingml/2006/table">
            <a:tbl>
              <a:tblPr/>
              <a:tblGrid>
                <a:gridCol w="2063880"/>
                <a:gridCol w="24926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-аренда: 174,3 тыс. руб. в год;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-выкуп: 1000,0 тыс.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5" name="Таблица 19"/>
          <p:cNvGraphicFramePr/>
          <p:nvPr/>
        </p:nvGraphicFramePr>
        <p:xfrm>
          <a:off x="214200" y="3046320"/>
          <a:ext cx="7178400" cy="1143720"/>
        </p:xfrm>
        <a:graphic>
          <a:graphicData uri="http://schemas.openxmlformats.org/drawingml/2006/table">
            <a:tbl>
              <a:tblPr/>
              <a:tblGrid>
                <a:gridCol w="1760040"/>
                <a:gridCol w="2059560"/>
                <a:gridCol w="335880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1,05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населенных пунктов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собственность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производственная зона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46" name="Таблица 20"/>
          <p:cNvGraphicFramePr/>
          <p:nvPr/>
        </p:nvGraphicFramePr>
        <p:xfrm>
          <a:off x="200160" y="4095720"/>
          <a:ext cx="6498720" cy="2195640"/>
        </p:xfrm>
        <a:graphic>
          <a:graphicData uri="http://schemas.openxmlformats.org/drawingml/2006/table">
            <a:tbl>
              <a:tblPr/>
              <a:tblGrid>
                <a:gridCol w="1291320"/>
                <a:gridCol w="1319040"/>
                <a:gridCol w="388836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ПС Темкино 110/35/10 на расстоянии 1,2 км до границы земельного участка по прямой. Резерв мощности для технологического присоединения 5,80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в 1000-2000 м от участка, максимальная мощность – до 500-700 м3/час, сроки осуществления тех. присоединения – 1,5-2 года, ориентировочная стоимость – 0,8-1,0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800 м до границы земельного участка, максимальная мощность – 6 куб. м/ч (труба диаметром 63 мм), ориентировочная стоимость тех. присоединения – 1000,0 тыс. руб., сроки осуществления тех. присоединения – 1 мес.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местный септик; сроки осуществления присоединения – 1 мес.; стоимость – 0,2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47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48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49" name="Рисунок 23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13" descr="C:\Documents and Settings\таня\Рабочий стол\67-20-08.png"/>
          <p:cNvPicPr/>
          <p:nvPr/>
        </p:nvPicPr>
        <p:blipFill>
          <a:blip r:embed="rId5"/>
          <a:stretch/>
        </p:blipFill>
        <p:spPr>
          <a:xfrm>
            <a:off x="4486320" y="1014480"/>
            <a:ext cx="2900160" cy="1999800"/>
          </a:xfrm>
          <a:prstGeom prst="rect">
            <a:avLst/>
          </a:prstGeom>
          <a:ln w="9525">
            <a:solidFill>
              <a:srgbClr val="1F497D">
                <a:lumMod val="20000"/>
                <a:lumOff val="80000"/>
              </a:srgbClr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52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53" name="TextBox 14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12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54" name="Таблица 18"/>
          <p:cNvGraphicFramePr/>
          <p:nvPr/>
        </p:nvGraphicFramePr>
        <p:xfrm>
          <a:off x="168120" y="1056240"/>
          <a:ext cx="7224480" cy="20560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67-20-11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marL="182520" indent="-1080"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Медведевское с/п, в 600 м 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82520" indent="-1080"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 северо-восток от д. Овсяники;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240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с.Темкино: 3,0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5" name="Таблица 12"/>
          <p:cNvGraphicFramePr/>
          <p:nvPr/>
        </p:nvGraphicFramePr>
        <p:xfrm>
          <a:off x="182880" y="5889240"/>
          <a:ext cx="5690520" cy="366120"/>
        </p:xfrm>
        <a:graphic>
          <a:graphicData uri="http://schemas.openxmlformats.org/drawingml/2006/table">
            <a:tbl>
              <a:tblPr/>
              <a:tblGrid>
                <a:gridCol w="2598480"/>
                <a:gridCol w="3092040"/>
              </a:tblGrid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на расстоянии 0.9 км, железная дорога - 2,9 км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6" name="Таблица 17"/>
          <p:cNvGraphicFramePr/>
          <p:nvPr/>
        </p:nvGraphicFramePr>
        <p:xfrm>
          <a:off x="182880" y="6246720"/>
          <a:ext cx="5690520" cy="346320"/>
        </p:xfrm>
        <a:graphic>
          <a:graphicData uri="http://schemas.openxmlformats.org/drawingml/2006/table">
            <a:tbl>
              <a:tblPr/>
              <a:tblGrid>
                <a:gridCol w="2598480"/>
                <a:gridCol w="3092040"/>
              </a:tblGrid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аренда: 87,860 тыс.руб. в год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7" name="Таблица 19"/>
          <p:cNvGraphicFramePr/>
          <p:nvPr/>
        </p:nvGraphicFramePr>
        <p:xfrm>
          <a:off x="168120" y="3094560"/>
          <a:ext cx="7224480" cy="1555200"/>
        </p:xfrm>
        <a:graphic>
          <a:graphicData uri="http://schemas.openxmlformats.org/drawingml/2006/table">
            <a:tbl>
              <a:tblPr/>
              <a:tblGrid>
                <a:gridCol w="1806120"/>
                <a:gridCol w="1864080"/>
                <a:gridCol w="355428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3,177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строительство полигона твердых бытовых отходов с подъездной дорогой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58" name="Таблица 20"/>
          <p:cNvGraphicFramePr/>
          <p:nvPr/>
        </p:nvGraphicFramePr>
        <p:xfrm>
          <a:off x="178200" y="4561200"/>
          <a:ext cx="6517440" cy="1372680"/>
        </p:xfrm>
        <a:graphic>
          <a:graphicData uri="http://schemas.openxmlformats.org/drawingml/2006/table">
            <a:tbl>
              <a:tblPr/>
              <a:tblGrid>
                <a:gridCol w="1263240"/>
                <a:gridCol w="1344600"/>
                <a:gridCol w="390960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является ПС Темкино 110/35/10 на расстоянии 1,8 км до границы земельного участка по прямой. Резерв мощности для технологического присоединения 5,8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не потребуется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не потребуется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не потребуется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59" name="TextBox 2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60" name="TextBox 2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61" name="Рисунок 24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62" name="Рисунок 5"/>
          <p:cNvPicPr/>
          <p:nvPr/>
        </p:nvPicPr>
        <p:blipFill>
          <a:blip r:embed="rId5"/>
          <a:stretch/>
        </p:blipFill>
        <p:spPr>
          <a:xfrm>
            <a:off x="4561200" y="1111680"/>
            <a:ext cx="2735280" cy="1929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64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65" name="TextBox 14"/>
          <p:cNvSpPr/>
          <p:nvPr/>
        </p:nvSpPr>
        <p:spPr>
          <a:xfrm>
            <a:off x="712620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13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66" name="Таблица 18"/>
          <p:cNvGraphicFramePr/>
          <p:nvPr/>
        </p:nvGraphicFramePr>
        <p:xfrm>
          <a:off x="168120" y="1062000"/>
          <a:ext cx="7224480" cy="20422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67-20-12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Вязищенское с/п, д. Замыцкое;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с.Темкино: 12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7" name="Таблица 12"/>
          <p:cNvGraphicFramePr/>
          <p:nvPr/>
        </p:nvGraphicFramePr>
        <p:xfrm>
          <a:off x="161280" y="5890680"/>
          <a:ext cx="6282000" cy="384840"/>
        </p:xfrm>
        <a:graphic>
          <a:graphicData uri="http://schemas.openxmlformats.org/drawingml/2006/table">
            <a:tbl>
              <a:tblPr/>
              <a:tblGrid>
                <a:gridCol w="2581560"/>
                <a:gridCol w="3700440"/>
              </a:tblGrid>
              <a:tr h="384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примыкает к участку, железная дорога на расстоянии 12 км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8" name="Таблица 17"/>
          <p:cNvGraphicFramePr/>
          <p:nvPr/>
        </p:nvGraphicFramePr>
        <p:xfrm>
          <a:off x="161280" y="6274080"/>
          <a:ext cx="5675040" cy="259080"/>
        </p:xfrm>
        <a:graphic>
          <a:graphicData uri="http://schemas.openxmlformats.org/drawingml/2006/table">
            <a:tbl>
              <a:tblPr/>
              <a:tblGrid>
                <a:gridCol w="2581920"/>
                <a:gridCol w="30931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выкуп: 80,0 млн. руб</a:t>
                      </a: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.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9" name="Таблица 19"/>
          <p:cNvGraphicFramePr/>
          <p:nvPr/>
        </p:nvGraphicFramePr>
        <p:xfrm>
          <a:off x="168120" y="3100320"/>
          <a:ext cx="7224480" cy="1555200"/>
        </p:xfrm>
        <a:graphic>
          <a:graphicData uri="http://schemas.openxmlformats.org/drawingml/2006/table">
            <a:tbl>
              <a:tblPr/>
              <a:tblGrid>
                <a:gridCol w="1806120"/>
                <a:gridCol w="1864080"/>
                <a:gridCol w="355428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21,94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частная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обслуживание птицефабрики на 500 тыс. бройлеров и хозяйственно-складского комплекса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0" name="Таблица 20"/>
          <p:cNvGraphicFramePr/>
          <p:nvPr/>
        </p:nvGraphicFramePr>
        <p:xfrm>
          <a:off x="165240" y="4560480"/>
          <a:ext cx="6773040" cy="1509840"/>
        </p:xfrm>
        <a:graphic>
          <a:graphicData uri="http://schemas.openxmlformats.org/drawingml/2006/table">
            <a:tbl>
              <a:tblPr/>
              <a:tblGrid>
                <a:gridCol w="1276200"/>
                <a:gridCol w="1301400"/>
                <a:gridCol w="419544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является ПС Темкино 110/35/10 на расстоянии 12,6 км до границы земельного участка по прямой. Резерв мощности для технологического присоединения 5,8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366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по территории проходит газопровод низкого давления. Имеется разрешение на подключение к газораспределительным сетям.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 территории имеются 2 скважины по 50 куб.м в сутки каждая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строительство локальных очистных сооружений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71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72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73" name="Рисунок 23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74" name="Рисунок 4"/>
          <p:cNvPicPr/>
          <p:nvPr/>
        </p:nvPicPr>
        <p:blipFill>
          <a:blip r:embed="rId5"/>
          <a:stretch/>
        </p:blipFill>
        <p:spPr>
          <a:xfrm>
            <a:off x="4518360" y="1134360"/>
            <a:ext cx="2826000" cy="188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Рисунок 25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76" name="TextBox 2"/>
          <p:cNvSpPr/>
          <p:nvPr/>
        </p:nvSpPr>
        <p:spPr>
          <a:xfrm>
            <a:off x="2061000" y="31788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Малое предпринимательство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77" name="TextBox 26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14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78" name="Диаграмма 54"/>
          <p:cNvGraphicFramePr/>
          <p:nvPr/>
        </p:nvGraphicFramePr>
        <p:xfrm>
          <a:off x="3588120" y="2266920"/>
          <a:ext cx="3400920" cy="290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79" name="Рисунок 62"/>
          <p:cNvPicPr/>
          <p:nvPr/>
        </p:nvPicPr>
        <p:blipFill>
          <a:blip r:embed="rId5"/>
          <a:stretch/>
        </p:blipFill>
        <p:spPr>
          <a:xfrm>
            <a:off x="3993120" y="5208840"/>
            <a:ext cx="1017720" cy="1017720"/>
          </a:xfrm>
          <a:prstGeom prst="rect">
            <a:avLst/>
          </a:prstGeom>
          <a:ln w="0">
            <a:noFill/>
          </a:ln>
        </p:spPr>
      </p:pic>
      <p:sp>
        <p:nvSpPr>
          <p:cNvPr id="380" name="TextBox 64"/>
          <p:cNvSpPr/>
          <p:nvPr/>
        </p:nvSpPr>
        <p:spPr>
          <a:xfrm>
            <a:off x="416160" y="5003280"/>
            <a:ext cx="146268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Промышленность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1" name="TextBox 65"/>
          <p:cNvSpPr/>
          <p:nvPr/>
        </p:nvSpPr>
        <p:spPr>
          <a:xfrm>
            <a:off x="2071800" y="4992120"/>
            <a:ext cx="1243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Строительство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2" name="TextBox 66"/>
          <p:cNvSpPr/>
          <p:nvPr/>
        </p:nvSpPr>
        <p:spPr>
          <a:xfrm>
            <a:off x="466560" y="6457320"/>
            <a:ext cx="1986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Оптовая и розничная торговля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3" name="TextBox 67"/>
          <p:cNvSpPr/>
          <p:nvPr/>
        </p:nvSpPr>
        <p:spPr>
          <a:xfrm>
            <a:off x="2412720" y="6498720"/>
            <a:ext cx="1224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Сельское хозяйство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4" name="TextBox 68"/>
          <p:cNvSpPr/>
          <p:nvPr/>
        </p:nvSpPr>
        <p:spPr>
          <a:xfrm>
            <a:off x="3997080" y="6250680"/>
            <a:ext cx="109836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Заготовка и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переработка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древесины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385" name="Рисунок 69"/>
          <p:cNvPicPr/>
          <p:nvPr/>
        </p:nvPicPr>
        <p:blipFill>
          <a:blip r:embed="rId6"/>
          <a:stretch/>
        </p:blipFill>
        <p:spPr>
          <a:xfrm>
            <a:off x="2123280" y="3946320"/>
            <a:ext cx="991800" cy="991800"/>
          </a:xfrm>
          <a:prstGeom prst="rect">
            <a:avLst/>
          </a:prstGeom>
          <a:ln w="0">
            <a:noFill/>
          </a:ln>
        </p:spPr>
      </p:pic>
      <p:pic>
        <p:nvPicPr>
          <p:cNvPr id="386" name="Рисунок 70"/>
          <p:cNvPicPr/>
          <p:nvPr/>
        </p:nvPicPr>
        <p:blipFill>
          <a:blip r:embed="rId7" cstate="print"/>
          <a:stretch/>
        </p:blipFill>
        <p:spPr>
          <a:xfrm>
            <a:off x="962640" y="5389200"/>
            <a:ext cx="976680" cy="976680"/>
          </a:xfrm>
          <a:prstGeom prst="rect">
            <a:avLst/>
          </a:prstGeom>
          <a:ln w="0">
            <a:noFill/>
          </a:ln>
        </p:spPr>
      </p:pic>
      <p:pic>
        <p:nvPicPr>
          <p:cNvPr id="387" name="Рисунок 71"/>
          <p:cNvPicPr/>
          <p:nvPr/>
        </p:nvPicPr>
        <p:blipFill>
          <a:blip r:embed="rId8"/>
          <a:stretch/>
        </p:blipFill>
        <p:spPr>
          <a:xfrm>
            <a:off x="582120" y="3973680"/>
            <a:ext cx="974520" cy="972720"/>
          </a:xfrm>
          <a:prstGeom prst="rect">
            <a:avLst/>
          </a:prstGeom>
          <a:ln w="0">
            <a:noFill/>
          </a:ln>
        </p:spPr>
      </p:pic>
      <p:pic>
        <p:nvPicPr>
          <p:cNvPr id="388" name="Рисунок 72"/>
          <p:cNvPicPr/>
          <p:nvPr/>
        </p:nvPicPr>
        <p:blipFill>
          <a:blip r:embed="rId9"/>
          <a:stretch/>
        </p:blipFill>
        <p:spPr>
          <a:xfrm>
            <a:off x="2492280" y="5405400"/>
            <a:ext cx="991080" cy="991080"/>
          </a:xfrm>
          <a:prstGeom prst="rect">
            <a:avLst/>
          </a:prstGeom>
          <a:ln w="0">
            <a:noFill/>
          </a:ln>
        </p:spPr>
      </p:pic>
      <p:pic>
        <p:nvPicPr>
          <p:cNvPr id="389" name="Рисунок 73"/>
          <p:cNvPicPr/>
          <p:nvPr/>
        </p:nvPicPr>
        <p:blipFill>
          <a:blip r:embed="rId10"/>
          <a:stretch/>
        </p:blipFill>
        <p:spPr>
          <a:xfrm>
            <a:off x="914400" y="5340240"/>
            <a:ext cx="1058040" cy="1058040"/>
          </a:xfrm>
          <a:prstGeom prst="rect">
            <a:avLst/>
          </a:prstGeom>
          <a:ln w="0">
            <a:noFill/>
          </a:ln>
        </p:spPr>
      </p:pic>
      <p:pic>
        <p:nvPicPr>
          <p:cNvPr id="390" name="Рисунок 74"/>
          <p:cNvPicPr/>
          <p:nvPr/>
        </p:nvPicPr>
        <p:blipFill>
          <a:blip r:embed="rId11"/>
          <a:stretch/>
        </p:blipFill>
        <p:spPr>
          <a:xfrm>
            <a:off x="3970800" y="5184720"/>
            <a:ext cx="1060560" cy="1060560"/>
          </a:xfrm>
          <a:prstGeom prst="rect">
            <a:avLst/>
          </a:prstGeom>
          <a:ln w="0">
            <a:noFill/>
          </a:ln>
        </p:spPr>
      </p:pic>
      <p:pic>
        <p:nvPicPr>
          <p:cNvPr id="391" name="Рисунок 75"/>
          <p:cNvPicPr/>
          <p:nvPr/>
        </p:nvPicPr>
        <p:blipFill>
          <a:blip r:embed="rId12"/>
          <a:stretch/>
        </p:blipFill>
        <p:spPr>
          <a:xfrm>
            <a:off x="549000" y="3908520"/>
            <a:ext cx="1062000" cy="1062000"/>
          </a:xfrm>
          <a:prstGeom prst="rect">
            <a:avLst/>
          </a:prstGeom>
          <a:ln w="0">
            <a:noFill/>
          </a:ln>
        </p:spPr>
      </p:pic>
      <p:pic>
        <p:nvPicPr>
          <p:cNvPr id="392" name="Рисунок 76"/>
          <p:cNvPicPr/>
          <p:nvPr/>
        </p:nvPicPr>
        <p:blipFill>
          <a:blip r:embed="rId13" cstate="print"/>
          <a:stretch/>
        </p:blipFill>
        <p:spPr>
          <a:xfrm>
            <a:off x="2110680" y="3912120"/>
            <a:ext cx="1059840" cy="1059840"/>
          </a:xfrm>
          <a:prstGeom prst="rect">
            <a:avLst/>
          </a:prstGeom>
          <a:ln w="0">
            <a:noFill/>
          </a:ln>
        </p:spPr>
      </p:pic>
      <p:pic>
        <p:nvPicPr>
          <p:cNvPr id="393" name="Рисунок 77"/>
          <p:cNvPicPr/>
          <p:nvPr/>
        </p:nvPicPr>
        <p:blipFill>
          <a:blip r:embed="rId14"/>
          <a:stretch/>
        </p:blipFill>
        <p:spPr>
          <a:xfrm>
            <a:off x="2456280" y="5389200"/>
            <a:ext cx="1069920" cy="1069920"/>
          </a:xfrm>
          <a:prstGeom prst="rect">
            <a:avLst/>
          </a:prstGeom>
          <a:ln w="0">
            <a:noFill/>
          </a:ln>
        </p:spPr>
      </p:pic>
      <p:pic>
        <p:nvPicPr>
          <p:cNvPr id="394" name="Рисунок 78"/>
          <p:cNvPicPr/>
          <p:nvPr/>
        </p:nvPicPr>
        <p:blipFill>
          <a:blip r:embed="rId15"/>
          <a:stretch/>
        </p:blipFill>
        <p:spPr>
          <a:xfrm>
            <a:off x="1460160" y="2284200"/>
            <a:ext cx="863280" cy="875520"/>
          </a:xfrm>
          <a:prstGeom prst="rect">
            <a:avLst/>
          </a:prstGeom>
          <a:ln w="0">
            <a:noFill/>
          </a:ln>
        </p:spPr>
      </p:pic>
      <p:pic>
        <p:nvPicPr>
          <p:cNvPr id="395" name="Рисунок 79"/>
          <p:cNvPicPr/>
          <p:nvPr/>
        </p:nvPicPr>
        <p:blipFill>
          <a:blip r:embed="rId1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221840"/>
            <a:ext cx="2858040" cy="900720"/>
          </a:xfrm>
          <a:prstGeom prst="rect">
            <a:avLst/>
          </a:prstGeom>
          <a:ln w="0">
            <a:noFill/>
          </a:ln>
        </p:spPr>
      </p:pic>
      <p:sp>
        <p:nvSpPr>
          <p:cNvPr id="396" name="TextBox 80"/>
          <p:cNvSpPr/>
          <p:nvPr/>
        </p:nvSpPr>
        <p:spPr>
          <a:xfrm>
            <a:off x="-149400" y="1258920"/>
            <a:ext cx="315720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Число субъектов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малого и среднего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предпринимательства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97" name="TextBox 82"/>
          <p:cNvSpPr/>
          <p:nvPr/>
        </p:nvSpPr>
        <p:spPr>
          <a:xfrm>
            <a:off x="1316520" y="2477880"/>
            <a:ext cx="10962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0085B8"/>
                </a:solidFill>
                <a:latin typeface="Open Sans Semibold"/>
                <a:ea typeface="Open Sans Semibold"/>
              </a:rPr>
              <a:t>129 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398" name="Рисунок 83"/>
          <p:cNvPicPr/>
          <p:nvPr/>
        </p:nvPicPr>
        <p:blipFill>
          <a:blip r:embed="rId18"/>
          <a:stretch/>
        </p:blipFill>
        <p:spPr>
          <a:xfrm>
            <a:off x="515160" y="2350800"/>
            <a:ext cx="798120" cy="763200"/>
          </a:xfrm>
          <a:prstGeom prst="rect">
            <a:avLst/>
          </a:prstGeom>
          <a:ln w="0">
            <a:noFill/>
          </a:ln>
        </p:spPr>
      </p:pic>
      <p:pic>
        <p:nvPicPr>
          <p:cNvPr id="399" name="Рисунок 84"/>
          <p:cNvPicPr/>
          <p:nvPr/>
        </p:nvPicPr>
        <p:blipFill>
          <a:blip r:embed="rId19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20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15440" y="1153800"/>
            <a:ext cx="4443840" cy="1064520"/>
          </a:xfrm>
          <a:prstGeom prst="rect">
            <a:avLst/>
          </a:prstGeom>
          <a:ln w="0">
            <a:noFill/>
          </a:ln>
        </p:spPr>
      </p:pic>
      <p:sp>
        <p:nvSpPr>
          <p:cNvPr id="400" name="TextBox 85"/>
          <p:cNvSpPr/>
          <p:nvPr/>
        </p:nvSpPr>
        <p:spPr>
          <a:xfrm>
            <a:off x="3007800" y="1258920"/>
            <a:ext cx="455184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265F92"/>
                </a:solidFill>
                <a:latin typeface="Open Sans Semibold"/>
                <a:ea typeface="Open Sans Semibold"/>
              </a:rPr>
              <a:t>Структура субъектов малого и среднего предпринимательства по сферам деятельности, 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401" name="TextBox 86"/>
          <p:cNvSpPr/>
          <p:nvPr/>
        </p:nvSpPr>
        <p:spPr>
          <a:xfrm>
            <a:off x="5556600" y="6074640"/>
            <a:ext cx="712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Прочие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виды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402" name="Рисунок 87"/>
          <p:cNvPicPr/>
          <p:nvPr/>
        </p:nvPicPr>
        <p:blipFill>
          <a:blip r:embed="rId21" cstate="print"/>
          <a:stretch/>
        </p:blipFill>
        <p:spPr>
          <a:xfrm>
            <a:off x="5406480" y="5061600"/>
            <a:ext cx="991080" cy="991080"/>
          </a:xfrm>
          <a:prstGeom prst="rect">
            <a:avLst/>
          </a:prstGeom>
          <a:ln w="0">
            <a:noFill/>
          </a:ln>
        </p:spPr>
      </p:pic>
      <p:pic>
        <p:nvPicPr>
          <p:cNvPr id="403" name="Рисунок 88"/>
          <p:cNvPicPr/>
          <p:nvPr/>
        </p:nvPicPr>
        <p:blipFill>
          <a:blip r:embed="rId22"/>
          <a:stretch/>
        </p:blipFill>
        <p:spPr>
          <a:xfrm>
            <a:off x="5343480" y="5038920"/>
            <a:ext cx="1060560" cy="1060560"/>
          </a:xfrm>
          <a:prstGeom prst="rect">
            <a:avLst/>
          </a:prstGeom>
          <a:ln w="0">
            <a:noFill/>
          </a:ln>
        </p:spPr>
      </p:pic>
      <p:sp>
        <p:nvSpPr>
          <p:cNvPr id="404" name="TextBox 89"/>
          <p:cNvSpPr/>
          <p:nvPr/>
        </p:nvSpPr>
        <p:spPr>
          <a:xfrm>
            <a:off x="863280" y="4077000"/>
            <a:ext cx="45540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3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405" name="TextBox 90"/>
          <p:cNvSpPr/>
          <p:nvPr/>
        </p:nvSpPr>
        <p:spPr>
          <a:xfrm>
            <a:off x="2387520" y="4075200"/>
            <a:ext cx="45540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2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406" name="TextBox 91"/>
          <p:cNvSpPr/>
          <p:nvPr/>
        </p:nvSpPr>
        <p:spPr>
          <a:xfrm>
            <a:off x="1091160" y="5543640"/>
            <a:ext cx="694462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0070C0"/>
                </a:solidFill>
                <a:latin typeface="Open Sans Semibold"/>
                <a:ea typeface="Open Sans Semibold"/>
              </a:rPr>
              <a:t>49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07" name="TextBox 92"/>
          <p:cNvSpPr/>
          <p:nvPr/>
        </p:nvSpPr>
        <p:spPr>
          <a:xfrm>
            <a:off x="2650320" y="5599440"/>
            <a:ext cx="694462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FFFF"/>
                </a:solidFill>
                <a:latin typeface="Open Sans Semibold"/>
                <a:ea typeface="Open Sans Semibold"/>
              </a:rPr>
              <a:t>22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08" name="TextBox 93"/>
          <p:cNvSpPr/>
          <p:nvPr/>
        </p:nvSpPr>
        <p:spPr>
          <a:xfrm>
            <a:off x="4158360" y="5392080"/>
            <a:ext cx="4280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8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09" name="TextBox 94"/>
          <p:cNvSpPr/>
          <p:nvPr/>
        </p:nvSpPr>
        <p:spPr>
          <a:xfrm>
            <a:off x="5536080" y="5246280"/>
            <a:ext cx="6750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70C0"/>
                </a:solidFill>
                <a:latin typeface="Open Sans Semibold"/>
                <a:ea typeface="Open Sans Semibold"/>
              </a:rPr>
              <a:t>44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10" name="TextBox 41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11" name="TextBox 4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412" name="Рисунок 43"/>
          <p:cNvPicPr/>
          <p:nvPr/>
        </p:nvPicPr>
        <p:blipFill>
          <a:blip r:embed="rId23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413" name="Рисунок 39"/>
          <p:cNvPicPr/>
          <p:nvPr/>
        </p:nvPicPr>
        <p:blipFill>
          <a:blip r:embed="rId24">
            <a:lum bright="70000" contrast="-70000"/>
          </a:blip>
          <a:stretch/>
        </p:blipFill>
        <p:spPr>
          <a:xfrm>
            <a:off x="-3960" y="3522240"/>
            <a:ext cx="2862000" cy="305640"/>
          </a:xfrm>
          <a:prstGeom prst="rect">
            <a:avLst/>
          </a:prstGeom>
          <a:ln w="0">
            <a:noFill/>
          </a:ln>
        </p:spPr>
      </p:pic>
      <p:sp>
        <p:nvSpPr>
          <p:cNvPr id="414" name="TextBox 40"/>
          <p:cNvSpPr/>
          <p:nvPr/>
        </p:nvSpPr>
        <p:spPr>
          <a:xfrm>
            <a:off x="-18360" y="3531600"/>
            <a:ext cx="26571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latin typeface="Open Sans"/>
              </a:rPr>
              <a:t>По видам деятельности: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Рисунок 2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pic>
        <p:nvPicPr>
          <p:cNvPr id="416" name="Рисунок 45"/>
          <p:cNvPicPr/>
          <p:nvPr/>
        </p:nvPicPr>
        <p:blipFill>
          <a:blip r:embed="rId4"/>
          <a:stretch/>
        </p:blipFill>
        <p:spPr>
          <a:xfrm>
            <a:off x="3412800" y="438480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417" name="TextBox 2"/>
          <p:cNvSpPr/>
          <p:nvPr/>
        </p:nvSpPr>
        <p:spPr>
          <a:xfrm>
            <a:off x="2061000" y="132480"/>
            <a:ext cx="549828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Государственная поддержка субъектов малого и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среднего предпринимательства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 Смоленской области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418" name="Объект 9"/>
          <p:cNvSpPr txBox="1"/>
          <p:nvPr/>
        </p:nvSpPr>
        <p:spPr>
          <a:xfrm>
            <a:off x="209520" y="1258560"/>
            <a:ext cx="7076520" cy="17323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ru-RU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«Развитие малого и среднего предпринимательства в Смоленской области»</a:t>
            </a:r>
            <a:r>
              <a:rPr lang="ru-RU" sz="1500" b="0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 </a:t>
            </a:r>
            <a:r>
              <a:rPr lang="ru-RU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endParaRPr lang="en-US" sz="1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9" name="Рисунок 15"/>
          <p:cNvPicPr/>
          <p:nvPr/>
        </p:nvPicPr>
        <p:blipFill>
          <a:blip r:embed="rId5"/>
          <a:stretch/>
        </p:blipFill>
        <p:spPr>
          <a:xfrm>
            <a:off x="207937" y="4065589"/>
            <a:ext cx="2437920" cy="1244520"/>
          </a:xfrm>
          <a:prstGeom prst="rect">
            <a:avLst/>
          </a:prstGeom>
          <a:ln w="0">
            <a:noFill/>
          </a:ln>
        </p:spPr>
      </p:pic>
      <p:pic>
        <p:nvPicPr>
          <p:cNvPr id="420" name="Рисунок 20"/>
          <p:cNvPicPr/>
          <p:nvPr/>
        </p:nvPicPr>
        <p:blipFill>
          <a:blip r:embed="rId6"/>
          <a:stretch/>
        </p:blipFill>
        <p:spPr>
          <a:xfrm>
            <a:off x="4851407" y="4033439"/>
            <a:ext cx="2434633" cy="1246595"/>
          </a:xfrm>
          <a:prstGeom prst="rect">
            <a:avLst/>
          </a:prstGeom>
          <a:ln w="0">
            <a:noFill/>
          </a:ln>
        </p:spPr>
      </p:pic>
      <p:sp>
        <p:nvSpPr>
          <p:cNvPr id="421" name="Объект 9"/>
          <p:cNvSpPr/>
          <p:nvPr/>
        </p:nvSpPr>
        <p:spPr>
          <a:xfrm>
            <a:off x="4856040" y="4106520"/>
            <a:ext cx="2479680" cy="97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ru-RU" sz="13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Возмещение не более 50% затрат на уплату первого взноса (аванса) по договорам лизинга оборудования с российскими лизинговыми организациями</a:t>
            </a:r>
            <a:endParaRPr lang="ru-RU" sz="1300" b="0" strike="noStrike" spc="-1" dirty="0">
              <a:latin typeface="Arial"/>
            </a:endParaRPr>
          </a:p>
        </p:txBody>
      </p:sp>
      <p:sp>
        <p:nvSpPr>
          <p:cNvPr id="422" name="Прямая со стрелкой 23"/>
          <p:cNvSpPr/>
          <p:nvPr/>
        </p:nvSpPr>
        <p:spPr>
          <a:xfrm>
            <a:off x="3065457" y="3779837"/>
            <a:ext cx="571505" cy="5715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3" name="Прямая со стрелкой 24"/>
          <p:cNvSpPr/>
          <p:nvPr/>
        </p:nvSpPr>
        <p:spPr>
          <a:xfrm>
            <a:off x="2647800" y="4715280"/>
            <a:ext cx="711720" cy="1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Прямая со стрелкой 27"/>
          <p:cNvSpPr/>
          <p:nvPr/>
        </p:nvSpPr>
        <p:spPr>
          <a:xfrm flipH="1">
            <a:off x="4162680" y="4733280"/>
            <a:ext cx="69228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5" name="TextBox 30"/>
          <p:cNvSpPr/>
          <p:nvPr/>
        </p:nvSpPr>
        <p:spPr>
          <a:xfrm>
            <a:off x="712296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15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26" name="Рисунок 25"/>
          <p:cNvPicPr/>
          <p:nvPr/>
        </p:nvPicPr>
        <p:blipFill>
          <a:blip r:embed="rId7"/>
          <a:stretch/>
        </p:blipFill>
        <p:spPr>
          <a:xfrm>
            <a:off x="1278000" y="5595480"/>
            <a:ext cx="359640" cy="312480"/>
          </a:xfrm>
          <a:prstGeom prst="rect">
            <a:avLst/>
          </a:prstGeom>
          <a:ln w="0">
            <a:noFill/>
          </a:ln>
        </p:spPr>
      </p:pic>
      <p:sp>
        <p:nvSpPr>
          <p:cNvPr id="427" name="TextBox 31"/>
          <p:cNvSpPr/>
          <p:nvPr/>
        </p:nvSpPr>
        <p:spPr>
          <a:xfrm>
            <a:off x="1594800" y="5595480"/>
            <a:ext cx="3400920" cy="12296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Департамент инвестиционного развития Смоленской области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214014, г. Смоленск, ул. Энгельса, д. 23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Сайт: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u="sng" spc="-1" dirty="0" smtClean="0">
                <a:solidFill>
                  <a:srgbClr val="0000FF"/>
                </a:solidFill>
                <a:latin typeface="Open Sans"/>
                <a:ea typeface="Open Sans"/>
                <a:hlinkClick r:id="rId8"/>
              </a:rPr>
              <a:t> dep-invest.admin-smolensk.</a:t>
            </a:r>
            <a:r>
              <a:rPr lang="en-US" sz="1200" u="sng" spc="-1" dirty="0" smtClean="0">
                <a:solidFill>
                  <a:srgbClr val="0000FF"/>
                </a:solidFill>
                <a:latin typeface="Open Sans"/>
                <a:ea typeface="Open Sans"/>
              </a:rPr>
              <a:t>ru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E-mail: </a:t>
            </a:r>
            <a:r>
              <a:rPr lang="en-US" sz="1200" dirty="0" smtClean="0"/>
              <a:t>  </a:t>
            </a:r>
            <a:r>
              <a:rPr lang="en-US" sz="1200" dirty="0" smtClean="0">
                <a:hlinkClick r:id="rId8"/>
              </a:rPr>
              <a:t>dep@smolinvest.com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8" name="TextBox 10"/>
          <p:cNvSpPr/>
          <p:nvPr/>
        </p:nvSpPr>
        <p:spPr>
          <a:xfrm>
            <a:off x="207937" y="4065589"/>
            <a:ext cx="2437920" cy="10911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3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Возмещение </a:t>
            </a:r>
            <a:r>
              <a:rPr lang="ru-RU" sz="13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не более </a:t>
            </a:r>
            <a:r>
              <a:rPr lang="ru-RU" sz="13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50% </a:t>
            </a:r>
            <a:r>
              <a:rPr lang="ru-RU" sz="13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 затрат </a:t>
            </a:r>
            <a:r>
              <a:rPr lang="ru-RU" sz="1300" dirty="0" smtClean="0">
                <a:latin typeface="Open Sans"/>
              </a:rPr>
              <a:t>на технологическое присоединение к объектам </a:t>
            </a:r>
            <a:r>
              <a:rPr lang="ru-RU" sz="1300" dirty="0" err="1" smtClean="0">
                <a:latin typeface="Open Sans"/>
              </a:rPr>
              <a:t>электросетевого</a:t>
            </a:r>
            <a:r>
              <a:rPr lang="ru-RU" sz="1300" dirty="0" smtClean="0">
                <a:latin typeface="Open Sans"/>
              </a:rPr>
              <a:t> хозяйствования</a:t>
            </a:r>
            <a:endParaRPr lang="ru-RU" sz="1300" b="0" strike="noStrike" spc="-1" dirty="0">
              <a:latin typeface="Arial"/>
            </a:endParaRPr>
          </a:p>
        </p:txBody>
      </p:sp>
      <p:sp>
        <p:nvSpPr>
          <p:cNvPr id="431" name="TextBox 19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32" name="TextBox 26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433" name="Рисунок 28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851143" y="3208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Open Sans Semibold"/>
            </a:endParaRPr>
          </a:p>
        </p:txBody>
      </p:sp>
      <p:sp>
        <p:nvSpPr>
          <p:cNvPr id="429" name="Прямоугольник 18"/>
          <p:cNvSpPr/>
          <p:nvPr/>
        </p:nvSpPr>
        <p:spPr>
          <a:xfrm>
            <a:off x="4494217" y="2708267"/>
            <a:ext cx="2786081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1300" dirty="0" smtClean="0">
                <a:latin typeface="Open Sans"/>
              </a:rPr>
              <a:t>Выплата государственной социальной помощи на основании социального контракта</a:t>
            </a:r>
          </a:p>
        </p:txBody>
      </p:sp>
      <p:pic>
        <p:nvPicPr>
          <p:cNvPr id="40" name="Рисунок 33"/>
          <p:cNvPicPr/>
          <p:nvPr/>
        </p:nvPicPr>
        <p:blipFill>
          <a:blip r:embed="rId5"/>
          <a:stretch/>
        </p:blipFill>
        <p:spPr>
          <a:xfrm>
            <a:off x="4494217" y="2565391"/>
            <a:ext cx="2786082" cy="1143008"/>
          </a:xfrm>
          <a:prstGeom prst="rect">
            <a:avLst/>
          </a:prstGeom>
          <a:ln w="0">
            <a:noFill/>
          </a:ln>
        </p:spPr>
      </p:pic>
      <p:sp>
        <p:nvSpPr>
          <p:cNvPr id="41" name="Прямая со стрелкой 23"/>
          <p:cNvSpPr/>
          <p:nvPr/>
        </p:nvSpPr>
        <p:spPr>
          <a:xfrm flipH="1">
            <a:off x="3994151" y="3779837"/>
            <a:ext cx="500066" cy="5715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0" name="Рисунок 33"/>
          <p:cNvPicPr/>
          <p:nvPr/>
        </p:nvPicPr>
        <p:blipFill>
          <a:blip r:embed="rId5"/>
          <a:stretch/>
        </p:blipFill>
        <p:spPr>
          <a:xfrm>
            <a:off x="279375" y="2636829"/>
            <a:ext cx="2714644" cy="1214446"/>
          </a:xfrm>
          <a:prstGeom prst="rect">
            <a:avLst/>
          </a:prstGeom>
          <a:ln w="0"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350813" y="2636829"/>
            <a:ext cx="27146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Open Sans"/>
              </a:rPr>
              <a:t>Предоставление инвесторам налоговой   преференции, инфраструктурной, имущественной, информационной и организационной поддержки</a:t>
            </a:r>
            <a:endParaRPr lang="ru-RU" sz="1300" dirty="0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Рисунок 32"/>
          <p:cNvSpPr/>
          <p:nvPr/>
        </p:nvSpPr>
        <p:spPr>
          <a:xfrm>
            <a:off x="2917440" y="3259440"/>
            <a:ext cx="1207800" cy="1227600"/>
          </a:xfrm>
          <a:prstGeom prst="ellipse">
            <a:avLst/>
          </a:prstGeom>
          <a:blipFill rotWithShape="0">
            <a:blip r:embed="rId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5" name="Рисунок 34"/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310920" y="5274720"/>
            <a:ext cx="3152520" cy="822960"/>
          </a:xfrm>
          <a:prstGeom prst="rect">
            <a:avLst/>
          </a:prstGeom>
          <a:ln w="0">
            <a:noFill/>
          </a:ln>
        </p:spPr>
      </p:pic>
      <p:pic>
        <p:nvPicPr>
          <p:cNvPr id="436" name="Рисунок 41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120" y="1119600"/>
            <a:ext cx="2457720" cy="628560"/>
          </a:xfrm>
          <a:prstGeom prst="rect">
            <a:avLst/>
          </a:prstGeom>
          <a:ln w="0">
            <a:noFill/>
          </a:ln>
        </p:spPr>
      </p:pic>
      <p:pic>
        <p:nvPicPr>
          <p:cNvPr id="437" name="Рисунок 21"/>
          <p:cNvPicPr/>
          <p:nvPr/>
        </p:nvPicPr>
        <p:blipFill>
          <a:blip r:embed="rId10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438" name="TextBox 2"/>
          <p:cNvSpPr/>
          <p:nvPr/>
        </p:nvSpPr>
        <p:spPr>
          <a:xfrm>
            <a:off x="2060640" y="315360"/>
            <a:ext cx="54986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Сельское хозяйство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39" name="Рисунок 39"/>
          <p:cNvPicPr/>
          <p:nvPr/>
        </p:nvPicPr>
        <p:blipFill>
          <a:blip r:embed="rId11"/>
          <a:stretch/>
        </p:blipFill>
        <p:spPr>
          <a:xfrm>
            <a:off x="883800" y="1853280"/>
            <a:ext cx="703440" cy="703440"/>
          </a:xfrm>
          <a:prstGeom prst="rect">
            <a:avLst/>
          </a:prstGeom>
          <a:ln w="0">
            <a:noFill/>
          </a:ln>
        </p:spPr>
      </p:pic>
      <p:sp>
        <p:nvSpPr>
          <p:cNvPr id="440" name="TextBox 75"/>
          <p:cNvSpPr/>
          <p:nvPr/>
        </p:nvSpPr>
        <p:spPr>
          <a:xfrm>
            <a:off x="1503000" y="1972440"/>
            <a:ext cx="71712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spc="-1">
                <a:solidFill>
                  <a:srgbClr val="265F92"/>
                </a:solidFill>
                <a:latin typeface="Open Sans Semibold"/>
                <a:ea typeface="Open Sans Semibold"/>
              </a:rPr>
              <a:t>5</a:t>
            </a:r>
            <a:r>
              <a:rPr lang="ru-RU" sz="3200" b="0" strike="noStrike" spc="-1" smtClean="0">
                <a:solidFill>
                  <a:srgbClr val="265F92"/>
                </a:solidFill>
                <a:latin typeface="Open Sans Semibold"/>
                <a:ea typeface="Open Sans Semibold"/>
              </a:rPr>
              <a:t> 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441" name="Рисунок 77"/>
          <p:cNvPicPr/>
          <p:nvPr/>
        </p:nvPicPr>
        <p:blipFill>
          <a:blip r:embed="rId12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176760" y="2709720"/>
            <a:ext cx="2449440" cy="503640"/>
          </a:xfrm>
          <a:prstGeom prst="rect">
            <a:avLst/>
          </a:prstGeom>
          <a:ln w="0">
            <a:noFill/>
          </a:ln>
        </p:spPr>
      </p:pic>
      <p:sp>
        <p:nvSpPr>
          <p:cNvPr id="442" name="TextBox 7"/>
          <p:cNvSpPr/>
          <p:nvPr/>
        </p:nvSpPr>
        <p:spPr>
          <a:xfrm>
            <a:off x="176760" y="2720880"/>
            <a:ext cx="2436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Структура сельского хозяйства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43" name="TextBox 95"/>
          <p:cNvSpPr/>
          <p:nvPr/>
        </p:nvSpPr>
        <p:spPr>
          <a:xfrm>
            <a:off x="2850120" y="1018080"/>
            <a:ext cx="45950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Производство основных видов продукции во всех категориях хозяйств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444" name="Рисунок 16"/>
          <p:cNvPicPr/>
          <p:nvPr/>
        </p:nvPicPr>
        <p:blipFill>
          <a:blip r:embed="rId13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846160" y="5290200"/>
            <a:ext cx="3260160" cy="1344600"/>
          </a:xfrm>
          <a:prstGeom prst="rect">
            <a:avLst/>
          </a:prstGeom>
          <a:ln w="0">
            <a:noFill/>
          </a:ln>
        </p:spPr>
      </p:pic>
      <p:sp>
        <p:nvSpPr>
          <p:cNvPr id="445" name="TextBox 18"/>
          <p:cNvSpPr/>
          <p:nvPr/>
        </p:nvSpPr>
        <p:spPr>
          <a:xfrm>
            <a:off x="2711880" y="4906080"/>
            <a:ext cx="454068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Основные задачи на период до 2025 года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46" name="Рисунок 3"/>
          <p:cNvPicPr/>
          <p:nvPr/>
        </p:nvPicPr>
        <p:blipFill>
          <a:blip r:embed="rId14"/>
          <a:stretch/>
        </p:blipFill>
        <p:spPr>
          <a:xfrm>
            <a:off x="2952720" y="5414400"/>
            <a:ext cx="253440" cy="267480"/>
          </a:xfrm>
          <a:prstGeom prst="rect">
            <a:avLst/>
          </a:prstGeom>
          <a:ln w="0">
            <a:noFill/>
          </a:ln>
        </p:spPr>
      </p:pic>
      <p:sp>
        <p:nvSpPr>
          <p:cNvPr id="447" name="TextBox 26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16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8" name="TextBox 29"/>
          <p:cNvSpPr/>
          <p:nvPr/>
        </p:nvSpPr>
        <p:spPr>
          <a:xfrm>
            <a:off x="543960" y="1130400"/>
            <a:ext cx="18007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Число предприятий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49" name="Рисунок 31"/>
          <p:cNvPicPr/>
          <p:nvPr/>
        </p:nvPicPr>
        <p:blipFill>
          <a:blip r:embed="rId14"/>
          <a:stretch/>
        </p:blipFill>
        <p:spPr>
          <a:xfrm>
            <a:off x="2951640" y="6014520"/>
            <a:ext cx="253440" cy="267480"/>
          </a:xfrm>
          <a:prstGeom prst="rect">
            <a:avLst/>
          </a:prstGeom>
          <a:ln w="0">
            <a:noFill/>
          </a:ln>
        </p:spPr>
      </p:pic>
      <p:sp>
        <p:nvSpPr>
          <p:cNvPr id="450" name="TextBox 8"/>
          <p:cNvSpPr/>
          <p:nvPr/>
        </p:nvSpPr>
        <p:spPr>
          <a:xfrm>
            <a:off x="3206520" y="5342760"/>
            <a:ext cx="355932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Увеличение производства продукции растениеводства в связи с увеличением посевных площадей с/х культур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51" name="TextBox 33"/>
          <p:cNvSpPr/>
          <p:nvPr/>
        </p:nvSpPr>
        <p:spPr>
          <a:xfrm>
            <a:off x="3205440" y="5945760"/>
            <a:ext cx="290124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Вовлечение в оборот неиспользуемых земель сельскохозяйственного назначения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52" name="TextBox 59"/>
          <p:cNvSpPr/>
          <p:nvPr/>
        </p:nvSpPr>
        <p:spPr>
          <a:xfrm>
            <a:off x="3137040" y="4549320"/>
            <a:ext cx="7959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молоко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53" name="Рисунок 30"/>
          <p:cNvSpPr/>
          <p:nvPr/>
        </p:nvSpPr>
        <p:spPr>
          <a:xfrm>
            <a:off x="4548240" y="1634760"/>
            <a:ext cx="1145880" cy="1145880"/>
          </a:xfrm>
          <a:prstGeom prst="ellipse">
            <a:avLst/>
          </a:prstGeom>
          <a:blipFill rotWithShape="0">
            <a:blip r:embed="rId15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Рисунок 35"/>
          <p:cNvSpPr/>
          <p:nvPr/>
        </p:nvSpPr>
        <p:spPr>
          <a:xfrm>
            <a:off x="6106680" y="1629720"/>
            <a:ext cx="1145880" cy="1158120"/>
          </a:xfrm>
          <a:prstGeom prst="ellipse">
            <a:avLst/>
          </a:prstGeom>
          <a:blipFill rotWithShape="0">
            <a:blip r:embed="rId16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Рисунок 36"/>
          <p:cNvSpPr/>
          <p:nvPr/>
        </p:nvSpPr>
        <p:spPr>
          <a:xfrm>
            <a:off x="2936160" y="1634760"/>
            <a:ext cx="1198440" cy="1198440"/>
          </a:xfrm>
          <a:prstGeom prst="ellipse">
            <a:avLst/>
          </a:prstGeom>
          <a:blipFill rotWithShape="0">
            <a:blip r:embed="rId17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Рисунок 37"/>
          <p:cNvSpPr/>
          <p:nvPr/>
        </p:nvSpPr>
        <p:spPr>
          <a:xfrm>
            <a:off x="4528080" y="3259440"/>
            <a:ext cx="1198440" cy="1198440"/>
          </a:xfrm>
          <a:prstGeom prst="ellipse">
            <a:avLst/>
          </a:prstGeom>
          <a:blipFill rotWithShape="0">
            <a:blip r:embed="rId18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Рисунок 38"/>
          <p:cNvSpPr/>
          <p:nvPr/>
        </p:nvSpPr>
        <p:spPr>
          <a:xfrm>
            <a:off x="6081840" y="3241080"/>
            <a:ext cx="1170720" cy="1215000"/>
          </a:xfrm>
          <a:prstGeom prst="ellipse">
            <a:avLst/>
          </a:prstGeom>
          <a:blipFill rotWithShape="0">
            <a:blip r:embed="rId19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TextBox 40"/>
          <p:cNvSpPr/>
          <p:nvPr/>
        </p:nvSpPr>
        <p:spPr>
          <a:xfrm>
            <a:off x="2980440" y="1895760"/>
            <a:ext cx="114480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2F2F2"/>
                </a:solidFill>
                <a:latin typeface="Open Sans"/>
                <a:ea typeface="Open Sans"/>
              </a:rPr>
              <a:t>960 </a:t>
            </a:r>
            <a:r>
              <a:rPr lang="ru-RU" sz="1800" b="1" strike="noStrike" spc="-1" dirty="0">
                <a:solidFill>
                  <a:srgbClr val="F2F2F2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59" name="TextBox 43"/>
          <p:cNvSpPr/>
          <p:nvPr/>
        </p:nvSpPr>
        <p:spPr>
          <a:xfrm>
            <a:off x="5175720" y="196668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TextBox 44"/>
          <p:cNvSpPr/>
          <p:nvPr/>
        </p:nvSpPr>
        <p:spPr>
          <a:xfrm>
            <a:off x="4437360" y="1871280"/>
            <a:ext cx="14198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1232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1" name="TextBox 45"/>
          <p:cNvSpPr/>
          <p:nvPr/>
        </p:nvSpPr>
        <p:spPr>
          <a:xfrm>
            <a:off x="6503040" y="19519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TextBox 46"/>
          <p:cNvSpPr/>
          <p:nvPr/>
        </p:nvSpPr>
        <p:spPr>
          <a:xfrm>
            <a:off x="6045480" y="1885680"/>
            <a:ext cx="12679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466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3" name="TextBox 42"/>
          <p:cNvSpPr/>
          <p:nvPr/>
        </p:nvSpPr>
        <p:spPr>
          <a:xfrm>
            <a:off x="2996640" y="3513960"/>
            <a:ext cx="10771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367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70C0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4" name="TextBox 50"/>
          <p:cNvSpPr/>
          <p:nvPr/>
        </p:nvSpPr>
        <p:spPr>
          <a:xfrm flipH="1">
            <a:off x="4422600" y="3497760"/>
            <a:ext cx="14882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154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5" name="TextBox 51"/>
          <p:cNvSpPr/>
          <p:nvPr/>
        </p:nvSpPr>
        <p:spPr>
          <a:xfrm>
            <a:off x="5889600" y="3468240"/>
            <a:ext cx="16009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7CD9E0"/>
                </a:solidFill>
                <a:latin typeface="Open Sans"/>
                <a:ea typeface="Open Sans"/>
              </a:rPr>
              <a:t>2039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7CD9E0"/>
                </a:solidFill>
                <a:latin typeface="Open Sans"/>
                <a:ea typeface="Open Sans"/>
              </a:rPr>
              <a:t>тыс. </a:t>
            </a:r>
            <a:r>
              <a:rPr lang="ru-RU" sz="1800" b="1" strike="noStrike" spc="-1" dirty="0" err="1">
                <a:solidFill>
                  <a:srgbClr val="7CD9E0"/>
                </a:solidFill>
                <a:latin typeface="Open Sans"/>
                <a:ea typeface="Open Sans"/>
              </a:rPr>
              <a:t>шт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6" name="TextBox 53"/>
          <p:cNvSpPr/>
          <p:nvPr/>
        </p:nvSpPr>
        <p:spPr>
          <a:xfrm>
            <a:off x="4656240" y="4549320"/>
            <a:ext cx="9288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мясо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67" name="TextBox 54"/>
          <p:cNvSpPr/>
          <p:nvPr/>
        </p:nvSpPr>
        <p:spPr>
          <a:xfrm>
            <a:off x="6349320" y="4544640"/>
            <a:ext cx="7221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яйцо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68" name="TextBox 55"/>
          <p:cNvSpPr/>
          <p:nvPr/>
        </p:nvSpPr>
        <p:spPr>
          <a:xfrm>
            <a:off x="3117600" y="2822400"/>
            <a:ext cx="7959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зерно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69" name="TextBox 56"/>
          <p:cNvSpPr/>
          <p:nvPr/>
        </p:nvSpPr>
        <p:spPr>
          <a:xfrm>
            <a:off x="4576680" y="2830680"/>
            <a:ext cx="108792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картофель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70" name="TextBox 57"/>
          <p:cNvSpPr/>
          <p:nvPr/>
        </p:nvSpPr>
        <p:spPr>
          <a:xfrm>
            <a:off x="6171480" y="2835360"/>
            <a:ext cx="108828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овощи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71" name="TextBox 49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72" name="TextBox 5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473" name="Рисунок 58"/>
          <p:cNvPicPr/>
          <p:nvPr/>
        </p:nvPicPr>
        <p:blipFill>
          <a:blip r:embed="rId20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74" name="Диаграмма 60"/>
          <p:cNvGraphicFramePr/>
          <p:nvPr/>
        </p:nvGraphicFramePr>
        <p:xfrm>
          <a:off x="-334080" y="3321720"/>
          <a:ext cx="3180240" cy="30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Рисунок 42"/>
          <p:cNvPicPr/>
          <p:nvPr/>
        </p:nvPicPr>
        <p:blipFill>
          <a:blip r:embed="rId3"/>
          <a:stretch/>
        </p:blipFill>
        <p:spPr>
          <a:xfrm>
            <a:off x="5637225" y="5065721"/>
            <a:ext cx="1139400" cy="1089000"/>
          </a:xfrm>
          <a:prstGeom prst="rect">
            <a:avLst/>
          </a:prstGeom>
          <a:ln w="0">
            <a:noFill/>
          </a:ln>
        </p:spPr>
      </p:pic>
      <p:pic>
        <p:nvPicPr>
          <p:cNvPr id="476" name="Рисунок 25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022755" y="922317"/>
            <a:ext cx="2400420" cy="50006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pic>
        <p:nvPicPr>
          <p:cNvPr id="479" name="Рисунок 6"/>
          <p:cNvPicPr/>
          <p:nvPr/>
        </p:nvPicPr>
        <p:blipFill>
          <a:blip r:embed="rId6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471400" y="957600"/>
            <a:ext cx="2448720" cy="287640"/>
          </a:xfrm>
          <a:prstGeom prst="rect">
            <a:avLst/>
          </a:prstGeom>
          <a:ln w="0">
            <a:noFill/>
          </a:ln>
        </p:spPr>
      </p:pic>
      <p:pic>
        <p:nvPicPr>
          <p:cNvPr id="480" name="Рисунок 9"/>
          <p:cNvPicPr/>
          <p:nvPr/>
        </p:nvPicPr>
        <p:blipFill>
          <a:blip r:embed="rId8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481" name="TextBox 2"/>
          <p:cNvSpPr/>
          <p:nvPr/>
        </p:nvSpPr>
        <p:spPr>
          <a:xfrm>
            <a:off x="1806840" y="186120"/>
            <a:ext cx="6006600" cy="68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5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Государственная поддержка сельхозтоваропроизводителей (субсидии)</a:t>
            </a:r>
            <a:endParaRPr lang="ru-RU" sz="1950" b="0" strike="noStrike" spc="-1">
              <a:latin typeface="Arial"/>
            </a:endParaRPr>
          </a:p>
        </p:txBody>
      </p:sp>
      <p:sp>
        <p:nvSpPr>
          <p:cNvPr id="482" name="TextBox 3"/>
          <p:cNvSpPr/>
          <p:nvPr/>
        </p:nvSpPr>
        <p:spPr>
          <a:xfrm>
            <a:off x="71366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17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83" name="Рисунок 4"/>
          <p:cNvPicPr/>
          <p:nvPr/>
        </p:nvPicPr>
        <p:blipFill>
          <a:blip r:embed="rId9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3240" y="967680"/>
            <a:ext cx="2448720" cy="252720"/>
          </a:xfrm>
          <a:prstGeom prst="rect">
            <a:avLst/>
          </a:prstGeom>
          <a:ln w="0">
            <a:noFill/>
          </a:ln>
        </p:spPr>
      </p:pic>
      <p:sp>
        <p:nvSpPr>
          <p:cNvPr id="484" name="TextBox 5"/>
          <p:cNvSpPr/>
          <p:nvPr/>
        </p:nvSpPr>
        <p:spPr>
          <a:xfrm>
            <a:off x="0" y="950760"/>
            <a:ext cx="24123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Растениеводство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85" name="TextBox 11"/>
          <p:cNvSpPr/>
          <p:nvPr/>
        </p:nvSpPr>
        <p:spPr>
          <a:xfrm>
            <a:off x="2484360" y="958680"/>
            <a:ext cx="24156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Животноводство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87" name="TextBox 16"/>
          <p:cNvSpPr/>
          <p:nvPr/>
        </p:nvSpPr>
        <p:spPr>
          <a:xfrm>
            <a:off x="5058720" y="993756"/>
            <a:ext cx="2364455" cy="4294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7FAC"/>
                </a:solidFill>
                <a:latin typeface="Open Sans Semibold"/>
                <a:ea typeface="Open Sans Semibold"/>
              </a:rPr>
              <a:t>Комплексное развитие </a:t>
            </a:r>
            <a:r>
              <a:rPr lang="ru-RU" sz="11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сельских территорий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489" name="TextBox 18"/>
          <p:cNvSpPr/>
          <p:nvPr/>
        </p:nvSpPr>
        <p:spPr>
          <a:xfrm>
            <a:off x="1493821" y="3708399"/>
            <a:ext cx="2643206" cy="275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 err="1">
                <a:solidFill>
                  <a:srgbClr val="007FAC"/>
                </a:solidFill>
                <a:latin typeface="Open Sans Semibold"/>
                <a:ea typeface="Open Sans Semibold"/>
              </a:rPr>
              <a:t>Грантовая</a:t>
            </a:r>
            <a:r>
              <a:rPr lang="ru-RU" sz="12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 поддержка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493" name="Рисунок 27"/>
          <p:cNvPicPr/>
          <p:nvPr/>
        </p:nvPicPr>
        <p:blipFill>
          <a:blip r:embed="rId14"/>
          <a:stretch/>
        </p:blipFill>
        <p:spPr>
          <a:xfrm>
            <a:off x="136499" y="1350945"/>
            <a:ext cx="2286016" cy="2214578"/>
          </a:xfrm>
          <a:prstGeom prst="rect">
            <a:avLst/>
          </a:prstGeom>
          <a:ln w="0">
            <a:noFill/>
          </a:ln>
        </p:spPr>
      </p:pic>
      <p:pic>
        <p:nvPicPr>
          <p:cNvPr id="494" name="Рисунок 32"/>
          <p:cNvPicPr/>
          <p:nvPr/>
        </p:nvPicPr>
        <p:blipFill>
          <a:blip r:embed="rId15"/>
          <a:stretch/>
        </p:blipFill>
        <p:spPr>
          <a:xfrm>
            <a:off x="2493953" y="1350945"/>
            <a:ext cx="2459476" cy="2071702"/>
          </a:xfrm>
          <a:prstGeom prst="rect">
            <a:avLst/>
          </a:prstGeom>
          <a:ln w="0">
            <a:noFill/>
          </a:ln>
        </p:spPr>
      </p:pic>
      <p:pic>
        <p:nvPicPr>
          <p:cNvPr id="497" name="Рисунок 41"/>
          <p:cNvPicPr/>
          <p:nvPr/>
        </p:nvPicPr>
        <p:blipFill>
          <a:blip r:embed="rId16"/>
          <a:stretch/>
        </p:blipFill>
        <p:spPr>
          <a:xfrm>
            <a:off x="1636697" y="4137027"/>
            <a:ext cx="2357454" cy="1500198"/>
          </a:xfrm>
          <a:prstGeom prst="rect">
            <a:avLst/>
          </a:prstGeom>
          <a:ln w="0">
            <a:noFill/>
          </a:ln>
        </p:spPr>
      </p:pic>
      <p:pic>
        <p:nvPicPr>
          <p:cNvPr id="499" name="Рисунок 36"/>
          <p:cNvPicPr/>
          <p:nvPr/>
        </p:nvPicPr>
        <p:blipFill>
          <a:blip r:embed="rId17"/>
          <a:stretch/>
        </p:blipFill>
        <p:spPr>
          <a:xfrm>
            <a:off x="5137159" y="1422383"/>
            <a:ext cx="2227304" cy="4214842"/>
          </a:xfrm>
          <a:prstGeom prst="rect">
            <a:avLst/>
          </a:prstGeom>
          <a:ln w="0">
            <a:noFill/>
          </a:ln>
        </p:spPr>
      </p:pic>
      <p:sp>
        <p:nvSpPr>
          <p:cNvPr id="500" name="Объект 31"/>
          <p:cNvSpPr/>
          <p:nvPr/>
        </p:nvSpPr>
        <p:spPr>
          <a:xfrm>
            <a:off x="4922845" y="1565259"/>
            <a:ext cx="2493000" cy="232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02" name="Объект 31"/>
          <p:cNvSpPr/>
          <p:nvPr/>
        </p:nvSpPr>
        <p:spPr>
          <a:xfrm>
            <a:off x="43200" y="5672880"/>
            <a:ext cx="2356200" cy="81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just">
              <a:lnSpc>
                <a:spcPct val="96000"/>
              </a:lnSpc>
              <a:tabLst>
                <a:tab pos="0" algn="l"/>
              </a:tabLst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03" name="Объект 31"/>
          <p:cNvSpPr/>
          <p:nvPr/>
        </p:nvSpPr>
        <p:spPr>
          <a:xfrm>
            <a:off x="1708136" y="4279903"/>
            <a:ext cx="2214578" cy="12858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Гранты 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«</a:t>
            </a:r>
            <a:r>
              <a:rPr lang="ru-RU" sz="850" b="0" strike="noStrike" spc="-52" dirty="0" err="1" smtClean="0">
                <a:solidFill>
                  <a:srgbClr val="000000"/>
                </a:solidFill>
                <a:latin typeface="Open Sans"/>
                <a:ea typeface="Open Sans"/>
              </a:rPr>
              <a:t>Агростартап</a:t>
            </a: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» крестьянским (фермерским) хозяйствам, ЛПХ и ИП на их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 развитие.</a:t>
            </a:r>
            <a:endParaRPr lang="ru-RU" sz="850" b="0" strike="noStrike" spc="-1" dirty="0">
              <a:latin typeface="Arial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Гранты на развитие семейных животноводческих ферм на базе крестьянских (фермерских) хозяйств, включая индивидуальных предпринимателей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.</a:t>
            </a:r>
            <a:endParaRPr lang="ru-RU" sz="850" b="0" strike="noStrike" spc="-1" dirty="0">
              <a:latin typeface="Arial"/>
            </a:endParaRPr>
          </a:p>
        </p:txBody>
      </p:sp>
      <p:sp>
        <p:nvSpPr>
          <p:cNvPr id="504" name="Объект 31"/>
          <p:cNvSpPr/>
          <p:nvPr/>
        </p:nvSpPr>
        <p:spPr>
          <a:xfrm>
            <a:off x="136498" y="1350945"/>
            <a:ext cx="2199901" cy="22860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на возмещение части затрат на проведение комплекса </a:t>
            </a:r>
            <a:r>
              <a:rPr lang="ru-RU" sz="850" b="0" strike="noStrike" spc="-52" dirty="0" err="1" smtClean="0">
                <a:solidFill>
                  <a:srgbClr val="000000"/>
                </a:solidFill>
                <a:latin typeface="Open Sans"/>
                <a:ea typeface="Open Sans"/>
              </a:rPr>
              <a:t>агротехнологических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 работ.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на возмещение части затрат на обеспечение прироста сельскохозяйственной продукции собственного производства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сельскохозяйственным товаропроизводителям (кроме граждан, ведущих личное подсобное хозяйство) на возмещение части затрат на приобретение элитных семян.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на возмещение производителям зерновых культур части затрат на производство и реализацию зерновых культур.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05" name="Объект 31"/>
          <p:cNvSpPr/>
          <p:nvPr/>
        </p:nvSpPr>
        <p:spPr>
          <a:xfrm>
            <a:off x="2565390" y="1350946"/>
            <a:ext cx="2276249" cy="22860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Субсидии </a:t>
            </a: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сельскохозяйственным товаропроизводителям (кроме граждан, ведущих личное подсобное хозяйство, и сельскохозяйственных кредитных потребительских кооперативов) на поддержку племенного животноводства</a:t>
            </a:r>
            <a:endParaRPr lang="ru-RU" sz="850" b="0" strike="noStrike" spc="-1" dirty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сельскохозяйственным товаропроизводителям (кроме граждан, ведущих личное подсобное хозяйство, и сельскохозяйственных кредитных потребительских кооперативов) на  приобретение племенного молодняка</a:t>
            </a:r>
            <a:endParaRPr lang="ru-RU" sz="850" spc="-1" dirty="0" smtClean="0">
              <a:solidFill>
                <a:srgbClr val="000000"/>
              </a:solidFill>
              <a:latin typeface="Arial"/>
              <a:ea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spc="-1" dirty="0" smtClean="0">
                <a:latin typeface="Arial"/>
                <a:ea typeface="Open Sans"/>
              </a:rPr>
              <a:t>Субсидии </a:t>
            </a: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сельскохозяйственным товаропроизводителям на обеспечение прироста сельскохозяйственной продукции собственного производства </a:t>
            </a:r>
            <a:endParaRPr lang="ru-RU" sz="850" spc="-52" dirty="0" smtClean="0">
              <a:latin typeface="Open Sans"/>
              <a:ea typeface="Open Sans"/>
            </a:endParaRPr>
          </a:p>
        </p:txBody>
      </p:sp>
      <p:sp>
        <p:nvSpPr>
          <p:cNvPr id="506" name="TextBox 44"/>
          <p:cNvSpPr/>
          <p:nvPr/>
        </p:nvSpPr>
        <p:spPr>
          <a:xfrm>
            <a:off x="5137159" y="1493821"/>
            <a:ext cx="2286016" cy="40150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850" b="1" dirty="0" smtClean="0">
                <a:latin typeface="Open Sans"/>
              </a:rPr>
              <a:t>1.Субсидии на улучшение жилищных условий гражданам РФ, проживающим в сельской местности</a:t>
            </a:r>
          </a:p>
          <a:p>
            <a:pPr algn="just"/>
            <a:r>
              <a:rPr lang="ru-RU" sz="850" b="1" dirty="0" smtClean="0">
                <a:latin typeface="Open Sans"/>
              </a:rPr>
              <a:t>2.Софинансирование расходов на строительство (приобретение) жилого дома, предоставляемого гражданам по договору найма</a:t>
            </a:r>
          </a:p>
          <a:p>
            <a:pPr algn="just"/>
            <a:r>
              <a:rPr lang="ru-RU" sz="850" b="1" dirty="0" smtClean="0">
                <a:latin typeface="Open Sans"/>
              </a:rPr>
              <a:t>3.Софинансирование  расходов на реализацию мероприятий1 по благоустройству сельских территорий</a:t>
            </a:r>
            <a:endParaRPr lang="ru-RU" sz="850" b="1" strike="noStrike" spc="-52" dirty="0" smtClean="0">
              <a:solidFill>
                <a:schemeClr val="bg1"/>
              </a:solidFill>
              <a:latin typeface="Open Sans"/>
              <a:ea typeface="Open Sans"/>
            </a:endParaRPr>
          </a:p>
          <a:p>
            <a:pPr algn="just"/>
            <a:r>
              <a:rPr lang="ru-RU" sz="850" b="1" dirty="0" smtClean="0">
                <a:latin typeface="Open Sans"/>
              </a:rPr>
              <a:t>4. Создание и обустройство зон отдыха, спортивных и детских игровых площадок;</a:t>
            </a:r>
          </a:p>
          <a:p>
            <a:pPr algn="just"/>
            <a:r>
              <a:rPr lang="ru-RU" sz="850" b="1" dirty="0" smtClean="0">
                <a:latin typeface="Open Sans"/>
              </a:rPr>
              <a:t>5. Организация освещения территории с использованием энергосберегающих технологий;</a:t>
            </a:r>
            <a:br>
              <a:rPr lang="ru-RU" sz="850" b="1" dirty="0" smtClean="0">
                <a:latin typeface="Open Sans"/>
              </a:rPr>
            </a:br>
            <a:r>
              <a:rPr lang="ru-RU" sz="850" b="1" dirty="0" smtClean="0">
                <a:latin typeface="Open Sans"/>
              </a:rPr>
              <a:t>6.Сохранение и восстановление историко-культурных памятников и природных ландшафтов;</a:t>
            </a:r>
          </a:p>
          <a:p>
            <a:pPr algn="just"/>
            <a:r>
              <a:rPr lang="ru-RU" sz="850" b="1" dirty="0" smtClean="0">
                <a:latin typeface="Open Sans"/>
              </a:rPr>
              <a:t>7.Обустройство площадок накопления твердых коммунальных отходов.</a:t>
            </a:r>
          </a:p>
          <a:p>
            <a:pPr algn="just"/>
            <a:r>
              <a:rPr lang="ru-RU" sz="850" b="1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8.Организация пешеходных коммуникаций в  том числе тротуаров, аллей, тропинок;</a:t>
            </a:r>
            <a:endParaRPr lang="ru-RU" sz="850" b="1" spc="-1" dirty="0">
              <a:solidFill>
                <a:srgbClr val="000000"/>
              </a:solidFill>
              <a:latin typeface="Open Sans"/>
              <a:ea typeface="Open Sans"/>
            </a:endParaRPr>
          </a:p>
          <a:p>
            <a:pPr algn="just"/>
            <a:r>
              <a:rPr lang="ru-RU" sz="850" b="1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9. </a:t>
            </a:r>
            <a:r>
              <a:rPr lang="ru-RU" sz="850" b="1" spc="-52" dirty="0" smtClean="0">
                <a:solidFill>
                  <a:srgbClr val="000000"/>
                </a:solidFill>
                <a:latin typeface="Open Sans"/>
                <a:ea typeface="Open Sans"/>
              </a:rPr>
              <a:t>Ремонтно-восстановительные работы улично-дорожной сети и дворовых проездов;</a:t>
            </a:r>
          </a:p>
          <a:p>
            <a:pPr algn="just"/>
            <a:r>
              <a:rPr lang="ru-RU" sz="850" b="1" strike="noStrike" spc="-52" dirty="0" smtClean="0">
                <a:solidFill>
                  <a:srgbClr val="000000"/>
                </a:solidFill>
                <a:latin typeface="Open Sans"/>
              </a:rPr>
              <a:t>10. Обустройство общественных колодцев и водозаборных колонок</a:t>
            </a:r>
            <a:endParaRPr lang="ru-RU" sz="850" b="1" strike="noStrike" spc="-1" dirty="0">
              <a:latin typeface="Open Sans"/>
            </a:endParaRPr>
          </a:p>
        </p:txBody>
      </p:sp>
      <p:sp>
        <p:nvSpPr>
          <p:cNvPr id="510" name="Объект 31"/>
          <p:cNvSpPr/>
          <p:nvPr/>
        </p:nvSpPr>
        <p:spPr>
          <a:xfrm>
            <a:off x="2515680" y="6303240"/>
            <a:ext cx="2886120" cy="5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11" name="TextBox 54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12" name="TextBox 55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13" name="Рисунок 56"/>
          <p:cNvPicPr/>
          <p:nvPr/>
        </p:nvPicPr>
        <p:blipFill>
          <a:blip r:embed="rId18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15" name="TextBox 2"/>
          <p:cNvSpPr/>
          <p:nvPr/>
        </p:nvSpPr>
        <p:spPr>
          <a:xfrm>
            <a:off x="2061000" y="308880"/>
            <a:ext cx="54673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Транспорт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16" name="TextBox 3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18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17" name="Picture 6"/>
          <p:cNvSpPr/>
          <p:nvPr/>
        </p:nvSpPr>
        <p:spPr>
          <a:xfrm>
            <a:off x="428400" y="1192680"/>
            <a:ext cx="1051920" cy="997560"/>
          </a:xfrm>
          <a:prstGeom prst="ellipse">
            <a:avLst/>
          </a:prstGeom>
          <a:blipFill rotWithShape="0">
            <a:blip r:embed="rId4"/>
            <a:srcRect l="12503" r="1250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8" name="Рисунок 33"/>
          <p:cNvPicPr/>
          <p:nvPr/>
        </p:nvPicPr>
        <p:blipFill>
          <a:blip r:embed="rId5"/>
          <a:stretch/>
        </p:blipFill>
        <p:spPr>
          <a:xfrm>
            <a:off x="403560" y="1176120"/>
            <a:ext cx="1115640" cy="1057320"/>
          </a:xfrm>
          <a:prstGeom prst="rect">
            <a:avLst/>
          </a:prstGeom>
          <a:ln w="0">
            <a:noFill/>
          </a:ln>
        </p:spPr>
      </p:pic>
      <p:pic>
        <p:nvPicPr>
          <p:cNvPr id="519" name="Рисунок 34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16520" y="5081400"/>
            <a:ext cx="2949840" cy="810000"/>
          </a:xfrm>
          <a:prstGeom prst="rect">
            <a:avLst/>
          </a:prstGeom>
          <a:ln w="0">
            <a:noFill/>
          </a:ln>
        </p:spPr>
      </p:pic>
      <p:sp>
        <p:nvSpPr>
          <p:cNvPr id="520" name="TextBox 35"/>
          <p:cNvSpPr/>
          <p:nvPr/>
        </p:nvSpPr>
        <p:spPr>
          <a:xfrm>
            <a:off x="-96480" y="2292120"/>
            <a:ext cx="4082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45776"/>
                </a:solidFill>
                <a:latin typeface="Open Sans"/>
                <a:ea typeface="Open Sans"/>
              </a:rPr>
              <a:t>2</a:t>
            </a:r>
            <a:r>
              <a:rPr lang="ru-RU" sz="1800" b="0" strike="noStrike" spc="-1">
                <a:solidFill>
                  <a:srgbClr val="245776"/>
                </a:solidFill>
                <a:latin typeface="Open Sans"/>
                <a:ea typeface="Open Sans"/>
              </a:rPr>
              <a:t> </a:t>
            </a:r>
            <a:r>
              <a:rPr lang="ru-RU" sz="1500" b="0" strike="noStrike" spc="-1">
                <a:solidFill>
                  <a:srgbClr val="245776"/>
                </a:solidFill>
                <a:latin typeface="Open Sans"/>
                <a:ea typeface="Open Sans"/>
              </a:rPr>
              <a:t>автодороги областного значения: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521" name="TextBox 36"/>
          <p:cNvSpPr/>
          <p:nvPr/>
        </p:nvSpPr>
        <p:spPr>
          <a:xfrm>
            <a:off x="148320" y="4583520"/>
            <a:ext cx="3115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Автодороги в муниципальной собственности: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22" name="TextBox 37"/>
          <p:cNvSpPr/>
          <p:nvPr/>
        </p:nvSpPr>
        <p:spPr>
          <a:xfrm>
            <a:off x="370440" y="5995800"/>
            <a:ext cx="4664160" cy="552544"/>
          </a:xfrm>
          <a:prstGeom prst="rect">
            <a:avLst/>
          </a:prstGeom>
          <a:noFill/>
          <a:ln w="0">
            <a:solidFill>
              <a:srgbClr val="78A45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tabLst>
                <a:tab pos="0" algn="l"/>
              </a:tabLst>
            </a:pPr>
            <a:r>
              <a:rPr lang="ru-RU" sz="1000" spc="-1" dirty="0" smtClean="0">
                <a:solidFill>
                  <a:srgbClr val="000000"/>
                </a:solidFill>
                <a:latin typeface="OpenSymbol"/>
              </a:rPr>
              <a:t>Произведен ремонт дорожного полотна в с.Темкино    по улицам Горького и Советская, ремонт тротуара по ул. Советская с.Темкино. </a:t>
            </a:r>
            <a:endParaRPr lang="ru-RU" sz="1000" spc="-1" dirty="0" smtClean="0"/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 dirty="0">
              <a:latin typeface="OpenSymbol"/>
            </a:endParaRPr>
          </a:p>
        </p:txBody>
      </p:sp>
      <p:pic>
        <p:nvPicPr>
          <p:cNvPr id="523" name="Рисунок 38"/>
          <p:cNvPicPr/>
          <p:nvPr/>
        </p:nvPicPr>
        <p:blipFill>
          <a:blip r:embed="rId8"/>
          <a:stretch/>
        </p:blipFill>
        <p:spPr>
          <a:xfrm>
            <a:off x="327600" y="2698560"/>
            <a:ext cx="467640" cy="467640"/>
          </a:xfrm>
          <a:prstGeom prst="rect">
            <a:avLst/>
          </a:prstGeom>
          <a:ln w="0">
            <a:noFill/>
          </a:ln>
        </p:spPr>
      </p:pic>
      <p:pic>
        <p:nvPicPr>
          <p:cNvPr id="524" name="Рисунок 39"/>
          <p:cNvPicPr/>
          <p:nvPr/>
        </p:nvPicPr>
        <p:blipFill>
          <a:blip r:embed="rId9"/>
          <a:stretch/>
        </p:blipFill>
        <p:spPr>
          <a:xfrm>
            <a:off x="292320" y="3170880"/>
            <a:ext cx="542520" cy="542520"/>
          </a:xfrm>
          <a:prstGeom prst="rect">
            <a:avLst/>
          </a:prstGeom>
          <a:ln w="0">
            <a:noFill/>
          </a:ln>
        </p:spPr>
      </p:pic>
      <p:sp>
        <p:nvSpPr>
          <p:cNvPr id="525" name="Прямоугольник 40"/>
          <p:cNvSpPr/>
          <p:nvPr/>
        </p:nvSpPr>
        <p:spPr>
          <a:xfrm>
            <a:off x="890640" y="3288240"/>
            <a:ext cx="3097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Темкино-Москва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26" name="Прямоугольник 41"/>
          <p:cNvSpPr/>
          <p:nvPr/>
        </p:nvSpPr>
        <p:spPr>
          <a:xfrm>
            <a:off x="872280" y="2772000"/>
            <a:ext cx="32684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Темкино-Смоленск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527" name="Рисунок 42"/>
          <p:cNvPicPr/>
          <p:nvPr/>
        </p:nvPicPr>
        <p:blipFill>
          <a:blip r:embed="rId10"/>
          <a:stretch/>
        </p:blipFill>
        <p:spPr>
          <a:xfrm>
            <a:off x="365040" y="4072680"/>
            <a:ext cx="468720" cy="536400"/>
          </a:xfrm>
          <a:prstGeom prst="rect">
            <a:avLst/>
          </a:prstGeom>
          <a:ln w="0">
            <a:noFill/>
          </a:ln>
        </p:spPr>
      </p:pic>
      <p:sp>
        <p:nvSpPr>
          <p:cNvPr id="528" name="Прямоугольник 43"/>
          <p:cNvSpPr/>
          <p:nvPr/>
        </p:nvSpPr>
        <p:spPr>
          <a:xfrm>
            <a:off x="1031760" y="4215600"/>
            <a:ext cx="26913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Калуга-Вязьма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29" name="TextBox 44"/>
          <p:cNvSpPr/>
          <p:nvPr/>
        </p:nvSpPr>
        <p:spPr>
          <a:xfrm>
            <a:off x="1430640" y="1288440"/>
            <a:ext cx="208332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Общая протяженность дорог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30" name="TextBox 46"/>
          <p:cNvSpPr/>
          <p:nvPr/>
        </p:nvSpPr>
        <p:spPr>
          <a:xfrm>
            <a:off x="395280" y="5416920"/>
            <a:ext cx="2621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236AA"/>
                </a:solidFill>
                <a:latin typeface="Open Sans Semibold"/>
                <a:ea typeface="Open Sans Semibold"/>
              </a:rPr>
              <a:t>   </a:t>
            </a:r>
            <a:r>
              <a:rPr lang="ru-RU" sz="1800" b="0" strike="noStrike" spc="-1" dirty="0" smtClean="0">
                <a:solidFill>
                  <a:srgbClr val="0236AA"/>
                </a:solidFill>
                <a:latin typeface="Open Sans Semibold"/>
                <a:ea typeface="Open Sans Semibold"/>
              </a:rPr>
              <a:t>599,4 </a:t>
            </a:r>
            <a:r>
              <a:rPr lang="ru-RU" sz="1800" b="0" strike="noStrike" spc="-1" dirty="0">
                <a:solidFill>
                  <a:srgbClr val="0236AA"/>
                </a:solidFill>
                <a:latin typeface="Open Sans Semibold"/>
                <a:ea typeface="Open Sans Semibold"/>
              </a:rPr>
              <a:t>км </a:t>
            </a:r>
            <a:r>
              <a:rPr lang="ru-RU" sz="1200" b="0" strike="noStrike" spc="-1" dirty="0">
                <a:solidFill>
                  <a:srgbClr val="000000"/>
                </a:solidFill>
                <a:latin typeface="Open Sans Semibold"/>
                <a:ea typeface="Open Sans Semibold"/>
              </a:rPr>
              <a:t>грунтовые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531" name="TextBox 47"/>
          <p:cNvSpPr/>
          <p:nvPr/>
        </p:nvSpPr>
        <p:spPr>
          <a:xfrm>
            <a:off x="462960" y="5092920"/>
            <a:ext cx="28353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236AA"/>
                </a:solidFill>
                <a:latin typeface="Open Sans Semibold"/>
                <a:ea typeface="Open Sans Semibold"/>
              </a:rPr>
              <a:t>149,07 </a:t>
            </a:r>
            <a:r>
              <a:rPr lang="ru-RU" sz="1800" b="0" strike="noStrike" spc="-1" dirty="0">
                <a:solidFill>
                  <a:srgbClr val="0236AA"/>
                </a:solidFill>
                <a:latin typeface="Open Sans Semibold"/>
                <a:ea typeface="Open Sans Semibold"/>
              </a:rPr>
              <a:t>км </a:t>
            </a:r>
            <a:r>
              <a:rPr lang="ru-RU" sz="1200" b="0" strike="noStrike" spc="-1" dirty="0">
                <a:solidFill>
                  <a:srgbClr val="000000"/>
                </a:solidFill>
                <a:latin typeface="Open Sans Semibold"/>
                <a:ea typeface="Open Sans Semibold"/>
              </a:rPr>
              <a:t>с твердым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Open Sans Semibold"/>
                <a:ea typeface="Open Sans Semibold"/>
              </a:rPr>
              <a:t>покрытием</a:t>
            </a:r>
            <a:endParaRPr lang="ru-RU" sz="12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236AA"/>
                </a:solidFill>
                <a:latin typeface="Open Sans Semibold"/>
                <a:ea typeface="Open Sans Semibold"/>
              </a:rPr>
              <a:t> 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32" name="TextBox 48"/>
          <p:cNvSpPr/>
          <p:nvPr/>
        </p:nvSpPr>
        <p:spPr>
          <a:xfrm>
            <a:off x="0" y="3730680"/>
            <a:ext cx="3581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1</a:t>
            </a:r>
            <a:r>
              <a:rPr lang="ru-RU" sz="1800" b="0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 </a:t>
            </a:r>
            <a:r>
              <a:rPr lang="ru-RU" sz="1500" b="0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железнодорожная магистраль:</a:t>
            </a:r>
            <a:endParaRPr lang="ru-RU" sz="1500" b="0" strike="noStrike" spc="-1" dirty="0">
              <a:latin typeface="Arial"/>
            </a:endParaRPr>
          </a:p>
        </p:txBody>
      </p:sp>
      <p:sp>
        <p:nvSpPr>
          <p:cNvPr id="533" name="Прямоугольник 49"/>
          <p:cNvSpPr/>
          <p:nvPr/>
        </p:nvSpPr>
        <p:spPr>
          <a:xfrm>
            <a:off x="383400" y="1292760"/>
            <a:ext cx="11628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Open Sans"/>
                <a:ea typeface="Open Sans"/>
              </a:rPr>
              <a:t>932,9 км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34" name="TextBox 2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35" name="TextBox 2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36" name="Рисунок 30"/>
          <p:cNvPicPr/>
          <p:nvPr/>
        </p:nvPicPr>
        <p:blipFill>
          <a:blip r:embed="rId11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537" name="Рисунок 1"/>
          <p:cNvPicPr/>
          <p:nvPr/>
        </p:nvPicPr>
        <p:blipFill>
          <a:blip r:embed="rId12"/>
          <a:stretch/>
        </p:blipFill>
        <p:spPr>
          <a:xfrm>
            <a:off x="3096755" y="1422383"/>
            <a:ext cx="4462920" cy="472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Рисунок 9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39" name="TextBox 2"/>
          <p:cNvSpPr/>
          <p:nvPr/>
        </p:nvSpPr>
        <p:spPr>
          <a:xfrm>
            <a:off x="2102040" y="320040"/>
            <a:ext cx="54162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Связь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40" name="TextBox 3"/>
          <p:cNvSpPr/>
          <p:nvPr/>
        </p:nvSpPr>
        <p:spPr>
          <a:xfrm>
            <a:off x="712728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19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41" name="TextBox 10"/>
          <p:cNvSpPr/>
          <p:nvPr/>
        </p:nvSpPr>
        <p:spPr>
          <a:xfrm>
            <a:off x="1428480" y="1630440"/>
            <a:ext cx="191736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организация,      оказывающая услуги связи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42" name="TextBox 11"/>
          <p:cNvSpPr/>
          <p:nvPr/>
        </p:nvSpPr>
        <p:spPr>
          <a:xfrm>
            <a:off x="2151720" y="1154880"/>
            <a:ext cx="40068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latin typeface="Open Sans"/>
                <a:ea typeface="Open Sans"/>
              </a:rPr>
              <a:t>1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543" name="TextBox 14"/>
          <p:cNvSpPr/>
          <p:nvPr/>
        </p:nvSpPr>
        <p:spPr>
          <a:xfrm>
            <a:off x="6144120" y="3042360"/>
            <a:ext cx="1398600" cy="13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7FAC"/>
                </a:solidFill>
                <a:latin typeface="Open Sans"/>
                <a:ea typeface="Open Sans"/>
              </a:rPr>
              <a:t>9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почтовых отделений связи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44" name="TextBox 16"/>
          <p:cNvSpPr/>
          <p:nvPr/>
        </p:nvSpPr>
        <p:spPr>
          <a:xfrm flipH="1">
            <a:off x="658440" y="3079080"/>
            <a:ext cx="49536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latin typeface="Open Sans"/>
                <a:ea typeface="Open Sans"/>
              </a:rPr>
              <a:t>4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545" name="TextBox 17"/>
          <p:cNvSpPr/>
          <p:nvPr/>
        </p:nvSpPr>
        <p:spPr>
          <a:xfrm>
            <a:off x="168120" y="3543480"/>
            <a:ext cx="15292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оператора сотой связи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46" name="TextBox 19"/>
          <p:cNvSpPr/>
          <p:nvPr/>
        </p:nvSpPr>
        <p:spPr>
          <a:xfrm>
            <a:off x="4501440" y="5171040"/>
            <a:ext cx="22658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Активно работает сеть Интернет, спутниковое и кабельное телерадиовещание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547" name="Рисунок 1"/>
          <p:cNvPicPr/>
          <p:nvPr/>
        </p:nvPicPr>
        <p:blipFill>
          <a:blip r:embed="rId3"/>
          <a:stretch/>
        </p:blipFill>
        <p:spPr>
          <a:xfrm>
            <a:off x="3276360" y="1286280"/>
            <a:ext cx="1237320" cy="1237320"/>
          </a:xfrm>
          <a:prstGeom prst="rect">
            <a:avLst/>
          </a:prstGeom>
          <a:ln w="0">
            <a:noFill/>
          </a:ln>
        </p:spPr>
      </p:pic>
      <p:pic>
        <p:nvPicPr>
          <p:cNvPr id="548" name="Рисунок 4"/>
          <p:cNvPicPr/>
          <p:nvPr/>
        </p:nvPicPr>
        <p:blipFill>
          <a:blip r:embed="rId4"/>
          <a:stretch/>
        </p:blipFill>
        <p:spPr>
          <a:xfrm>
            <a:off x="3415680" y="1452240"/>
            <a:ext cx="959040" cy="959040"/>
          </a:xfrm>
          <a:prstGeom prst="rect">
            <a:avLst/>
          </a:prstGeom>
          <a:ln w="0">
            <a:noFill/>
          </a:ln>
        </p:spPr>
      </p:pic>
      <p:pic>
        <p:nvPicPr>
          <p:cNvPr id="549" name="Рисунок 5"/>
          <p:cNvPicPr/>
          <p:nvPr/>
        </p:nvPicPr>
        <p:blipFill>
          <a:blip r:embed="rId5"/>
          <a:stretch/>
        </p:blipFill>
        <p:spPr>
          <a:xfrm>
            <a:off x="3256560" y="5052600"/>
            <a:ext cx="1251360" cy="1251360"/>
          </a:xfrm>
          <a:prstGeom prst="rect">
            <a:avLst/>
          </a:prstGeom>
          <a:ln w="0">
            <a:noFill/>
          </a:ln>
        </p:spPr>
      </p:pic>
      <p:pic>
        <p:nvPicPr>
          <p:cNvPr id="550" name="Рисунок 26"/>
          <p:cNvPicPr/>
          <p:nvPr/>
        </p:nvPicPr>
        <p:blipFill>
          <a:blip r:embed="rId6"/>
          <a:stretch/>
        </p:blipFill>
        <p:spPr>
          <a:xfrm>
            <a:off x="1701360" y="3141720"/>
            <a:ext cx="1185840" cy="1185840"/>
          </a:xfrm>
          <a:prstGeom prst="rect">
            <a:avLst/>
          </a:prstGeom>
          <a:ln w="0">
            <a:noFill/>
          </a:ln>
        </p:spPr>
      </p:pic>
      <p:pic>
        <p:nvPicPr>
          <p:cNvPr id="551" name="Рисунок 27"/>
          <p:cNvPicPr/>
          <p:nvPr/>
        </p:nvPicPr>
        <p:blipFill>
          <a:blip r:embed="rId7"/>
          <a:stretch/>
        </p:blipFill>
        <p:spPr>
          <a:xfrm>
            <a:off x="4888440" y="3105000"/>
            <a:ext cx="1222560" cy="1222560"/>
          </a:xfrm>
          <a:prstGeom prst="rect">
            <a:avLst/>
          </a:prstGeom>
          <a:ln w="0">
            <a:noFill/>
          </a:ln>
        </p:spPr>
      </p:pic>
      <p:pic>
        <p:nvPicPr>
          <p:cNvPr id="552" name="Рисунок 28"/>
          <p:cNvPicPr/>
          <p:nvPr/>
        </p:nvPicPr>
        <p:blipFill>
          <a:blip r:embed="rId3"/>
          <a:stretch/>
        </p:blipFill>
        <p:spPr>
          <a:xfrm>
            <a:off x="4897440" y="3105000"/>
            <a:ext cx="1237320" cy="1237320"/>
          </a:xfrm>
          <a:prstGeom prst="rect">
            <a:avLst/>
          </a:prstGeom>
          <a:ln w="0">
            <a:noFill/>
          </a:ln>
        </p:spPr>
      </p:pic>
      <p:pic>
        <p:nvPicPr>
          <p:cNvPr id="553" name="Рисунок 29"/>
          <p:cNvPicPr/>
          <p:nvPr/>
        </p:nvPicPr>
        <p:blipFill>
          <a:blip r:embed="rId3"/>
          <a:stretch/>
        </p:blipFill>
        <p:spPr>
          <a:xfrm>
            <a:off x="1675800" y="3105000"/>
            <a:ext cx="1237320" cy="1237320"/>
          </a:xfrm>
          <a:prstGeom prst="rect">
            <a:avLst/>
          </a:prstGeom>
          <a:ln w="0">
            <a:noFill/>
          </a:ln>
        </p:spPr>
      </p:pic>
      <p:pic>
        <p:nvPicPr>
          <p:cNvPr id="554" name="Рисунок 30"/>
          <p:cNvPicPr/>
          <p:nvPr/>
        </p:nvPicPr>
        <p:blipFill>
          <a:blip r:embed="rId3"/>
          <a:stretch/>
        </p:blipFill>
        <p:spPr>
          <a:xfrm>
            <a:off x="3276360" y="5063040"/>
            <a:ext cx="1237320" cy="1237320"/>
          </a:xfrm>
          <a:prstGeom prst="rect">
            <a:avLst/>
          </a:prstGeom>
          <a:ln w="0">
            <a:noFill/>
          </a:ln>
        </p:spPr>
      </p:pic>
      <p:sp>
        <p:nvSpPr>
          <p:cNvPr id="555" name="TextBox 31"/>
          <p:cNvSpPr/>
          <p:nvPr/>
        </p:nvSpPr>
        <p:spPr>
          <a:xfrm>
            <a:off x="4653360" y="1623600"/>
            <a:ext cx="288648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/>
              <a:t/>
            </a:r>
            <a:br>
              <a:rPr/>
            </a:br>
            <a:r>
              <a:rPr lang="ru-RU" sz="12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ПАО </a:t>
            </a: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«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РосТелеком</a:t>
            </a: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»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556" name="Рисунок 6"/>
          <p:cNvPicPr/>
          <p:nvPr/>
        </p:nvPicPr>
        <p:blipFill>
          <a:blip r:embed="rId8"/>
          <a:stretch/>
        </p:blipFill>
        <p:spPr>
          <a:xfrm>
            <a:off x="3041280" y="3642120"/>
            <a:ext cx="1720080" cy="123840"/>
          </a:xfrm>
          <a:prstGeom prst="rect">
            <a:avLst/>
          </a:prstGeom>
          <a:ln w="0">
            <a:noFill/>
          </a:ln>
        </p:spPr>
      </p:pic>
      <p:pic>
        <p:nvPicPr>
          <p:cNvPr id="557" name="Рисунок 35"/>
          <p:cNvPicPr/>
          <p:nvPr/>
        </p:nvPicPr>
        <p:blipFill>
          <a:blip r:embed="rId9"/>
          <a:stretch/>
        </p:blipFill>
        <p:spPr>
          <a:xfrm rot="2651400">
            <a:off x="2486520" y="4697640"/>
            <a:ext cx="968760" cy="123840"/>
          </a:xfrm>
          <a:prstGeom prst="rect">
            <a:avLst/>
          </a:prstGeom>
          <a:ln w="0">
            <a:noFill/>
          </a:ln>
        </p:spPr>
      </p:pic>
      <p:pic>
        <p:nvPicPr>
          <p:cNvPr id="558" name="Рисунок 36"/>
          <p:cNvPicPr/>
          <p:nvPr/>
        </p:nvPicPr>
        <p:blipFill>
          <a:blip r:embed="rId9"/>
          <a:stretch/>
        </p:blipFill>
        <p:spPr>
          <a:xfrm rot="3075600">
            <a:off x="4325760" y="2715840"/>
            <a:ext cx="968760" cy="123840"/>
          </a:xfrm>
          <a:prstGeom prst="rect">
            <a:avLst/>
          </a:prstGeom>
          <a:ln w="0">
            <a:noFill/>
          </a:ln>
        </p:spPr>
      </p:pic>
      <p:pic>
        <p:nvPicPr>
          <p:cNvPr id="559" name="Рисунок 37"/>
          <p:cNvPicPr/>
          <p:nvPr/>
        </p:nvPicPr>
        <p:blipFill>
          <a:blip r:embed="rId10"/>
          <a:stretch/>
        </p:blipFill>
        <p:spPr>
          <a:xfrm>
            <a:off x="204840" y="4711320"/>
            <a:ext cx="453960" cy="452880"/>
          </a:xfrm>
          <a:prstGeom prst="rect">
            <a:avLst/>
          </a:prstGeom>
          <a:ln w="0">
            <a:noFill/>
          </a:ln>
        </p:spPr>
      </p:pic>
      <p:pic>
        <p:nvPicPr>
          <p:cNvPr id="560" name="Рисунок 38"/>
          <p:cNvPicPr/>
          <p:nvPr/>
        </p:nvPicPr>
        <p:blipFill>
          <a:blip r:embed="rId11"/>
          <a:stretch/>
        </p:blipFill>
        <p:spPr>
          <a:xfrm>
            <a:off x="730080" y="4297320"/>
            <a:ext cx="427680" cy="440280"/>
          </a:xfrm>
          <a:prstGeom prst="rect">
            <a:avLst/>
          </a:prstGeom>
          <a:ln w="0">
            <a:noFill/>
          </a:ln>
        </p:spPr>
      </p:pic>
      <p:pic>
        <p:nvPicPr>
          <p:cNvPr id="561" name="Рисунок 39"/>
          <p:cNvPicPr/>
          <p:nvPr/>
        </p:nvPicPr>
        <p:blipFill>
          <a:blip r:embed="rId12"/>
          <a:stretch/>
        </p:blipFill>
        <p:spPr>
          <a:xfrm>
            <a:off x="223920" y="5648040"/>
            <a:ext cx="452520" cy="453600"/>
          </a:xfrm>
          <a:prstGeom prst="rect">
            <a:avLst/>
          </a:prstGeom>
          <a:ln w="0">
            <a:noFill/>
          </a:ln>
        </p:spPr>
      </p:pic>
      <p:pic>
        <p:nvPicPr>
          <p:cNvPr id="562" name="Рисунок 40"/>
          <p:cNvPicPr/>
          <p:nvPr/>
        </p:nvPicPr>
        <p:blipFill>
          <a:blip r:embed="rId13"/>
          <a:stretch/>
        </p:blipFill>
        <p:spPr>
          <a:xfrm>
            <a:off x="648720" y="5202360"/>
            <a:ext cx="480600" cy="351720"/>
          </a:xfrm>
          <a:prstGeom prst="rect">
            <a:avLst/>
          </a:prstGeom>
          <a:ln w="0">
            <a:noFill/>
          </a:ln>
        </p:spPr>
      </p:pic>
      <p:sp>
        <p:nvSpPr>
          <p:cNvPr id="563" name="TextBox 41"/>
          <p:cNvSpPr/>
          <p:nvPr/>
        </p:nvSpPr>
        <p:spPr>
          <a:xfrm>
            <a:off x="1238760" y="4380120"/>
            <a:ext cx="1032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 «МТС»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4" name="TextBox 42"/>
          <p:cNvSpPr/>
          <p:nvPr/>
        </p:nvSpPr>
        <p:spPr>
          <a:xfrm>
            <a:off x="781560" y="4749120"/>
            <a:ext cx="14007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«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Билайн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Open Sans"/>
              </a:rPr>
              <a:t>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5" name="TextBox 43"/>
          <p:cNvSpPr/>
          <p:nvPr/>
        </p:nvSpPr>
        <p:spPr>
          <a:xfrm>
            <a:off x="1150200" y="5162040"/>
            <a:ext cx="12236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«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Теле-2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Open Sans"/>
              </a:rPr>
              <a:t>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6" name="TextBox 44"/>
          <p:cNvSpPr/>
          <p:nvPr/>
        </p:nvSpPr>
        <p:spPr>
          <a:xfrm>
            <a:off x="701640" y="5689080"/>
            <a:ext cx="14745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 «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Мегафон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Open Sans"/>
              </a:rPr>
              <a:t>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7" name="TextBox 4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68" name="TextBox 4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69" name="Рисунок 48"/>
          <p:cNvPicPr/>
          <p:nvPr/>
        </p:nvPicPr>
        <p:blipFill>
          <a:blip r:embed="rId1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6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145" name="TextBox 17"/>
          <p:cNvSpPr/>
          <p:nvPr/>
        </p:nvSpPr>
        <p:spPr>
          <a:xfrm>
            <a:off x="1751760" y="232560"/>
            <a:ext cx="6116400" cy="5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5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Обращение Главы муниципального образования</a:t>
            </a:r>
            <a:endParaRPr lang="ru-RU" sz="16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5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«</a:t>
            </a:r>
            <a:r>
              <a:rPr lang="ru-RU" sz="1650" b="0" strike="noStrike" spc="-1" dirty="0" err="1" smtClean="0">
                <a:solidFill>
                  <a:srgbClr val="FFFFFF"/>
                </a:solidFill>
                <a:latin typeface="Open Sans Semibold"/>
                <a:ea typeface="Open Sans Semibold"/>
              </a:rPr>
              <a:t>Тёмкинский</a:t>
            </a:r>
            <a:r>
              <a:rPr lang="ru-RU" sz="1650" b="0" strike="noStrike" spc="-1" dirty="0" smtClean="0">
                <a:solidFill>
                  <a:srgbClr val="FFFFFF"/>
                </a:solidFill>
                <a:latin typeface="Open Sans Semibold"/>
                <a:ea typeface="Open Sans Semibold"/>
              </a:rPr>
              <a:t> район» </a:t>
            </a:r>
            <a:r>
              <a:rPr lang="ru-RU" sz="165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Смоленской области</a:t>
            </a:r>
            <a:endParaRPr lang="ru-RU" sz="1650" b="0" strike="noStrike" spc="-1" dirty="0">
              <a:latin typeface="Arial"/>
            </a:endParaRPr>
          </a:p>
        </p:txBody>
      </p:sp>
      <p:sp>
        <p:nvSpPr>
          <p:cNvPr id="146" name="TextBox 18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7" name="TextBox 20"/>
          <p:cNvSpPr/>
          <p:nvPr/>
        </p:nvSpPr>
        <p:spPr>
          <a:xfrm>
            <a:off x="2957400" y="1546560"/>
            <a:ext cx="4371480" cy="330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История нашего края тесно связана с историей государства Российского. Много мест в районе «хранят преданья старины глубокой» и являются «немыми» свидетелями давно минувших лет.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500" b="0" strike="noStrike" spc="-1">
                <a:solidFill>
                  <a:srgbClr val="000000"/>
                </a:solidFill>
                <a:latin typeface="Open Sans"/>
                <a:ea typeface="Open Sans"/>
              </a:rPr>
              <a:t>   </a:t>
            </a:r>
            <a:endParaRPr lang="ru-RU" sz="5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Особое внимание в муниципальном образовании уделяется созданию условий для улучшения жизни населения. С каждым годом преображается внешний вид населенных пунктов нашего района.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Инвестиционный процесс играет значительную роль в современной экономике. Он является одним из существенных элементов экономического развития общества и способен решать важные производственные и социально-экономические проблемы, определяет рост экономики в целом. Инвестиции представляют тот капитал, при помощи которого растет благосостояние жителей.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48" name="TextBox 21"/>
          <p:cNvSpPr/>
          <p:nvPr/>
        </p:nvSpPr>
        <p:spPr>
          <a:xfrm>
            <a:off x="316080" y="3629880"/>
            <a:ext cx="2422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Гуляев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Сергей Анатольевич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9" name="TextBox 22"/>
          <p:cNvSpPr/>
          <p:nvPr/>
        </p:nvSpPr>
        <p:spPr>
          <a:xfrm>
            <a:off x="4118760" y="1122120"/>
            <a:ext cx="2049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Дорогие друзья!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50" name="TextBox 24"/>
          <p:cNvSpPr/>
          <p:nvPr/>
        </p:nvSpPr>
        <p:spPr>
          <a:xfrm>
            <a:off x="236520" y="4318560"/>
            <a:ext cx="7092720" cy="11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На территории района расположены инвестиционные площадки, благоприятствующие к развитию сельского хозяйства и промышленности. Чтобы обеспечить рост экономики и повышение качества жизни населения, мы делаем ставку и на другие конкурентные преимущества Темкино: прекрасную экологию, удобное географическое положение, уникальную природу богатую реками и лесами, располагающую к развитию в Темкинском районе зоны отдыха и туризма.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51" name="TextBox 2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52" name="Прямоугольник 27"/>
          <p:cNvSpPr/>
          <p:nvPr/>
        </p:nvSpPr>
        <p:spPr>
          <a:xfrm>
            <a:off x="236520" y="5252760"/>
            <a:ext cx="6712560" cy="92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Муниципальное образование «Темкинский район» готово рассмотреть различные варианты привлечения инвесторов, обеспечить сопровождение предлагаемых проектов органами местного самоуправления района.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Уверен, что инвестиционная  политика нашего района, а также его конкурентные преимущества привлекут внимание и расширят спектр делового сотрудничества.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53" name="TextBox 1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154" name="TextBox 15"/>
          <p:cNvSpPr/>
          <p:nvPr/>
        </p:nvSpPr>
        <p:spPr>
          <a:xfrm>
            <a:off x="965520" y="2179800"/>
            <a:ext cx="1051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Место для фото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55" name="Рисунок 25" descr="Глава Темкинского р-на.png"/>
          <p:cNvPicPr/>
          <p:nvPr/>
        </p:nvPicPr>
        <p:blipFill>
          <a:blip r:embed="rId3"/>
          <a:stretch/>
        </p:blipFill>
        <p:spPr>
          <a:xfrm>
            <a:off x="284760" y="1211040"/>
            <a:ext cx="2412720" cy="2338920"/>
          </a:xfrm>
          <a:prstGeom prst="rect">
            <a:avLst/>
          </a:prstGeom>
          <a:ln w="0">
            <a:noFill/>
          </a:ln>
        </p:spPr>
      </p:pic>
      <p:sp>
        <p:nvSpPr>
          <p:cNvPr id="156" name="TextBox 19"/>
          <p:cNvSpPr/>
          <p:nvPr/>
        </p:nvSpPr>
        <p:spPr>
          <a:xfrm>
            <a:off x="965520" y="6358680"/>
            <a:ext cx="4735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Добро пожаловать в Тёмкинский район!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57" name="Рисунок 2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Рисунок 1"/>
          <p:cNvPicPr/>
          <p:nvPr/>
        </p:nvPicPr>
        <p:blipFill>
          <a:blip r:embed="rId2"/>
          <a:stretch/>
        </p:blipFill>
        <p:spPr>
          <a:xfrm>
            <a:off x="1861920" y="2178360"/>
            <a:ext cx="1009800" cy="984600"/>
          </a:xfrm>
          <a:prstGeom prst="rect">
            <a:avLst/>
          </a:prstGeom>
          <a:ln w="0">
            <a:noFill/>
          </a:ln>
        </p:spPr>
      </p:pic>
      <p:pic>
        <p:nvPicPr>
          <p:cNvPr id="571" name="Рисунок 39"/>
          <p:cNvPicPr/>
          <p:nvPr/>
        </p:nvPicPr>
        <p:blipFill>
          <a:blip r:embed="rId3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-20000" sat="33000"/>
                    </a14:imgEffect>
                  </a14:imgLayer>
                </a14:imgProps>
              </a:ext>
            </a:extLst>
          </a:blip>
          <a:stretch/>
        </p:blipFill>
        <p:spPr>
          <a:xfrm rot="10800000" flipH="1">
            <a:off x="3136895" y="4708531"/>
            <a:ext cx="3648240" cy="1571636"/>
          </a:xfrm>
          <a:prstGeom prst="rect">
            <a:avLst/>
          </a:prstGeom>
          <a:ln w="0">
            <a:solidFill>
              <a:srgbClr val="000000"/>
            </a:solidFill>
            <a:prstDash val="lgDash"/>
          </a:ln>
        </p:spPr>
      </p:pic>
      <p:pic>
        <p:nvPicPr>
          <p:cNvPr id="572" name="Рисунок 38"/>
          <p:cNvPicPr/>
          <p:nvPr/>
        </p:nvPicPr>
        <p:blipFill>
          <a:blip r:embed="rId5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36895" y="2851143"/>
            <a:ext cx="4037040" cy="1361906"/>
          </a:xfrm>
          <a:prstGeom prst="rect">
            <a:avLst/>
          </a:prstGeom>
          <a:ln w="0">
            <a:solidFill>
              <a:srgbClr val="000000"/>
            </a:solidFill>
            <a:prstDash val="lgDash"/>
          </a:ln>
        </p:spPr>
      </p:pic>
      <p:pic>
        <p:nvPicPr>
          <p:cNvPr id="573" name="Рисунок 9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74" name="TextBox 2"/>
          <p:cNvSpPr/>
          <p:nvPr/>
        </p:nvSpPr>
        <p:spPr>
          <a:xfrm>
            <a:off x="2061000" y="24372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Строительство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75" name="TextBox 3"/>
          <p:cNvSpPr/>
          <p:nvPr/>
        </p:nvSpPr>
        <p:spPr>
          <a:xfrm>
            <a:off x="714960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20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76" name="TextBox 21"/>
          <p:cNvSpPr/>
          <p:nvPr/>
        </p:nvSpPr>
        <p:spPr>
          <a:xfrm>
            <a:off x="3105360" y="2481840"/>
            <a:ext cx="25117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Сфера образования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77" name="TextBox 22"/>
          <p:cNvSpPr/>
          <p:nvPr/>
        </p:nvSpPr>
        <p:spPr>
          <a:xfrm>
            <a:off x="3136895" y="4351340"/>
            <a:ext cx="248810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45776"/>
                </a:solidFill>
                <a:latin typeface="Open Sans Semibold"/>
                <a:ea typeface="Open Sans Semibold"/>
              </a:rPr>
              <a:t>Социальная сфера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578" name="Рисунок 23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120" y="1126800"/>
            <a:ext cx="2794680" cy="936720"/>
          </a:xfrm>
          <a:prstGeom prst="rect">
            <a:avLst/>
          </a:prstGeom>
          <a:ln w="0">
            <a:noFill/>
          </a:ln>
        </p:spPr>
      </p:pic>
      <p:pic>
        <p:nvPicPr>
          <p:cNvPr id="579" name="Рисунок 24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120" y="3212280"/>
            <a:ext cx="2794680" cy="936720"/>
          </a:xfrm>
          <a:prstGeom prst="rect">
            <a:avLst/>
          </a:prstGeom>
          <a:ln w="0">
            <a:noFill/>
          </a:ln>
        </p:spPr>
      </p:pic>
      <p:sp>
        <p:nvSpPr>
          <p:cNvPr id="580" name="TextBox 27"/>
          <p:cNvSpPr/>
          <p:nvPr/>
        </p:nvSpPr>
        <p:spPr>
          <a:xfrm>
            <a:off x="442440" y="4241160"/>
            <a:ext cx="21524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4,6 </a:t>
            </a:r>
            <a:r>
              <a:rPr lang="ru-RU" sz="1800" b="0" strike="noStrike" spc="-1" dirty="0">
                <a:solidFill>
                  <a:srgbClr val="254061"/>
                </a:solidFill>
                <a:latin typeface="Open Sans Semibold"/>
                <a:ea typeface="Open Sans Semibold"/>
              </a:rPr>
              <a:t>тыс. кв. м</a:t>
            </a:r>
            <a:r>
              <a:rPr lang="ru-RU" sz="1600" b="0" strike="noStrike" spc="-1" dirty="0">
                <a:solidFill>
                  <a:srgbClr val="418FCA"/>
                </a:solidFill>
                <a:latin typeface="Open Sans Semibold"/>
                <a:ea typeface="Open Sans Semibold"/>
              </a:rPr>
              <a:t>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581" name="TextBox 28"/>
          <p:cNvSpPr/>
          <p:nvPr/>
        </p:nvSpPr>
        <p:spPr>
          <a:xfrm>
            <a:off x="312480" y="2171160"/>
            <a:ext cx="1819001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236,54 </a:t>
            </a:r>
            <a:r>
              <a:rPr lang="ru-RU" sz="2800" b="0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54061"/>
                </a:solidFill>
                <a:latin typeface="Open Sans Semibold"/>
                <a:ea typeface="Open Sans Semibold"/>
              </a:rPr>
              <a:t>тыс. кв. м</a:t>
            </a:r>
            <a:r>
              <a:rPr lang="ru-RU" sz="1600" b="0" strike="noStrike" spc="-1" dirty="0">
                <a:solidFill>
                  <a:srgbClr val="418FCA"/>
                </a:solidFill>
                <a:latin typeface="Open Sans Semibold"/>
                <a:ea typeface="Open Sans Semibold"/>
              </a:rPr>
              <a:t>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582" name="TextBox 29"/>
          <p:cNvSpPr/>
          <p:nvPr/>
        </p:nvSpPr>
        <p:spPr>
          <a:xfrm>
            <a:off x="1903680" y="2291760"/>
            <a:ext cx="923179" cy="3524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101,2%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583" name="TextBox 30"/>
          <p:cNvSpPr/>
          <p:nvPr/>
        </p:nvSpPr>
        <p:spPr>
          <a:xfrm>
            <a:off x="1841040" y="2596680"/>
            <a:ext cx="1029600" cy="4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к уровню </a:t>
            </a:r>
            <a:r>
              <a:rPr lang="ru-RU" sz="105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2020 </a:t>
            </a:r>
            <a:r>
              <a:rPr lang="ru-RU" sz="105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года</a:t>
            </a:r>
            <a:endParaRPr lang="ru-RU" sz="1050" b="0" strike="noStrike" spc="-1" dirty="0">
              <a:latin typeface="Arial"/>
            </a:endParaRPr>
          </a:p>
        </p:txBody>
      </p:sp>
      <p:sp>
        <p:nvSpPr>
          <p:cNvPr id="584" name="TextBox 35"/>
          <p:cNvSpPr/>
          <p:nvPr/>
        </p:nvSpPr>
        <p:spPr>
          <a:xfrm>
            <a:off x="464040" y="1272240"/>
            <a:ext cx="22035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Общая площадь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жилищного фонда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85" name="TextBox 36"/>
          <p:cNvSpPr/>
          <p:nvPr/>
        </p:nvSpPr>
        <p:spPr>
          <a:xfrm>
            <a:off x="315360" y="3396600"/>
            <a:ext cx="2433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Количество введенного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в эксплуатацию жилья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86" name="Рисунок 5"/>
          <p:cNvPicPr/>
          <p:nvPr/>
        </p:nvPicPr>
        <p:blipFill>
          <a:blip r:embed="rId8"/>
          <a:stretch/>
        </p:blipFill>
        <p:spPr>
          <a:xfrm>
            <a:off x="268560" y="4856400"/>
            <a:ext cx="2617560" cy="157428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sp>
        <p:nvSpPr>
          <p:cNvPr id="587" name="TextBox 41"/>
          <p:cNvSpPr/>
          <p:nvPr/>
        </p:nvSpPr>
        <p:spPr>
          <a:xfrm>
            <a:off x="3136894" y="4494216"/>
            <a:ext cx="3691585" cy="2460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 smtClean="0">
              <a:solidFill>
                <a:srgbClr val="000000"/>
              </a:solidFill>
              <a:latin typeface="OpenSymbo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 smtClean="0">
              <a:solidFill>
                <a:srgbClr val="000000"/>
              </a:solidFill>
              <a:latin typeface="OpenSymbo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 dirty="0" smtClean="0">
                <a:solidFill>
                  <a:srgbClr val="000000"/>
                </a:solidFill>
                <a:latin typeface="OpenSymbol"/>
              </a:rPr>
              <a:t>Проведен ремонт дорожного полотна в с.Темкино    по улицам Горького и Советская, ремонт </a:t>
            </a:r>
            <a:r>
              <a:rPr lang="ru-RU" sz="1100" spc="-1" dirty="0" smtClean="0">
                <a:solidFill>
                  <a:srgbClr val="000000"/>
                </a:solidFill>
                <a:latin typeface="OpenSymbol"/>
              </a:rPr>
              <a:t>тротуара по ул. Советская с.Темкино. 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Symbol"/>
              </a:rPr>
              <a:t>Проведено благоустройство рыночной площади с.Темкино ул. Советская.   Оборудовано освещение дорог с.Темкино по ул. Привокзальная, Механизаторов и </a:t>
            </a:r>
            <a:r>
              <a:rPr lang="ru-RU" sz="1100" b="0" strike="noStrike" spc="-1" dirty="0" err="1" smtClean="0">
                <a:solidFill>
                  <a:srgbClr val="000000"/>
                </a:solidFill>
                <a:latin typeface="OpenSymbol"/>
              </a:rPr>
              <a:t>Лядное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Symbol"/>
              </a:rPr>
              <a:t>. </a:t>
            </a:r>
            <a:endParaRPr lang="ru-RU" sz="1100" b="0" strike="noStrike" spc="-1" dirty="0" smtClean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 smtClean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 dirty="0">
              <a:latin typeface="Arial"/>
            </a:endParaRPr>
          </a:p>
        </p:txBody>
      </p:sp>
      <p:pic>
        <p:nvPicPr>
          <p:cNvPr id="588" name="Рисунок 46"/>
          <p:cNvPicPr/>
          <p:nvPr/>
        </p:nvPicPr>
        <p:blipFill>
          <a:blip r:embed="rId9">
            <a:lum bright="70000" contrast="-70000"/>
          </a:blip>
          <a:stretch/>
        </p:blipFill>
        <p:spPr>
          <a:xfrm rot="5400000">
            <a:off x="1527480" y="2569680"/>
            <a:ext cx="393120" cy="190800"/>
          </a:xfrm>
          <a:prstGeom prst="rect">
            <a:avLst/>
          </a:prstGeom>
          <a:ln w="0">
            <a:noFill/>
          </a:ln>
        </p:spPr>
      </p:pic>
      <p:sp>
        <p:nvSpPr>
          <p:cNvPr id="589" name="TextBox 43"/>
          <p:cNvSpPr/>
          <p:nvPr/>
        </p:nvSpPr>
        <p:spPr>
          <a:xfrm>
            <a:off x="3208333" y="2820240"/>
            <a:ext cx="3929090" cy="16143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Проведен </a:t>
            </a:r>
            <a:r>
              <a:rPr lang="ru-RU" sz="11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ремонт 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двух кабинетов Точки роста (замена окон, дверей, </a:t>
            </a:r>
            <a:r>
              <a:rPr lang="ru-RU" sz="1100" b="0" strike="noStrike" spc="-1" dirty="0" err="1" smtClean="0">
                <a:solidFill>
                  <a:srgbClr val="000000"/>
                </a:solidFill>
                <a:latin typeface="Open Sans"/>
                <a:ea typeface="Open Sans"/>
              </a:rPr>
              <a:t>поклейка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 стен) в МБОУ </a:t>
            </a:r>
            <a:r>
              <a:rPr lang="ru-RU" sz="1100" b="0" strike="noStrike" spc="-1" dirty="0" err="1" smtClean="0">
                <a:solidFill>
                  <a:srgbClr val="000000"/>
                </a:solidFill>
                <a:latin typeface="Open Sans"/>
                <a:ea typeface="Open Sans"/>
              </a:rPr>
              <a:t>Бекринская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 и </a:t>
            </a:r>
            <a:r>
              <a:rPr lang="ru-RU" sz="1100" b="0" strike="noStrike" spc="-1" dirty="0" err="1" smtClean="0">
                <a:solidFill>
                  <a:srgbClr val="000000"/>
                </a:solidFill>
                <a:latin typeface="Open Sans"/>
                <a:ea typeface="Open Sans"/>
              </a:rPr>
              <a:t>Замыцкая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 МООШ, проведена замена полов в дошкольной группе при </a:t>
            </a:r>
            <a:r>
              <a:rPr lang="ru-RU" sz="1100" spc="-1" dirty="0" smtClean="0">
                <a:solidFill>
                  <a:srgbClr val="000000"/>
                </a:solidFill>
                <a:latin typeface="Open Sans"/>
                <a:ea typeface="Open Sans"/>
              </a:rPr>
              <a:t>МБОУ </a:t>
            </a:r>
            <a:r>
              <a:rPr lang="ru-RU" sz="1100" spc="-1" dirty="0" err="1" smtClean="0">
                <a:solidFill>
                  <a:srgbClr val="000000"/>
                </a:solidFill>
                <a:latin typeface="Open Sans"/>
                <a:ea typeface="Open Sans"/>
              </a:rPr>
              <a:t>Бекринская</a:t>
            </a:r>
            <a:r>
              <a:rPr lang="ru-RU" sz="1100" spc="-1" dirty="0" smtClean="0">
                <a:solidFill>
                  <a:srgbClr val="000000"/>
                </a:solidFill>
                <a:latin typeface="Open Sans"/>
                <a:ea typeface="Open Sans"/>
              </a:rPr>
              <a:t> МООШ, </a:t>
            </a:r>
            <a:r>
              <a:rPr lang="ru-RU" sz="1100" dirty="0" smtClean="0"/>
              <a:t>проведен монтаж и установка автоматической пожарной сигнализации, системы оповещения и управления эвакуации в дошкольной группе </a:t>
            </a:r>
            <a:r>
              <a:rPr lang="ru-RU" sz="1100" dirty="0" err="1" smtClean="0"/>
              <a:t>Темкинской</a:t>
            </a:r>
            <a:r>
              <a:rPr lang="ru-RU" sz="1100" dirty="0" smtClean="0"/>
              <a:t> средней 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школы</a:t>
            </a:r>
            <a:r>
              <a:rPr lang="ru-RU" sz="11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100" b="0" strike="noStrike" spc="-1" dirty="0">
              <a:latin typeface="Arial"/>
            </a:endParaRPr>
          </a:p>
        </p:txBody>
      </p:sp>
      <p:pic>
        <p:nvPicPr>
          <p:cNvPr id="590" name="Рисунок 47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-50000" bright="40000" colorTemp="53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208333" y="1636697"/>
            <a:ext cx="4037040" cy="689760"/>
          </a:xfrm>
          <a:prstGeom prst="rect">
            <a:avLst/>
          </a:prstGeom>
          <a:ln w="0">
            <a:solidFill>
              <a:srgbClr val="4BACC6">
                <a:lumMod val="50000"/>
              </a:srgbClr>
            </a:solidFill>
            <a:prstDash val="lgDash"/>
          </a:ln>
        </p:spPr>
      </p:pic>
      <p:sp>
        <p:nvSpPr>
          <p:cNvPr id="591" name="Прямоугольник 48"/>
          <p:cNvSpPr/>
          <p:nvPr/>
        </p:nvSpPr>
        <p:spPr>
          <a:xfrm>
            <a:off x="3058920" y="1052640"/>
            <a:ext cx="3406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Сфера здравоохранения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92" name="Прямоугольник 49"/>
          <p:cNvSpPr/>
          <p:nvPr/>
        </p:nvSpPr>
        <p:spPr>
          <a:xfrm>
            <a:off x="3184200" y="1602360"/>
            <a:ext cx="402588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Проведен ремонт кровли здания ОГБУЗ «</a:t>
            </a:r>
            <a:r>
              <a:rPr lang="ru-RU" sz="1100" b="0" strike="noStrike" spc="-1" dirty="0" err="1" smtClean="0">
                <a:solidFill>
                  <a:srgbClr val="000000"/>
                </a:solidFill>
                <a:latin typeface="Open Sans"/>
                <a:ea typeface="Open Sans"/>
              </a:rPr>
              <a:t>Темкинская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 ЦРБ». Внедрена подсистема лабораторного исследования. Установлена централизованная система – центральный архив медицинских изображений 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593" name="TextBox 31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94" name="TextBox 3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95" name="Рисунок 44"/>
          <p:cNvPicPr/>
          <p:nvPr/>
        </p:nvPicPr>
        <p:blipFill>
          <a:blip r:embed="rId11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21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97" name="Рисунок 30"/>
          <p:cNvPicPr/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9480" y="1177200"/>
            <a:ext cx="2422080" cy="848160"/>
          </a:xfrm>
          <a:prstGeom prst="rect">
            <a:avLst/>
          </a:prstGeom>
          <a:ln w="0">
            <a:noFill/>
          </a:ln>
        </p:spPr>
      </p:pic>
      <p:pic>
        <p:nvPicPr>
          <p:cNvPr id="598" name="Рисунок 31"/>
          <p:cNvPicPr/>
          <p:nvPr/>
        </p:nvPicPr>
        <p:blipFill>
          <a:blip r:embed="rId5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99" name="TextBox 33"/>
          <p:cNvSpPr/>
          <p:nvPr/>
        </p:nvSpPr>
        <p:spPr>
          <a:xfrm>
            <a:off x="442800" y="1177560"/>
            <a:ext cx="245232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Количество предприятий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розничной торговли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00" name="TextBox 34"/>
          <p:cNvSpPr/>
          <p:nvPr/>
        </p:nvSpPr>
        <p:spPr>
          <a:xfrm>
            <a:off x="1694880" y="2179080"/>
            <a:ext cx="63675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418FCA"/>
                </a:solidFill>
                <a:latin typeface="Open Sans Semibold"/>
                <a:ea typeface="Open Sans Semibold"/>
              </a:rPr>
              <a:t>49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601" name="TextBox 48"/>
          <p:cNvSpPr/>
          <p:nvPr/>
        </p:nvSpPr>
        <p:spPr>
          <a:xfrm>
            <a:off x="3489120" y="1534680"/>
            <a:ext cx="21301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Общественное питание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02" name="TextBox 49"/>
          <p:cNvSpPr/>
          <p:nvPr/>
        </p:nvSpPr>
        <p:spPr>
          <a:xfrm>
            <a:off x="3341520" y="4520520"/>
            <a:ext cx="2176920" cy="14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Обеспеченность населения торговыми площадями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на 1 тыс. чел.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603" name="Рисунок 50"/>
          <p:cNvPicPr/>
          <p:nvPr/>
        </p:nvPicPr>
        <p:blipFill>
          <a:blip r:embed="rId6"/>
          <a:stretch/>
        </p:blipFill>
        <p:spPr>
          <a:xfrm>
            <a:off x="5580360" y="4307400"/>
            <a:ext cx="1452240" cy="1452240"/>
          </a:xfrm>
          <a:prstGeom prst="rect">
            <a:avLst/>
          </a:prstGeom>
          <a:ln w="0">
            <a:noFill/>
          </a:ln>
        </p:spPr>
      </p:pic>
      <p:sp>
        <p:nvSpPr>
          <p:cNvPr id="604" name="TextBox 51"/>
          <p:cNvSpPr/>
          <p:nvPr/>
        </p:nvSpPr>
        <p:spPr>
          <a:xfrm>
            <a:off x="5520960" y="4566600"/>
            <a:ext cx="161820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504,45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кв. м.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605" name="Рисунок 52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9480" y="2921760"/>
            <a:ext cx="2422080" cy="688680"/>
          </a:xfrm>
          <a:prstGeom prst="rect">
            <a:avLst/>
          </a:prstGeom>
          <a:ln w="0">
            <a:noFill/>
          </a:ln>
        </p:spPr>
      </p:pic>
      <p:sp>
        <p:nvSpPr>
          <p:cNvPr id="606" name="TextBox 53"/>
          <p:cNvSpPr/>
          <p:nvPr/>
        </p:nvSpPr>
        <p:spPr>
          <a:xfrm>
            <a:off x="429480" y="2966040"/>
            <a:ext cx="24220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Оборот розничной торговли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07" name="TextBox 54"/>
          <p:cNvSpPr/>
          <p:nvPr/>
        </p:nvSpPr>
        <p:spPr>
          <a:xfrm>
            <a:off x="1278000" y="3808800"/>
            <a:ext cx="1082005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322,7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млн</a:t>
            </a:r>
            <a:r>
              <a:rPr lang="ru-RU" sz="14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. руб.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608" name="Picture 2" descr="http://www.dekor3d.ru/upload/iblock/378/378124e25a3161f32210a5ae5fe9182d.jpg"/>
          <p:cNvPicPr/>
          <p:nvPr/>
        </p:nvPicPr>
        <p:blipFill>
          <a:blip r:embed="rId8"/>
          <a:stretch/>
        </p:blipFill>
        <p:spPr>
          <a:xfrm flipH="1">
            <a:off x="538920" y="3846240"/>
            <a:ext cx="612000" cy="615240"/>
          </a:xfrm>
          <a:prstGeom prst="rect">
            <a:avLst/>
          </a:prstGeom>
          <a:ln w="0">
            <a:noFill/>
          </a:ln>
        </p:spPr>
      </p:pic>
      <p:sp>
        <p:nvSpPr>
          <p:cNvPr id="609" name="TextBox 56"/>
          <p:cNvSpPr/>
          <p:nvPr/>
        </p:nvSpPr>
        <p:spPr>
          <a:xfrm>
            <a:off x="4964760" y="3162600"/>
            <a:ext cx="21301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Бытовое обслуживание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10" name="Picture 2"/>
          <p:cNvSpPr/>
          <p:nvPr/>
        </p:nvSpPr>
        <p:spPr>
          <a:xfrm>
            <a:off x="3515400" y="2737800"/>
            <a:ext cx="1393200" cy="1393200"/>
          </a:xfrm>
          <a:prstGeom prst="ellipse">
            <a:avLst/>
          </a:prstGeom>
          <a:blipFill rotWithShape="0">
            <a:blip r:embed="rId9"/>
            <a:srcRect l="29742" r="5919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1" name="Рисунок 58"/>
          <p:cNvPicPr/>
          <p:nvPr/>
        </p:nvPicPr>
        <p:blipFill>
          <a:blip r:embed="rId10"/>
          <a:stretch/>
        </p:blipFill>
        <p:spPr>
          <a:xfrm>
            <a:off x="3459600" y="2718720"/>
            <a:ext cx="1469880" cy="1469880"/>
          </a:xfrm>
          <a:prstGeom prst="rect">
            <a:avLst/>
          </a:prstGeom>
          <a:ln w="0">
            <a:noFill/>
          </a:ln>
        </p:spPr>
      </p:pic>
      <p:sp>
        <p:nvSpPr>
          <p:cNvPr id="612" name="Picture 4"/>
          <p:cNvSpPr/>
          <p:nvPr/>
        </p:nvSpPr>
        <p:spPr>
          <a:xfrm>
            <a:off x="5703120" y="1161000"/>
            <a:ext cx="1393200" cy="1393200"/>
          </a:xfrm>
          <a:prstGeom prst="ellipse">
            <a:avLst/>
          </a:prstGeom>
          <a:blipFill rotWithShape="0">
            <a:blip r:embed="rId11"/>
            <a:srcRect l="6011" t="289" r="18607" b="-289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3" name="Рисунок 60"/>
          <p:cNvPicPr/>
          <p:nvPr/>
        </p:nvPicPr>
        <p:blipFill>
          <a:blip r:embed="rId10"/>
          <a:stretch/>
        </p:blipFill>
        <p:spPr>
          <a:xfrm>
            <a:off x="5663160" y="1122480"/>
            <a:ext cx="1469880" cy="1469880"/>
          </a:xfrm>
          <a:prstGeom prst="rect">
            <a:avLst/>
          </a:prstGeom>
          <a:ln w="0">
            <a:noFill/>
          </a:ln>
        </p:spPr>
      </p:pic>
      <p:sp>
        <p:nvSpPr>
          <p:cNvPr id="614" name="TextBox 61"/>
          <p:cNvSpPr/>
          <p:nvPr/>
        </p:nvSpPr>
        <p:spPr>
          <a:xfrm>
            <a:off x="6152760" y="1478880"/>
            <a:ext cx="495818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1</a:t>
            </a:r>
            <a:endParaRPr lang="ru-RU" sz="4400" b="0" strike="noStrike" spc="-1" dirty="0">
              <a:latin typeface="Arial"/>
            </a:endParaRPr>
          </a:p>
        </p:txBody>
      </p:sp>
      <p:sp>
        <p:nvSpPr>
          <p:cNvPr id="615" name="TextBox 62"/>
          <p:cNvSpPr/>
          <p:nvPr/>
        </p:nvSpPr>
        <p:spPr>
          <a:xfrm>
            <a:off x="3887640" y="3027600"/>
            <a:ext cx="5515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Open Sans"/>
                <a:ea typeface="Open Sans"/>
              </a:rPr>
              <a:t>7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616" name="Picture 8" descr="http://www.infovoronezh.ru/images/News/6047557350.jpg"/>
          <p:cNvPicPr/>
          <p:nvPr/>
        </p:nvPicPr>
        <p:blipFill>
          <a:blip r:embed="rId12"/>
          <a:stretch/>
        </p:blipFill>
        <p:spPr>
          <a:xfrm>
            <a:off x="378720" y="4777920"/>
            <a:ext cx="2523960" cy="1655280"/>
          </a:xfrm>
          <a:prstGeom prst="rect">
            <a:avLst/>
          </a:prstGeom>
          <a:ln w="0">
            <a:noFill/>
          </a:ln>
        </p:spPr>
      </p:pic>
      <p:pic>
        <p:nvPicPr>
          <p:cNvPr id="617" name="Рисунок 64"/>
          <p:cNvPicPr/>
          <p:nvPr/>
        </p:nvPicPr>
        <p:blipFill>
          <a:blip r:embed="rId13"/>
          <a:stretch/>
        </p:blipFill>
        <p:spPr>
          <a:xfrm>
            <a:off x="883440" y="2157840"/>
            <a:ext cx="650880" cy="622080"/>
          </a:xfrm>
          <a:prstGeom prst="rect">
            <a:avLst/>
          </a:prstGeom>
          <a:ln w="0">
            <a:noFill/>
          </a:ln>
        </p:spPr>
      </p:pic>
      <p:sp>
        <p:nvSpPr>
          <p:cNvPr id="618" name="TextBox 65"/>
          <p:cNvSpPr/>
          <p:nvPr/>
        </p:nvSpPr>
        <p:spPr>
          <a:xfrm>
            <a:off x="2044440" y="347760"/>
            <a:ext cx="55317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Потребительский рынок товаров и услуг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19" name="TextBox 28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20" name="TextBox 3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21" name="Рисунок 35"/>
          <p:cNvPicPr/>
          <p:nvPr/>
        </p:nvPicPr>
        <p:blipFill>
          <a:blip r:embed="rId1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622" name="TextBox 27"/>
          <p:cNvSpPr/>
          <p:nvPr/>
        </p:nvSpPr>
        <p:spPr>
          <a:xfrm>
            <a:off x="-1444320" y="3713760"/>
            <a:ext cx="21301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24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Финансовая деятельность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25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22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626" name="Диаграмма 17"/>
          <p:cNvGraphicFramePr/>
          <p:nvPr/>
        </p:nvGraphicFramePr>
        <p:xfrm>
          <a:off x="110520" y="2348640"/>
          <a:ext cx="7044120" cy="448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7" name="TextBox 18"/>
          <p:cNvSpPr/>
          <p:nvPr/>
        </p:nvSpPr>
        <p:spPr>
          <a:xfrm>
            <a:off x="0" y="1596960"/>
            <a:ext cx="37558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Финансовые организации, осуществляющие деятельность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28" name="Таблица 19"/>
          <p:cNvGraphicFramePr/>
          <p:nvPr/>
        </p:nvGraphicFramePr>
        <p:xfrm>
          <a:off x="267840" y="2388240"/>
          <a:ext cx="3220200" cy="1186920"/>
        </p:xfrm>
        <a:graphic>
          <a:graphicData uri="http://schemas.openxmlformats.org/drawingml/2006/table">
            <a:tbl>
              <a:tblPr/>
              <a:tblGrid>
                <a:gridCol w="1606680"/>
                <a:gridCol w="1613520"/>
              </a:tblGrid>
              <a:tr h="26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Банки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Страховые компании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924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Open Sans"/>
                          <a:ea typeface="Open Sans"/>
                        </a:rPr>
                        <a:t>ПАО «Сбербанк России» Смоленское отделение 8609/063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Open Sans"/>
                          <a:ea typeface="Open Sans"/>
                        </a:rPr>
                        <a:t>Филиал </a:t>
                      </a:r>
                      <a:r>
                        <a:t/>
                      </a:r>
                      <a:br/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Open Sans"/>
                          <a:ea typeface="Open Sans"/>
                        </a:rPr>
                        <a:t>ПАО СК «Росгосстрах»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</a:tr>
            </a:tbl>
          </a:graphicData>
        </a:graphic>
      </p:graphicFrame>
      <p:sp>
        <p:nvSpPr>
          <p:cNvPr id="629" name="TextBox 20"/>
          <p:cNvSpPr/>
          <p:nvPr/>
        </p:nvSpPr>
        <p:spPr>
          <a:xfrm>
            <a:off x="2816640" y="1114560"/>
            <a:ext cx="377892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Структура доходов, млн. руб.</a:t>
            </a:r>
            <a:endParaRPr lang="ru-RU" sz="1600" b="0" strike="noStrike" spc="-1">
              <a:latin typeface="Arial"/>
            </a:endParaRPr>
          </a:p>
        </p:txBody>
      </p:sp>
      <p:graphicFrame>
        <p:nvGraphicFramePr>
          <p:cNvPr id="630" name="Диаграмма 21"/>
          <p:cNvGraphicFramePr/>
          <p:nvPr/>
        </p:nvGraphicFramePr>
        <p:xfrm>
          <a:off x="3267938" y="1256040"/>
          <a:ext cx="4413960" cy="359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31" name="TextBox 22"/>
          <p:cNvSpPr/>
          <p:nvPr/>
        </p:nvSpPr>
        <p:spPr>
          <a:xfrm>
            <a:off x="159840" y="4492440"/>
            <a:ext cx="380232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Структура расходов, млн. руб.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32" name="TextBox 15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33" name="TextBox 16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34" name="Рисунок 23"/>
          <p:cNvPicPr/>
          <p:nvPr/>
        </p:nvPicPr>
        <p:blipFill>
          <a:blip r:embed="rId6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Рисунок 5"/>
          <p:cNvPicPr/>
          <p:nvPr/>
        </p:nvPicPr>
        <p:blipFill>
          <a:blip r:embed="rId3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3508560"/>
            <a:ext cx="7291080" cy="1335960"/>
          </a:xfrm>
          <a:prstGeom prst="rect">
            <a:avLst/>
          </a:prstGeom>
          <a:ln w="0">
            <a:noFill/>
          </a:ln>
        </p:spPr>
      </p:pic>
      <p:pic>
        <p:nvPicPr>
          <p:cNvPr id="636" name="Рисунок 9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37" name="TextBox 2"/>
          <p:cNvSpPr/>
          <p:nvPr/>
        </p:nvSpPr>
        <p:spPr>
          <a:xfrm>
            <a:off x="2061000" y="31104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Образование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38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23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39" name="TextBox 1"/>
          <p:cNvSpPr/>
          <p:nvPr/>
        </p:nvSpPr>
        <p:spPr>
          <a:xfrm>
            <a:off x="474120" y="2749680"/>
            <a:ext cx="147060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Муниципальные 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образовательных 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учреждений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40" name="TextBox 24"/>
          <p:cNvSpPr/>
          <p:nvPr/>
        </p:nvSpPr>
        <p:spPr>
          <a:xfrm>
            <a:off x="2706480" y="2800440"/>
            <a:ext cx="203508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Учреждения общего образования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41" name="TextBox 25"/>
          <p:cNvSpPr/>
          <p:nvPr/>
        </p:nvSpPr>
        <p:spPr>
          <a:xfrm>
            <a:off x="5238000" y="2790720"/>
            <a:ext cx="205308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Учреждения дополнительного образования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42" name="TextBox 28"/>
          <p:cNvSpPr/>
          <p:nvPr/>
        </p:nvSpPr>
        <p:spPr>
          <a:xfrm>
            <a:off x="389160" y="3660120"/>
            <a:ext cx="15663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Общее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образование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43" name="TextBox 29"/>
          <p:cNvSpPr/>
          <p:nvPr/>
        </p:nvSpPr>
        <p:spPr>
          <a:xfrm>
            <a:off x="2291400" y="3746880"/>
            <a:ext cx="460620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824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Open Sans"/>
                <a:ea typeface="Open Sans"/>
              </a:rPr>
              <a:t>1  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средняя общеобразовательная школа</a:t>
            </a:r>
            <a:endParaRPr lang="ru-RU" sz="1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254061"/>
                </a:solidFill>
                <a:latin typeface="Open Sans"/>
                <a:ea typeface="Open Sans"/>
              </a:rPr>
              <a:t>4 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основных общеобразовательных школ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254061"/>
                </a:solidFill>
                <a:latin typeface="Open Sans"/>
                <a:ea typeface="Open Sans"/>
              </a:rPr>
              <a:t>2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 начальные общеобразовательные школы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644" name="Рисунок 35"/>
          <p:cNvPicPr/>
          <p:nvPr/>
        </p:nvPicPr>
        <p:blipFill>
          <a:blip r:embed="rId7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5141520"/>
            <a:ext cx="6346800" cy="1055520"/>
          </a:xfrm>
          <a:prstGeom prst="rect">
            <a:avLst/>
          </a:prstGeom>
          <a:ln w="0">
            <a:noFill/>
          </a:ln>
        </p:spPr>
      </p:pic>
      <p:sp>
        <p:nvSpPr>
          <p:cNvPr id="645" name="TextBox 36"/>
          <p:cNvSpPr/>
          <p:nvPr/>
        </p:nvSpPr>
        <p:spPr>
          <a:xfrm>
            <a:off x="90720" y="5249160"/>
            <a:ext cx="2237040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Дополнительное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образование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Обучаются</a:t>
            </a:r>
            <a:r>
              <a:rPr lang="ru-RU" sz="1100" b="0" strike="noStrike" spc="-1" dirty="0">
                <a:solidFill>
                  <a:srgbClr val="000000"/>
                </a:solidFill>
                <a:latin typeface="Open Sans Semibold"/>
                <a:ea typeface="Open Sans Semibold"/>
              </a:rPr>
              <a:t> </a:t>
            </a:r>
            <a:r>
              <a:rPr lang="ru-RU" sz="1600" b="1" strike="noStrike" spc="-1" dirty="0" smtClean="0">
                <a:solidFill>
                  <a:srgbClr val="254061"/>
                </a:solidFill>
                <a:latin typeface="Open Sans"/>
                <a:ea typeface="Open Sans"/>
              </a:rPr>
              <a:t>204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чел.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646" name="Рисунок 53"/>
          <p:cNvPicPr/>
          <p:nvPr/>
        </p:nvPicPr>
        <p:blipFill>
          <a:blip r:embed="rId8"/>
          <a:stretch/>
        </p:blipFill>
        <p:spPr>
          <a:xfrm>
            <a:off x="420840" y="1234440"/>
            <a:ext cx="1503360" cy="1501200"/>
          </a:xfrm>
          <a:prstGeom prst="rect">
            <a:avLst/>
          </a:prstGeom>
          <a:ln w="0">
            <a:noFill/>
          </a:ln>
        </p:spPr>
      </p:pic>
      <p:pic>
        <p:nvPicPr>
          <p:cNvPr id="647" name="Рисунок 55"/>
          <p:cNvPicPr/>
          <p:nvPr/>
        </p:nvPicPr>
        <p:blipFill>
          <a:blip r:embed="rId9"/>
          <a:stretch/>
        </p:blipFill>
        <p:spPr>
          <a:xfrm>
            <a:off x="2949840" y="1236600"/>
            <a:ext cx="1519560" cy="1512720"/>
          </a:xfrm>
          <a:prstGeom prst="rect">
            <a:avLst/>
          </a:prstGeom>
          <a:ln w="0">
            <a:noFill/>
          </a:ln>
        </p:spPr>
      </p:pic>
      <p:pic>
        <p:nvPicPr>
          <p:cNvPr id="648" name="Рисунок 57"/>
          <p:cNvPicPr/>
          <p:nvPr/>
        </p:nvPicPr>
        <p:blipFill>
          <a:blip r:embed="rId9"/>
          <a:stretch/>
        </p:blipFill>
        <p:spPr>
          <a:xfrm>
            <a:off x="5477760" y="1253520"/>
            <a:ext cx="1518120" cy="1515960"/>
          </a:xfrm>
          <a:prstGeom prst="rect">
            <a:avLst/>
          </a:prstGeom>
          <a:ln w="0">
            <a:noFill/>
          </a:ln>
        </p:spPr>
      </p:pic>
      <p:sp>
        <p:nvSpPr>
          <p:cNvPr id="649" name="TextBox 58"/>
          <p:cNvSpPr/>
          <p:nvPr/>
        </p:nvSpPr>
        <p:spPr>
          <a:xfrm>
            <a:off x="-104040" y="4246560"/>
            <a:ext cx="2553480" cy="48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Численность школьников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Open Sans"/>
                <a:ea typeface="Open Sans"/>
              </a:rPr>
              <a:t>396 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чел.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50" name="TextBox 6"/>
          <p:cNvSpPr/>
          <p:nvPr/>
        </p:nvSpPr>
        <p:spPr>
          <a:xfrm>
            <a:off x="3427560" y="1532160"/>
            <a:ext cx="8254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7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651" name="TextBox 41"/>
          <p:cNvSpPr/>
          <p:nvPr/>
        </p:nvSpPr>
        <p:spPr>
          <a:xfrm>
            <a:off x="5957640" y="1542960"/>
            <a:ext cx="5515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1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652" name="TextBox 42"/>
          <p:cNvSpPr/>
          <p:nvPr/>
        </p:nvSpPr>
        <p:spPr>
          <a:xfrm>
            <a:off x="804960" y="1574640"/>
            <a:ext cx="73512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43E3EB"/>
                </a:solidFill>
                <a:latin typeface="Open Sans Semibold"/>
                <a:ea typeface="Open Sans Semibold"/>
              </a:rPr>
              <a:t>8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653" name="Прямоугольник 10"/>
          <p:cNvSpPr/>
          <p:nvPr/>
        </p:nvSpPr>
        <p:spPr>
          <a:xfrm>
            <a:off x="2291400" y="5529240"/>
            <a:ext cx="518724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МУДО «Темкинский Дом детского творчества»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54" name="TextBox 2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55" name="TextBox 2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56" name="Рисунок 31"/>
          <p:cNvPicPr/>
          <p:nvPr/>
        </p:nvPicPr>
        <p:blipFill>
          <a:blip r:embed="rId10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58" name="TextBox 2"/>
          <p:cNvSpPr/>
          <p:nvPr/>
        </p:nvSpPr>
        <p:spPr>
          <a:xfrm>
            <a:off x="2061000" y="312120"/>
            <a:ext cx="5388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Здравоохранение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59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24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660" name="Таблица 6"/>
          <p:cNvGraphicFramePr/>
          <p:nvPr/>
        </p:nvGraphicFramePr>
        <p:xfrm>
          <a:off x="105480" y="1215720"/>
          <a:ext cx="3502800" cy="1088520"/>
        </p:xfrm>
        <a:graphic>
          <a:graphicData uri="http://schemas.openxmlformats.org/drawingml/2006/table">
            <a:tbl>
              <a:tblPr/>
              <a:tblGrid>
                <a:gridCol w="2827080"/>
                <a:gridCol w="675720"/>
              </a:tblGrid>
              <a:tr h="4179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cap="all" spc="-1">
                          <a:solidFill>
                            <a:srgbClr val="FFFFFF"/>
                          </a:solidFill>
                          <a:latin typeface="Open Sans"/>
                          <a:ea typeface="Open Sans"/>
                        </a:rPr>
                        <a:t>Сеть медицинских учреждений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ОГБУЗ «Темкинская ЦРБ»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59C0D5"/>
                          </a:solidFill>
                          <a:latin typeface="Open Sans"/>
                          <a:ea typeface="Open Sans"/>
                        </a:rPr>
                        <a:t>1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ФАП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59C0D5"/>
                          </a:solidFill>
                          <a:latin typeface="Open Sans"/>
                          <a:ea typeface="Open Sans"/>
                        </a:rPr>
                        <a:t>13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</a:tbl>
          </a:graphicData>
        </a:graphic>
      </p:graphicFrame>
      <p:pic>
        <p:nvPicPr>
          <p:cNvPr id="661" name="Picture 2" descr="http://misanec.ru/wp-content/uploads/2016/01/What-we-do-health-1800.jpg"/>
          <p:cNvPicPr/>
          <p:nvPr/>
        </p:nvPicPr>
        <p:blipFill>
          <a:blip r:embed="rId4"/>
          <a:stretch/>
        </p:blipFill>
        <p:spPr>
          <a:xfrm>
            <a:off x="3927600" y="1342800"/>
            <a:ext cx="3374640" cy="2160000"/>
          </a:xfrm>
          <a:prstGeom prst="rect">
            <a:avLst/>
          </a:prstGeom>
          <a:ln w="0">
            <a:noFill/>
          </a:ln>
        </p:spPr>
      </p:pic>
      <p:pic>
        <p:nvPicPr>
          <p:cNvPr id="662" name="Рисунок 4"/>
          <p:cNvPicPr/>
          <p:nvPr/>
        </p:nvPicPr>
        <p:blipFill>
          <a:blip r:embed="rId5" cstate="print"/>
          <a:stretch/>
        </p:blipFill>
        <p:spPr>
          <a:xfrm>
            <a:off x="3888720" y="3971520"/>
            <a:ext cx="1167480" cy="1167480"/>
          </a:xfrm>
          <a:prstGeom prst="rect">
            <a:avLst/>
          </a:prstGeom>
          <a:ln w="0">
            <a:noFill/>
          </a:ln>
        </p:spPr>
      </p:pic>
      <p:pic>
        <p:nvPicPr>
          <p:cNvPr id="663" name="Рисунок 5"/>
          <p:cNvPicPr/>
          <p:nvPr/>
        </p:nvPicPr>
        <p:blipFill>
          <a:blip r:embed="rId6"/>
          <a:stretch/>
        </p:blipFill>
        <p:spPr>
          <a:xfrm>
            <a:off x="617040" y="4003920"/>
            <a:ext cx="1177560" cy="1177560"/>
          </a:xfrm>
          <a:prstGeom prst="rect">
            <a:avLst/>
          </a:prstGeom>
          <a:ln w="0">
            <a:noFill/>
          </a:ln>
        </p:spPr>
      </p:pic>
      <p:pic>
        <p:nvPicPr>
          <p:cNvPr id="664" name="Рисунок 11"/>
          <p:cNvPicPr/>
          <p:nvPr/>
        </p:nvPicPr>
        <p:blipFill>
          <a:blip r:embed="rId7"/>
          <a:stretch/>
        </p:blipFill>
        <p:spPr>
          <a:xfrm>
            <a:off x="648360" y="2559600"/>
            <a:ext cx="1157400" cy="1157400"/>
          </a:xfrm>
          <a:prstGeom prst="rect">
            <a:avLst/>
          </a:prstGeom>
          <a:ln w="0">
            <a:noFill/>
          </a:ln>
        </p:spPr>
      </p:pic>
      <p:sp>
        <p:nvSpPr>
          <p:cNvPr id="665" name="TextBox 15"/>
          <p:cNvSpPr/>
          <p:nvPr/>
        </p:nvSpPr>
        <p:spPr>
          <a:xfrm>
            <a:off x="1938240" y="2907360"/>
            <a:ext cx="1020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Количество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коек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66" name="TextBox 16"/>
          <p:cNvSpPr/>
          <p:nvPr/>
        </p:nvSpPr>
        <p:spPr>
          <a:xfrm>
            <a:off x="1935360" y="4298400"/>
            <a:ext cx="102708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Численность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врачей в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районе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67" name="TextBox 17"/>
          <p:cNvSpPr/>
          <p:nvPr/>
        </p:nvSpPr>
        <p:spPr>
          <a:xfrm>
            <a:off x="5292720" y="4167720"/>
            <a:ext cx="1266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Обеспеченность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медицинскими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работниками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(на 10 тыс. чел.) 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668" name="Рисунок 27"/>
          <p:cNvPicPr/>
          <p:nvPr/>
        </p:nvPicPr>
        <p:blipFill>
          <a:blip r:embed="rId8"/>
          <a:stretch/>
        </p:blipFill>
        <p:spPr>
          <a:xfrm>
            <a:off x="5668560" y="5182200"/>
            <a:ext cx="861480" cy="1006200"/>
          </a:xfrm>
          <a:prstGeom prst="rect">
            <a:avLst/>
          </a:prstGeom>
          <a:ln w="0">
            <a:noFill/>
          </a:ln>
        </p:spPr>
      </p:pic>
      <p:pic>
        <p:nvPicPr>
          <p:cNvPr id="669" name="Рисунок 30"/>
          <p:cNvPicPr/>
          <p:nvPr/>
        </p:nvPicPr>
        <p:blipFill>
          <a:blip r:embed="rId9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5406840"/>
            <a:ext cx="5238720" cy="1045440"/>
          </a:xfrm>
          <a:prstGeom prst="rect">
            <a:avLst/>
          </a:prstGeom>
          <a:ln w="0">
            <a:noFill/>
          </a:ln>
        </p:spPr>
      </p:pic>
      <p:sp>
        <p:nvSpPr>
          <p:cNvPr id="670" name="Прямоугольник 12"/>
          <p:cNvSpPr/>
          <p:nvPr/>
        </p:nvSpPr>
        <p:spPr>
          <a:xfrm>
            <a:off x="105480" y="5535720"/>
            <a:ext cx="5028120" cy="77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1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Кроме ОГБУЗ «</a:t>
            </a:r>
            <a:r>
              <a:rPr lang="ru-RU" sz="11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Темкинская</a:t>
            </a:r>
            <a:r>
              <a:rPr lang="ru-RU" sz="11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ЦРБ» в районе функционирует поликлиника плановой мощностью 150 посещений в смену. 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Фельдшерско-акушерские пункты </a:t>
            </a:r>
            <a:r>
              <a:rPr lang="ru-RU" sz="11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имеют лицензии на медицинскую деятельность, 9 из них – на фармацевтическую деятельность.</a:t>
            </a:r>
            <a:endParaRPr lang="ru-RU" sz="1100" b="0" strike="noStrike" spc="-1" dirty="0">
              <a:latin typeface="Arial"/>
            </a:endParaRPr>
          </a:p>
        </p:txBody>
      </p:sp>
      <p:pic>
        <p:nvPicPr>
          <p:cNvPr id="671" name="Рисунок 14"/>
          <p:cNvPicPr/>
          <p:nvPr/>
        </p:nvPicPr>
        <p:blipFill>
          <a:blip r:embed="rId11"/>
          <a:stretch/>
        </p:blipFill>
        <p:spPr>
          <a:xfrm>
            <a:off x="617760" y="2525040"/>
            <a:ext cx="1200600" cy="1200600"/>
          </a:xfrm>
          <a:prstGeom prst="rect">
            <a:avLst/>
          </a:prstGeom>
          <a:ln w="0">
            <a:noFill/>
          </a:ln>
        </p:spPr>
      </p:pic>
      <p:sp>
        <p:nvSpPr>
          <p:cNvPr id="672" name="TextBox 20"/>
          <p:cNvSpPr/>
          <p:nvPr/>
        </p:nvSpPr>
        <p:spPr>
          <a:xfrm>
            <a:off x="805680" y="2735640"/>
            <a:ext cx="78444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36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673" name="Рисунок 26"/>
          <p:cNvPicPr/>
          <p:nvPr/>
        </p:nvPicPr>
        <p:blipFill>
          <a:blip r:embed="rId11"/>
          <a:stretch/>
        </p:blipFill>
        <p:spPr>
          <a:xfrm>
            <a:off x="613080" y="3987360"/>
            <a:ext cx="1200600" cy="1200600"/>
          </a:xfrm>
          <a:prstGeom prst="rect">
            <a:avLst/>
          </a:prstGeom>
          <a:ln w="0">
            <a:noFill/>
          </a:ln>
        </p:spPr>
      </p:pic>
      <p:sp>
        <p:nvSpPr>
          <p:cNvPr id="674" name="TextBox 21"/>
          <p:cNvSpPr/>
          <p:nvPr/>
        </p:nvSpPr>
        <p:spPr>
          <a:xfrm>
            <a:off x="980640" y="4213800"/>
            <a:ext cx="48276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7FAC"/>
                </a:solidFill>
                <a:latin typeface="Open Sans"/>
                <a:ea typeface="Open Sans"/>
              </a:rPr>
              <a:t>6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675" name="Рисунок 28"/>
          <p:cNvPicPr/>
          <p:nvPr/>
        </p:nvPicPr>
        <p:blipFill>
          <a:blip r:embed="rId11"/>
          <a:stretch/>
        </p:blipFill>
        <p:spPr>
          <a:xfrm>
            <a:off x="3874680" y="3977640"/>
            <a:ext cx="1200600" cy="1200600"/>
          </a:xfrm>
          <a:prstGeom prst="rect">
            <a:avLst/>
          </a:prstGeom>
          <a:ln w="0">
            <a:noFill/>
          </a:ln>
        </p:spPr>
      </p:pic>
      <p:sp>
        <p:nvSpPr>
          <p:cNvPr id="676" name="TextBox 22"/>
          <p:cNvSpPr/>
          <p:nvPr/>
        </p:nvSpPr>
        <p:spPr>
          <a:xfrm>
            <a:off x="3829680" y="4110840"/>
            <a:ext cx="128592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002060"/>
                </a:solidFill>
                <a:latin typeface="Open Sans"/>
                <a:ea typeface="Open Sans"/>
              </a:rPr>
              <a:t>6</a:t>
            </a:r>
            <a:r>
              <a:rPr lang="ru-RU" sz="3200" b="1" strike="noStrike" spc="-1" dirty="0" smtClean="0">
                <a:solidFill>
                  <a:srgbClr val="002060"/>
                </a:solidFill>
                <a:latin typeface="Open Sans"/>
                <a:ea typeface="Open Sans"/>
              </a:rPr>
              <a:t>1,1 </a:t>
            </a:r>
            <a:r>
              <a:rPr lang="ru-RU" sz="2400" b="0" strike="noStrike" spc="-1" dirty="0">
                <a:solidFill>
                  <a:srgbClr val="002060"/>
                </a:solidFill>
                <a:latin typeface="Open Sans"/>
                <a:ea typeface="Open Sans"/>
              </a:rPr>
              <a:t>чел.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677" name="TextBox 3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78" name="TextBox 3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79" name="Рисунок 34"/>
          <p:cNvPicPr/>
          <p:nvPr/>
        </p:nvPicPr>
        <p:blipFill>
          <a:blip r:embed="rId12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Рисунок 6"/>
          <p:cNvPicPr/>
          <p:nvPr/>
        </p:nvPicPr>
        <p:blipFill>
          <a:blip r:embed="rId2"/>
          <a:stretch/>
        </p:blipFill>
        <p:spPr>
          <a:xfrm>
            <a:off x="929160" y="1176840"/>
            <a:ext cx="1658160" cy="1656000"/>
          </a:xfrm>
          <a:prstGeom prst="rect">
            <a:avLst/>
          </a:prstGeom>
          <a:ln w="0">
            <a:noFill/>
          </a:ln>
        </p:spPr>
      </p:pic>
      <p:pic>
        <p:nvPicPr>
          <p:cNvPr id="681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82" name="TextBox 2"/>
          <p:cNvSpPr/>
          <p:nvPr/>
        </p:nvSpPr>
        <p:spPr>
          <a:xfrm>
            <a:off x="2061000" y="308880"/>
            <a:ext cx="54219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Спорт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83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25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684" name="Рисунок 10"/>
          <p:cNvPicPr/>
          <p:nvPr/>
        </p:nvPicPr>
        <p:blipFill>
          <a:blip r:embed="rId4"/>
          <a:stretch/>
        </p:blipFill>
        <p:spPr>
          <a:xfrm>
            <a:off x="1050840" y="4730040"/>
            <a:ext cx="1893240" cy="1890360"/>
          </a:xfrm>
          <a:prstGeom prst="rect">
            <a:avLst/>
          </a:prstGeom>
          <a:ln w="0">
            <a:noFill/>
          </a:ln>
        </p:spPr>
      </p:pic>
      <p:pic>
        <p:nvPicPr>
          <p:cNvPr id="685" name="Рисунок 11"/>
          <p:cNvPicPr/>
          <p:nvPr/>
        </p:nvPicPr>
        <p:blipFill>
          <a:blip r:embed="rId5"/>
          <a:stretch/>
        </p:blipFill>
        <p:spPr>
          <a:xfrm>
            <a:off x="236520" y="2933640"/>
            <a:ext cx="1798560" cy="1796040"/>
          </a:xfrm>
          <a:prstGeom prst="rect">
            <a:avLst/>
          </a:prstGeom>
          <a:ln w="0">
            <a:noFill/>
          </a:ln>
        </p:spPr>
      </p:pic>
      <p:sp>
        <p:nvSpPr>
          <p:cNvPr id="686" name="TextBox 13"/>
          <p:cNvSpPr/>
          <p:nvPr/>
        </p:nvSpPr>
        <p:spPr>
          <a:xfrm>
            <a:off x="3287160" y="3199320"/>
            <a:ext cx="32058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00B050"/>
                </a:solidFill>
                <a:latin typeface="Open Sans Semibold"/>
                <a:ea typeface="Open Sans Semibold"/>
              </a:rPr>
              <a:t>21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Open Sans Semibold"/>
                <a:ea typeface="Open Sans Semibold"/>
              </a:rPr>
              <a:t> </a:t>
            </a:r>
            <a:r>
              <a:rPr lang="ru-RU" sz="1800" b="1" strike="noStrike" spc="-1" dirty="0" smtClean="0">
                <a:solidFill>
                  <a:srgbClr val="000000"/>
                </a:solidFill>
                <a:latin typeface="Open Sans Semibold"/>
                <a:ea typeface="Open Sans Semibold"/>
              </a:rPr>
              <a:t>спортивный объект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687" name="Прямоугольник 14"/>
          <p:cNvSpPr/>
          <p:nvPr/>
        </p:nvSpPr>
        <p:spPr>
          <a:xfrm>
            <a:off x="3819240" y="3832200"/>
            <a:ext cx="33019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МБУ ФОК «Олимп»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Стадион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88" name="Прямоугольник 18"/>
          <p:cNvSpPr/>
          <p:nvPr/>
        </p:nvSpPr>
        <p:spPr>
          <a:xfrm>
            <a:off x="4431600" y="2365560"/>
            <a:ext cx="132078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00B050"/>
                </a:solidFill>
                <a:latin typeface="Open Sans Semibold"/>
                <a:ea typeface="Open Sans Semibold"/>
              </a:rPr>
              <a:t>949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чел.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689" name="TextBox 19"/>
          <p:cNvSpPr/>
          <p:nvPr/>
        </p:nvSpPr>
        <p:spPr>
          <a:xfrm>
            <a:off x="3115080" y="1434600"/>
            <a:ext cx="392904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Численность населения, занимающаяся физкультурой и спортом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90" name="TextBox 22"/>
          <p:cNvSpPr/>
          <p:nvPr/>
        </p:nvSpPr>
        <p:spPr>
          <a:xfrm>
            <a:off x="3463560" y="4957920"/>
            <a:ext cx="3095280" cy="106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В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2021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г. Проведено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00B050"/>
                </a:solidFill>
                <a:latin typeface="Open Sans Semibold"/>
                <a:ea typeface="Open Sans Semibold"/>
              </a:rPr>
              <a:t>23 </a:t>
            </a:r>
            <a:r>
              <a:rPr lang="ru-RU" sz="1800" b="1" strike="noStrike" spc="-1" dirty="0">
                <a:solidFill>
                  <a:srgbClr val="000000"/>
                </a:solidFill>
                <a:latin typeface="Open Sans Semibold"/>
                <a:ea typeface="Open Sans Semibold"/>
              </a:rPr>
              <a:t>спортивно-массовых </a:t>
            </a:r>
            <a:r>
              <a:rPr lang="ru-RU" sz="1800" b="1" strike="noStrike" spc="-1" dirty="0" smtClean="0">
                <a:solidFill>
                  <a:srgbClr val="000000"/>
                </a:solidFill>
                <a:latin typeface="Open Sans Semibold"/>
                <a:ea typeface="Open Sans Semibold"/>
              </a:rPr>
              <a:t>мероприятия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691" name="TextBox 24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92" name="TextBox 25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93" name="Рисунок 26"/>
          <p:cNvPicPr/>
          <p:nvPr/>
        </p:nvPicPr>
        <p:blipFill>
          <a:blip r:embed="rId6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694" name="Прямоугольник 27"/>
          <p:cNvSpPr/>
          <p:nvPr/>
        </p:nvSpPr>
        <p:spPr>
          <a:xfrm>
            <a:off x="3430080" y="3986280"/>
            <a:ext cx="164952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215968"/>
                </a:solidFill>
                <a:latin typeface="Open Sans"/>
                <a:ea typeface="Open Sans"/>
              </a:rPr>
              <a:t>Крупные: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icture 3"/>
          <p:cNvSpPr/>
          <p:nvPr/>
        </p:nvSpPr>
        <p:spPr>
          <a:xfrm>
            <a:off x="407520" y="3182760"/>
            <a:ext cx="983160" cy="976320"/>
          </a:xfrm>
          <a:prstGeom prst="flowChartConnector">
            <a:avLst/>
          </a:prstGeom>
          <a:blipFill rotWithShape="0">
            <a:blip r:embed="rId3"/>
            <a:srcRect l="18378" r="16296"/>
            <a:stretch/>
          </a:blipFill>
          <a:ln w="0">
            <a:solidFill>
              <a:srgbClr val="99C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6" name="Рисунок 9"/>
          <p:cNvPicPr/>
          <p:nvPr/>
        </p:nvPicPr>
        <p:blipFill>
          <a:blip r:embed="rId4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97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Культура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98" name="TextBox 49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26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99" name="Рисунок 42"/>
          <p:cNvSpPr/>
          <p:nvPr/>
        </p:nvSpPr>
        <p:spPr>
          <a:xfrm>
            <a:off x="2126880" y="1555560"/>
            <a:ext cx="2539080" cy="1705680"/>
          </a:xfrm>
          <a:prstGeom prst="roundRect">
            <a:avLst>
              <a:gd name="adj" fmla="val 8594"/>
            </a:avLst>
          </a:prstGeom>
          <a:blipFill rotWithShape="0">
            <a:blip r:embed="rId5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0" name="TextBox 51"/>
          <p:cNvSpPr/>
          <p:nvPr/>
        </p:nvSpPr>
        <p:spPr>
          <a:xfrm>
            <a:off x="322920" y="2417400"/>
            <a:ext cx="10778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latin typeface="Open Sans"/>
                <a:ea typeface="Open Sans"/>
              </a:rPr>
              <a:t>Музеи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01" name="Рисунок 24" descr="Библиотеки.png"/>
          <p:cNvPicPr/>
          <p:nvPr/>
        </p:nvPicPr>
        <p:blipFill>
          <a:blip r:embed="rId6"/>
          <a:stretch/>
        </p:blipFill>
        <p:spPr>
          <a:xfrm>
            <a:off x="423000" y="5097960"/>
            <a:ext cx="1023120" cy="1017720"/>
          </a:xfrm>
          <a:prstGeom prst="rect">
            <a:avLst/>
          </a:prstGeom>
          <a:ln w="0">
            <a:noFill/>
          </a:ln>
        </p:spPr>
      </p:pic>
      <p:pic>
        <p:nvPicPr>
          <p:cNvPr id="702" name="Рисунок 25" descr="Музеи.png"/>
          <p:cNvPicPr/>
          <p:nvPr/>
        </p:nvPicPr>
        <p:blipFill>
          <a:blip r:embed="rId7" cstate="print"/>
          <a:stretch/>
        </p:blipFill>
        <p:spPr>
          <a:xfrm>
            <a:off x="346680" y="1377360"/>
            <a:ext cx="1012680" cy="1007640"/>
          </a:xfrm>
          <a:prstGeom prst="rect">
            <a:avLst/>
          </a:prstGeom>
          <a:ln w="0">
            <a:noFill/>
          </a:ln>
        </p:spPr>
      </p:pic>
      <p:sp>
        <p:nvSpPr>
          <p:cNvPr id="703" name="TextBox 28"/>
          <p:cNvSpPr/>
          <p:nvPr/>
        </p:nvSpPr>
        <p:spPr>
          <a:xfrm>
            <a:off x="133920" y="6136200"/>
            <a:ext cx="16646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latin typeface="Open Sans"/>
                <a:ea typeface="Open Sans"/>
              </a:rPr>
              <a:t>Библиотеки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704" name="TextBox 29"/>
          <p:cNvSpPr/>
          <p:nvPr/>
        </p:nvSpPr>
        <p:spPr>
          <a:xfrm>
            <a:off x="583560" y="1506600"/>
            <a:ext cx="900360" cy="103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1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05" name="TextBox 30"/>
          <p:cNvSpPr/>
          <p:nvPr/>
        </p:nvSpPr>
        <p:spPr>
          <a:xfrm>
            <a:off x="512280" y="5256720"/>
            <a:ext cx="1173240" cy="103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12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06" name="Picture 2"/>
          <p:cNvSpPr/>
          <p:nvPr/>
        </p:nvSpPr>
        <p:spPr>
          <a:xfrm>
            <a:off x="4462560" y="1316160"/>
            <a:ext cx="2485800" cy="1771920"/>
          </a:xfrm>
          <a:prstGeom prst="roundRect">
            <a:avLst>
              <a:gd name="adj" fmla="val 8594"/>
            </a:avLst>
          </a:prstGeom>
          <a:blipFill rotWithShape="0">
            <a:blip r:embed="rId8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TextBox 3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08" name="TextBox 3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09" name="Рисунок 35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710" name="Рисунок 45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1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977360" y="1180800"/>
            <a:ext cx="2354760" cy="507600"/>
          </a:xfrm>
          <a:prstGeom prst="rect">
            <a:avLst/>
          </a:prstGeom>
          <a:ln w="0">
            <a:noFill/>
          </a:ln>
        </p:spPr>
      </p:pic>
      <p:sp>
        <p:nvSpPr>
          <p:cNvPr id="711" name="TextBox 46"/>
          <p:cNvSpPr/>
          <p:nvPr/>
        </p:nvSpPr>
        <p:spPr>
          <a:xfrm>
            <a:off x="4977360" y="1188720"/>
            <a:ext cx="23547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Историко-краеведческий 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музей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12" name="Рисунок 60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1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5880" y="2964240"/>
            <a:ext cx="2226240" cy="448560"/>
          </a:xfrm>
          <a:prstGeom prst="rect">
            <a:avLst/>
          </a:prstGeom>
          <a:ln w="0">
            <a:noFill/>
          </a:ln>
        </p:spPr>
      </p:pic>
      <p:sp>
        <p:nvSpPr>
          <p:cNvPr id="713" name="TextBox 61"/>
          <p:cNvSpPr/>
          <p:nvPr/>
        </p:nvSpPr>
        <p:spPr>
          <a:xfrm>
            <a:off x="1747440" y="2951640"/>
            <a:ext cx="2103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Культурно-досуговый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центр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714" name="Прямоугольник 34"/>
          <p:cNvSpPr/>
          <p:nvPr/>
        </p:nvSpPr>
        <p:spPr>
          <a:xfrm>
            <a:off x="2202480" y="4395240"/>
            <a:ext cx="52056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В </a:t>
            </a:r>
            <a:r>
              <a:rPr lang="ru-RU" sz="2400" b="1" strike="noStrike" spc="-1" dirty="0" smtClean="0">
                <a:solidFill>
                  <a:srgbClr val="40B640"/>
                </a:solidFill>
                <a:latin typeface="Open Sans Semibold"/>
                <a:ea typeface="Open Sans Semibold"/>
              </a:rPr>
              <a:t>26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Open Sans Semibold"/>
                <a:ea typeface="Open Sans Semibold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клубных формированиях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занимаются </a:t>
            </a:r>
            <a:r>
              <a:rPr lang="ru-RU" sz="2400" b="1" strike="noStrike" spc="-1" dirty="0" smtClean="0">
                <a:solidFill>
                  <a:srgbClr val="40B640"/>
                </a:solidFill>
                <a:latin typeface="Open Sans Semibold"/>
                <a:ea typeface="Open Sans Semibold"/>
              </a:rPr>
              <a:t>203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человека.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715" name="Прямоугольник 36"/>
          <p:cNvSpPr/>
          <p:nvPr/>
        </p:nvSpPr>
        <p:spPr>
          <a:xfrm>
            <a:off x="2072160" y="3599280"/>
            <a:ext cx="50493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В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2021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г. Проведено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590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мероприятий в сфере культуры.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716" name="Прямоугольник 37"/>
          <p:cNvSpPr/>
          <p:nvPr/>
        </p:nvSpPr>
        <p:spPr>
          <a:xfrm>
            <a:off x="1685880" y="5319720"/>
            <a:ext cx="5137560" cy="11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В библиотеках зарегистрировано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40B640"/>
                </a:solidFill>
                <a:latin typeface="Open Sans Semibold"/>
                <a:ea typeface="Open Sans Semibold"/>
              </a:rPr>
              <a:t>3 </a:t>
            </a:r>
            <a:r>
              <a:rPr lang="ru-RU" sz="2400" b="1" strike="noStrike" spc="-1" dirty="0" smtClean="0">
                <a:solidFill>
                  <a:srgbClr val="40B640"/>
                </a:solidFill>
                <a:latin typeface="Open Sans Semibold"/>
                <a:ea typeface="Open Sans Semibold"/>
              </a:rPr>
              <a:t>187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читателей, книговыдача</a:t>
            </a:r>
            <a:r>
              <a:rPr lang="ru-RU" sz="2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40B640"/>
                </a:solidFill>
                <a:latin typeface="Open Sans Semibold"/>
                <a:ea typeface="Open Sans Semibold"/>
              </a:rPr>
              <a:t>91 990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экземпляров.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717" name="TextBox 52"/>
          <p:cNvSpPr/>
          <p:nvPr/>
        </p:nvSpPr>
        <p:spPr>
          <a:xfrm>
            <a:off x="-32040" y="4225680"/>
            <a:ext cx="1855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Клубные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учреждения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18" name="Рисунок 57"/>
          <p:cNvPicPr/>
          <p:nvPr/>
        </p:nvPicPr>
        <p:blipFill>
          <a:blip r:embed="rId12"/>
          <a:stretch/>
        </p:blipFill>
        <p:spPr>
          <a:xfrm>
            <a:off x="393480" y="3147480"/>
            <a:ext cx="1011240" cy="1011240"/>
          </a:xfrm>
          <a:prstGeom prst="rect">
            <a:avLst/>
          </a:prstGeom>
          <a:ln w="0">
            <a:noFill/>
          </a:ln>
        </p:spPr>
      </p:pic>
      <p:sp>
        <p:nvSpPr>
          <p:cNvPr id="719" name="TextBox 59"/>
          <p:cNvSpPr/>
          <p:nvPr/>
        </p:nvSpPr>
        <p:spPr>
          <a:xfrm>
            <a:off x="310680" y="3326040"/>
            <a:ext cx="117324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9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Рисунок 17"/>
          <p:cNvPicPr/>
          <p:nvPr/>
        </p:nvPicPr>
        <p:blipFill>
          <a:blip r:embed="rId3"/>
          <a:stretch/>
        </p:blipFill>
        <p:spPr>
          <a:xfrm>
            <a:off x="212400" y="1468440"/>
            <a:ext cx="991080" cy="966240"/>
          </a:xfrm>
          <a:prstGeom prst="rect">
            <a:avLst/>
          </a:prstGeom>
          <a:ln w="0">
            <a:noFill/>
          </a:ln>
        </p:spPr>
      </p:pic>
      <p:pic>
        <p:nvPicPr>
          <p:cNvPr id="721" name="Рисунок 3"/>
          <p:cNvPicPr/>
          <p:nvPr/>
        </p:nvPicPr>
        <p:blipFill>
          <a:blip r:embed="rId4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722" name="TextBox 4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Туризм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23" name="TextBox 12"/>
          <p:cNvSpPr/>
          <p:nvPr/>
        </p:nvSpPr>
        <p:spPr>
          <a:xfrm>
            <a:off x="711468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27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24" name="TextBox 58"/>
          <p:cNvSpPr/>
          <p:nvPr/>
        </p:nvSpPr>
        <p:spPr>
          <a:xfrm>
            <a:off x="317520" y="2914920"/>
            <a:ext cx="545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725" name="TextBox 68"/>
          <p:cNvSpPr/>
          <p:nvPr/>
        </p:nvSpPr>
        <p:spPr>
          <a:xfrm>
            <a:off x="201240" y="3214800"/>
            <a:ext cx="23004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…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26" name="TextBox 72"/>
          <p:cNvSpPr/>
          <p:nvPr/>
        </p:nvSpPr>
        <p:spPr>
          <a:xfrm>
            <a:off x="-65160" y="2560320"/>
            <a:ext cx="154620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Объекты культурного наследия</a:t>
            </a:r>
            <a:endParaRPr lang="ru-RU" sz="1100" b="0" strike="noStrike" spc="-1" dirty="0">
              <a:latin typeface="Arial"/>
            </a:endParaRPr>
          </a:p>
        </p:txBody>
      </p:sp>
      <p:pic>
        <p:nvPicPr>
          <p:cNvPr id="727" name="Рисунок 78"/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6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6080" y="5123520"/>
            <a:ext cx="3036600" cy="389520"/>
          </a:xfrm>
          <a:prstGeom prst="rect">
            <a:avLst/>
          </a:prstGeom>
          <a:ln w="0">
            <a:noFill/>
          </a:ln>
        </p:spPr>
      </p:pic>
      <p:sp>
        <p:nvSpPr>
          <p:cNvPr id="728" name="TextBox 32"/>
          <p:cNvSpPr/>
          <p:nvPr/>
        </p:nvSpPr>
        <p:spPr>
          <a:xfrm>
            <a:off x="0" y="5175360"/>
            <a:ext cx="34470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 Semibold"/>
                <a:ea typeface="Open Sans Semibold"/>
              </a:rPr>
              <a:t>Приоритетные направления: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729" name="Рисунок 62"/>
          <p:cNvPicPr/>
          <p:nvPr/>
        </p:nvPicPr>
        <p:blipFill>
          <a:blip r:embed="rId7"/>
          <a:stretch/>
        </p:blipFill>
        <p:spPr>
          <a:xfrm>
            <a:off x="779400" y="5605560"/>
            <a:ext cx="523440" cy="523440"/>
          </a:xfrm>
          <a:prstGeom prst="rect">
            <a:avLst/>
          </a:prstGeom>
          <a:ln w="0">
            <a:noFill/>
          </a:ln>
        </p:spPr>
      </p:pic>
      <p:sp>
        <p:nvSpPr>
          <p:cNvPr id="730" name="TextBox 73"/>
          <p:cNvSpPr/>
          <p:nvPr/>
        </p:nvSpPr>
        <p:spPr>
          <a:xfrm>
            <a:off x="1347840" y="5710320"/>
            <a:ext cx="15357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Рекреационный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731" name="TextBox 76"/>
          <p:cNvSpPr/>
          <p:nvPr/>
        </p:nvSpPr>
        <p:spPr>
          <a:xfrm>
            <a:off x="1343160" y="6260400"/>
            <a:ext cx="149832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Сельский и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экологический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732" name="TextBox 77"/>
          <p:cNvSpPr/>
          <p:nvPr/>
        </p:nvSpPr>
        <p:spPr>
          <a:xfrm>
            <a:off x="3715920" y="5677560"/>
            <a:ext cx="153108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Культурно-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познавательный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733" name="TextBox 80"/>
          <p:cNvSpPr/>
          <p:nvPr/>
        </p:nvSpPr>
        <p:spPr>
          <a:xfrm>
            <a:off x="3737880" y="6346080"/>
            <a:ext cx="164916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Религиозный и паломнический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734" name="TextBox 55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35" name="TextBox 56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36" name="Рисунок 57"/>
          <p:cNvPicPr/>
          <p:nvPr/>
        </p:nvPicPr>
        <p:blipFill>
          <a:blip r:embed="rId8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737" name="Рисунок 2"/>
          <p:cNvPicPr/>
          <p:nvPr/>
        </p:nvPicPr>
        <p:blipFill>
          <a:blip r:embed="rId9"/>
          <a:stretch/>
        </p:blipFill>
        <p:spPr>
          <a:xfrm>
            <a:off x="3143520" y="5694120"/>
            <a:ext cx="520200" cy="520200"/>
          </a:xfrm>
          <a:prstGeom prst="rect">
            <a:avLst/>
          </a:prstGeom>
          <a:ln w="0">
            <a:noFill/>
          </a:ln>
        </p:spPr>
      </p:pic>
      <p:pic>
        <p:nvPicPr>
          <p:cNvPr id="738" name="Рисунок 5"/>
          <p:cNvPicPr/>
          <p:nvPr/>
        </p:nvPicPr>
        <p:blipFill>
          <a:blip r:embed="rId10" cstate="print"/>
          <a:stretch/>
        </p:blipFill>
        <p:spPr>
          <a:xfrm>
            <a:off x="3166200" y="6278040"/>
            <a:ext cx="519480" cy="519480"/>
          </a:xfrm>
          <a:prstGeom prst="rect">
            <a:avLst/>
          </a:prstGeom>
          <a:ln w="0">
            <a:noFill/>
          </a:ln>
        </p:spPr>
      </p:pic>
      <p:pic>
        <p:nvPicPr>
          <p:cNvPr id="739" name="Рисунок 6"/>
          <p:cNvPicPr/>
          <p:nvPr/>
        </p:nvPicPr>
        <p:blipFill>
          <a:blip r:embed="rId11"/>
          <a:stretch/>
        </p:blipFill>
        <p:spPr>
          <a:xfrm>
            <a:off x="761760" y="6212520"/>
            <a:ext cx="541440" cy="5414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4" descr="C:\Documents and Settings\таня\Рабочий стол\Церкви и храмы.PNG"/>
          <p:cNvPicPr/>
          <p:nvPr/>
        </p:nvPicPr>
        <p:blipFill>
          <a:blip r:embed="rId12"/>
          <a:stretch/>
        </p:blipFill>
        <p:spPr>
          <a:xfrm>
            <a:off x="212400" y="3294000"/>
            <a:ext cx="1005480" cy="1024560"/>
          </a:xfrm>
          <a:prstGeom prst="rect">
            <a:avLst/>
          </a:prstGeom>
          <a:ln w="0">
            <a:noFill/>
          </a:ln>
        </p:spPr>
      </p:pic>
      <p:sp>
        <p:nvSpPr>
          <p:cNvPr id="741" name="TextBox 46"/>
          <p:cNvSpPr/>
          <p:nvPr/>
        </p:nvSpPr>
        <p:spPr>
          <a:xfrm>
            <a:off x="244440" y="4334400"/>
            <a:ext cx="94140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latin typeface="Open Sans"/>
                <a:ea typeface="Open Sans"/>
              </a:rPr>
              <a:t>Церкви и храмы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42" name="TextBox 47"/>
          <p:cNvSpPr/>
          <p:nvPr/>
        </p:nvSpPr>
        <p:spPr>
          <a:xfrm>
            <a:off x="393120" y="1733760"/>
            <a:ext cx="6822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2F2F2"/>
                </a:solidFill>
                <a:latin typeface="Open Sans"/>
                <a:ea typeface="Open Sans"/>
              </a:rPr>
              <a:t>79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743" name="TextBox 48"/>
          <p:cNvSpPr/>
          <p:nvPr/>
        </p:nvSpPr>
        <p:spPr>
          <a:xfrm>
            <a:off x="571320" y="369540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TextBox 50"/>
          <p:cNvSpPr/>
          <p:nvPr/>
        </p:nvSpPr>
        <p:spPr>
          <a:xfrm>
            <a:off x="291960" y="3501720"/>
            <a:ext cx="76392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F2F2F2"/>
                </a:solidFill>
                <a:latin typeface="Open Sans"/>
                <a:ea typeface="Open Sans"/>
              </a:rPr>
              <a:t>  </a:t>
            </a:r>
            <a:r>
              <a:rPr lang="ru-RU" sz="3200" b="1" spc="-1" dirty="0" smtClean="0">
                <a:solidFill>
                  <a:srgbClr val="F2F2F2"/>
                </a:solidFill>
                <a:latin typeface="Open Sans"/>
                <a:ea typeface="Open Sans"/>
              </a:rPr>
              <a:t>4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45" name="TextBox 43"/>
          <p:cNvSpPr/>
          <p:nvPr/>
        </p:nvSpPr>
        <p:spPr>
          <a:xfrm>
            <a:off x="2946600" y="3290040"/>
            <a:ext cx="849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фото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46" name="TextBox 44"/>
          <p:cNvSpPr/>
          <p:nvPr/>
        </p:nvSpPr>
        <p:spPr>
          <a:xfrm>
            <a:off x="5292720" y="2256120"/>
            <a:ext cx="99936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Open Sans"/>
                <a:ea typeface="Open Sans"/>
              </a:rPr>
              <a:t>0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47" name="Рисунок 52"/>
          <p:cNvSpPr/>
          <p:nvPr/>
        </p:nvSpPr>
        <p:spPr>
          <a:xfrm>
            <a:off x="1990800" y="2992680"/>
            <a:ext cx="2674800" cy="1831680"/>
          </a:xfrm>
          <a:prstGeom prst="roundRect">
            <a:avLst>
              <a:gd name="adj" fmla="val 8594"/>
            </a:avLst>
          </a:prstGeom>
          <a:blipFill rotWithShape="0">
            <a:blip r:embed="rId13"/>
            <a:srcRect l="10898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Рисунок 60"/>
          <p:cNvSpPr/>
          <p:nvPr/>
        </p:nvSpPr>
        <p:spPr>
          <a:xfrm>
            <a:off x="4247280" y="1959120"/>
            <a:ext cx="2857680" cy="2067120"/>
          </a:xfrm>
          <a:prstGeom prst="roundRect">
            <a:avLst>
              <a:gd name="adj" fmla="val 8594"/>
            </a:avLst>
          </a:prstGeom>
          <a:blipFill rotWithShape="0">
            <a:blip r:embed="rId14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Рисунок 1"/>
          <p:cNvSpPr/>
          <p:nvPr/>
        </p:nvSpPr>
        <p:spPr>
          <a:xfrm>
            <a:off x="1477800" y="1456560"/>
            <a:ext cx="2937240" cy="1519200"/>
          </a:xfrm>
          <a:prstGeom prst="roundRect">
            <a:avLst>
              <a:gd name="adj" fmla="val 8594"/>
            </a:avLst>
          </a:prstGeom>
          <a:blipFill rotWithShape="0">
            <a:blip r:embed="rId15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50" name="Рисунок 64"/>
          <p:cNvPicPr/>
          <p:nvPr/>
        </p:nvPicPr>
        <p:blipFill>
          <a:blip r:embed="rId16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846880" y="1100880"/>
            <a:ext cx="1941840" cy="499680"/>
          </a:xfrm>
          <a:prstGeom prst="rect">
            <a:avLst/>
          </a:prstGeom>
          <a:ln w="0">
            <a:noFill/>
          </a:ln>
        </p:spPr>
      </p:pic>
      <p:sp>
        <p:nvSpPr>
          <p:cNvPr id="751" name="TextBox 67"/>
          <p:cNvSpPr/>
          <p:nvPr/>
        </p:nvSpPr>
        <p:spPr>
          <a:xfrm>
            <a:off x="2649600" y="1111680"/>
            <a:ext cx="2336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Усадьба Графа Граббе</a:t>
            </a:r>
            <a:r>
              <a:t/>
            </a:r>
            <a:br/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(д. Васильевское)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52" name="Рисунок 70"/>
          <p:cNvPicPr/>
          <p:nvPr/>
        </p:nvPicPr>
        <p:blipFill>
          <a:blip r:embed="rId18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385960" y="1706040"/>
            <a:ext cx="2059200" cy="505440"/>
          </a:xfrm>
          <a:prstGeom prst="rect">
            <a:avLst/>
          </a:prstGeom>
          <a:ln w="0">
            <a:noFill/>
          </a:ln>
        </p:spPr>
      </p:pic>
      <p:sp>
        <p:nvSpPr>
          <p:cNvPr id="753" name="TextBox 71"/>
          <p:cNvSpPr/>
          <p:nvPr/>
        </p:nvSpPr>
        <p:spPr>
          <a:xfrm>
            <a:off x="5247360" y="1743120"/>
            <a:ext cx="2336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Культурно-духовный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центр «Темкино»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54" name="Рисунок 75"/>
          <p:cNvPicPr/>
          <p:nvPr/>
        </p:nvPicPr>
        <p:blipFill>
          <a:blip r:embed="rId16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401480" y="4472640"/>
            <a:ext cx="2395080" cy="549000"/>
          </a:xfrm>
          <a:prstGeom prst="rect">
            <a:avLst/>
          </a:prstGeom>
          <a:ln w="0">
            <a:noFill/>
          </a:ln>
        </p:spPr>
      </p:pic>
      <p:sp>
        <p:nvSpPr>
          <p:cNvPr id="755" name="TextBox 81"/>
          <p:cNvSpPr/>
          <p:nvPr/>
        </p:nvSpPr>
        <p:spPr>
          <a:xfrm>
            <a:off x="1401480" y="4525560"/>
            <a:ext cx="2336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Церковь в честь Покрова пресвятой Богородицы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56" name="Рисунок 42"/>
          <p:cNvPicPr/>
          <p:nvPr/>
        </p:nvPicPr>
        <p:blipFill>
          <a:blip r:embed="rId19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6">
                    <a14:imgEffect>
                      <a14:brightnessContrast colorTemp="47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405680" y="4162320"/>
            <a:ext cx="2611800" cy="1469880"/>
          </a:xfrm>
          <a:prstGeom prst="rect">
            <a:avLst/>
          </a:prstGeom>
          <a:ln w="12700">
            <a:solidFill>
              <a:srgbClr val="4CCBD4"/>
            </a:solidFill>
            <a:prstDash val="lgDash"/>
            <a:round/>
          </a:ln>
        </p:spPr>
      </p:pic>
      <p:sp>
        <p:nvSpPr>
          <p:cNvPr id="757" name="TextBox 33"/>
          <p:cNvSpPr/>
          <p:nvPr/>
        </p:nvSpPr>
        <p:spPr>
          <a:xfrm>
            <a:off x="4510440" y="4197600"/>
            <a:ext cx="23385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Событийный туризм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758" name="Рисунок 1"/>
          <p:cNvPicPr/>
          <p:nvPr/>
        </p:nvPicPr>
        <p:blipFill>
          <a:blip r:embed="rId20"/>
          <a:stretch/>
        </p:blipFill>
        <p:spPr>
          <a:xfrm>
            <a:off x="4500000" y="4610880"/>
            <a:ext cx="247320" cy="237960"/>
          </a:xfrm>
          <a:prstGeom prst="rect">
            <a:avLst/>
          </a:prstGeom>
          <a:ln w="0">
            <a:noFill/>
          </a:ln>
        </p:spPr>
      </p:pic>
      <p:sp>
        <p:nvSpPr>
          <p:cNvPr id="759" name="TextBox 10"/>
          <p:cNvSpPr/>
          <p:nvPr/>
        </p:nvSpPr>
        <p:spPr>
          <a:xfrm>
            <a:off x="4773960" y="4550400"/>
            <a:ext cx="229824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18 июня – День поминовения схимонахини Макарии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60" name="TextBox 79"/>
          <p:cNvSpPr/>
          <p:nvPr/>
        </p:nvSpPr>
        <p:spPr>
          <a:xfrm>
            <a:off x="4773960" y="5175360"/>
            <a:ext cx="2376360" cy="25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2 августа – День села Темкино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761" name="Рисунок 69"/>
          <p:cNvPicPr/>
          <p:nvPr/>
        </p:nvPicPr>
        <p:blipFill>
          <a:blip r:embed="rId20"/>
          <a:stretch/>
        </p:blipFill>
        <p:spPr>
          <a:xfrm>
            <a:off x="4494960" y="5160960"/>
            <a:ext cx="251640" cy="24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Рисунок 1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763" name="TextBox 3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SWOT</a:t>
            </a: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-анализ</a:t>
            </a:r>
            <a:endParaRPr lang="ru-RU" sz="2400" b="0" strike="noStrike" spc="-1">
              <a:latin typeface="Arial"/>
            </a:endParaRPr>
          </a:p>
        </p:txBody>
      </p:sp>
      <p:graphicFrame>
        <p:nvGraphicFramePr>
          <p:cNvPr id="764" name="Таблица 7"/>
          <p:cNvGraphicFramePr/>
          <p:nvPr/>
        </p:nvGraphicFramePr>
        <p:xfrm>
          <a:off x="236520" y="1052280"/>
          <a:ext cx="6412680" cy="5227320"/>
        </p:xfrm>
        <a:graphic>
          <a:graphicData uri="http://schemas.openxmlformats.org/drawingml/2006/table">
            <a:tbl>
              <a:tblPr/>
              <a:tblGrid>
                <a:gridCol w="2097720"/>
                <a:gridCol w="4314960"/>
              </a:tblGrid>
              <a:tr h="2100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Сильные стороны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S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выгодное географическое положение;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относительная близость к границе с Московской и Калужской областями;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земельных ресурсов;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транспортной инфраструктуры;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свободных инвестиционных площадок;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системы газопроводов;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культурно-исторических ценностей;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экологически  чистые территории;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сырья – леса, легкоплавкая глина, песчано-гравийный материал, известковый туф и карбонатные породы для обжига на известь;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</a:tr>
              <a:tr h="928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Слабые стороны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W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отсутствие бизнес-инкубаторов и технопарков;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отсутствие крупных промышленных предприятий;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удаленность от областного центра;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дефицит кадров из-за возникновения демографической пропорции и миграции населения;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</a:tr>
              <a:tr h="143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Возможности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O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расширение рынка продукции местных производителей;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внедрение инновационных технологий;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вовлечение в оборот неиспользуемых сельскохозяйственных угодий;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развитие следующих отраслей сельского хозяйства: выращивание зерновых и кормовых культур, картофеля и овощей, а также выращивание льна;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развитие туризма;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</a:tr>
              <a:tr h="761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Угрозы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T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демографическое старение населения;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отток из района трудоспособного населения;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влияние неблагоприятных климатических условий;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рост цен на энергоносители.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765" name="TextBox 8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66" name="TextBox 10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67" name="Рисунок 11"/>
          <p:cNvPicPr/>
          <p:nvPr/>
        </p:nvPicPr>
        <p:blipFill>
          <a:blip r:embed="rId3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768" name="TextBox 12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28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Рисунок 1"/>
          <p:cNvPicPr/>
          <p:nvPr/>
        </p:nvPicPr>
        <p:blipFill>
          <a:blip r:embed="rId2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3">
                    <a14:imgEffect>
                      <a14:brightnessContrast amount="-50000" bright="40000" colorTemp="7200" contrast="40000" sat="0"/>
                    </a14:imgEffect>
                  </a14:imgLayer>
                </a14:imgProps>
              </a:ext>
            </a:extLst>
          </a:blip>
          <a:srcRect l="9252" t="7484" r="9452" b="8222"/>
          <a:stretch/>
        </p:blipFill>
        <p:spPr>
          <a:xfrm>
            <a:off x="98280" y="1396800"/>
            <a:ext cx="7547760" cy="4419360"/>
          </a:xfrm>
          <a:prstGeom prst="rect">
            <a:avLst/>
          </a:prstGeom>
          <a:ln w="0">
            <a:noFill/>
          </a:ln>
        </p:spPr>
      </p:pic>
      <p:sp>
        <p:nvSpPr>
          <p:cNvPr id="770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29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71" name="TextBox 25"/>
          <p:cNvSpPr/>
          <p:nvPr/>
        </p:nvSpPr>
        <p:spPr>
          <a:xfrm>
            <a:off x="547560" y="1593000"/>
            <a:ext cx="319608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ГЛАВА МУНИЦИПАЛЬНОГО ОБРАЗОВАНИЯ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«ТЕМКИНСКИЙ РАЙОН» СМОЛЕНСКОЙ ОБЛАСТИ: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772" name="TextBox 27"/>
          <p:cNvSpPr/>
          <p:nvPr/>
        </p:nvSpPr>
        <p:spPr>
          <a:xfrm>
            <a:off x="476640" y="4010400"/>
            <a:ext cx="31874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ЗАМЕСТИТЕЛЬ ГЛАВЫ МУНИЦИПАЛЬНОГО ОБРАЗОВАНИЯ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«ТЕМКИНСКИЙ РАЙОН» СМОЛЕНСКОЙ ОБЛАСТИ: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773" name="TextBox 28"/>
          <p:cNvSpPr/>
          <p:nvPr/>
        </p:nvSpPr>
        <p:spPr>
          <a:xfrm>
            <a:off x="4011840" y="1763640"/>
            <a:ext cx="25833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cap="all" spc="-1" dirty="0">
                <a:solidFill>
                  <a:srgbClr val="0070C0"/>
                </a:solidFill>
                <a:latin typeface="Open Sans"/>
                <a:ea typeface="Open Sans"/>
              </a:rPr>
              <a:t>Департамент инвестиционного развития Смоленской области</a:t>
            </a:r>
            <a:r>
              <a:rPr lang="ru-RU" sz="1400" b="1" strike="noStrike" spc="-1" dirty="0">
                <a:solidFill>
                  <a:srgbClr val="0070C0"/>
                </a:solidFill>
                <a:latin typeface="Open Sans"/>
                <a:ea typeface="Open Sans"/>
              </a:rPr>
              <a:t>: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74" name="TextBox 29"/>
          <p:cNvSpPr/>
          <p:nvPr/>
        </p:nvSpPr>
        <p:spPr>
          <a:xfrm>
            <a:off x="4011840" y="3996000"/>
            <a:ext cx="258336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cap="all" spc="-1" dirty="0">
                <a:solidFill>
                  <a:srgbClr val="0070C0"/>
                </a:solidFill>
                <a:latin typeface="Open Sans"/>
                <a:ea typeface="Open Sans"/>
              </a:rPr>
              <a:t>ООО «Корпорация инвестиционного развития»</a:t>
            </a:r>
            <a:r>
              <a:rPr lang="ru-RU" sz="1400" b="1" strike="noStrike" spc="-1" dirty="0">
                <a:solidFill>
                  <a:srgbClr val="0070C0"/>
                </a:solidFill>
                <a:latin typeface="Open Sans"/>
                <a:ea typeface="Open Sans"/>
              </a:rPr>
              <a:t>: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75" name="TextBox 30"/>
          <p:cNvSpPr/>
          <p:nvPr/>
        </p:nvSpPr>
        <p:spPr>
          <a:xfrm>
            <a:off x="372600" y="2547000"/>
            <a:ext cx="35312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Гуляев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Сергей Анатольевич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Телефон (48136) 2-11-44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Сайт: </a:t>
            </a:r>
            <a:r>
              <a:rPr lang="ru-RU" sz="14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temkino.smolinvest.ru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E-mail:</a:t>
            </a: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en-US" sz="1400" b="0" u="sng" strike="noStrike" spc="-1" dirty="0">
                <a:solidFill>
                  <a:srgbClr val="0000FF"/>
                </a:solidFill>
                <a:uFillTx/>
                <a:latin typeface="Open Sans"/>
                <a:ea typeface="Open Sans"/>
                <a:hlinkClick r:id="rId4"/>
              </a:rPr>
              <a:t>temkino@admin-smolensk.ru</a:t>
            </a: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776" name="TextBox 32"/>
          <p:cNvSpPr/>
          <p:nvPr/>
        </p:nvSpPr>
        <p:spPr>
          <a:xfrm>
            <a:off x="920160" y="5180040"/>
            <a:ext cx="230040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Мельниченко 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Татьяна Георгиевна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Телефон (48136) 2-12-44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77" name="TextBox 33"/>
          <p:cNvSpPr/>
          <p:nvPr/>
        </p:nvSpPr>
        <p:spPr>
          <a:xfrm>
            <a:off x="4011840" y="2717640"/>
            <a:ext cx="269100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Телефон: (4812) 20-55-20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Факс: (4812)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20-55-13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E-mail: </a:t>
            </a:r>
            <a:r>
              <a:rPr lang="en-US" sz="1400" b="0" u="sng" strike="noStrike" spc="-1" dirty="0">
                <a:solidFill>
                  <a:srgbClr val="0000FF"/>
                </a:solidFill>
                <a:uFillTx/>
                <a:latin typeface="Open Sans"/>
                <a:ea typeface="Open Sans"/>
                <a:hlinkClick r:id="rId5"/>
              </a:rPr>
              <a:t>dep@smolinvest.com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Сайт: </a:t>
            </a:r>
            <a:r>
              <a:rPr lang="ru-RU" sz="1400" u="sng" dirty="0" err="1" smtClean="0">
                <a:hlinkClick r:id="rId6"/>
              </a:rPr>
              <a:t>dep-invest.admin-smolensk.ru</a:t>
            </a:r>
            <a:r>
              <a:rPr lang="ru-RU" sz="1400" dirty="0" smtClean="0"/>
              <a:t>.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78" name="TextBox 34"/>
          <p:cNvSpPr/>
          <p:nvPr/>
        </p:nvSpPr>
        <p:spPr>
          <a:xfrm>
            <a:off x="3849120" y="4837680"/>
            <a:ext cx="301644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Телефон: (4812) 77-00-22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E-mail: </a:t>
            </a:r>
            <a:r>
              <a:rPr lang="en-US" sz="1400" b="0" u="sng" strike="noStrike" spc="-1" dirty="0">
                <a:solidFill>
                  <a:srgbClr val="0000FF"/>
                </a:solidFill>
                <a:uFillTx/>
                <a:latin typeface="Open Sans"/>
                <a:ea typeface="Open Sans"/>
                <a:hlinkClick r:id="rId7"/>
              </a:rPr>
              <a:t>smolregion67@yandex.ru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Сайт: </a:t>
            </a:r>
            <a:r>
              <a:rPr lang="en-US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corp.smolinvest.com</a:t>
            </a: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779" name="Рисунок 17"/>
          <p:cNvPicPr/>
          <p:nvPr/>
        </p:nvPicPr>
        <p:blipFill>
          <a:blip r:embed="rId8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780" name="TextBox 18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Контакты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81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82" name="TextBox 19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83" name="Рисунок 20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Рисунок 37"/>
          <p:cNvSpPr/>
          <p:nvPr/>
        </p:nvSpPr>
        <p:spPr>
          <a:xfrm>
            <a:off x="221400" y="1195560"/>
            <a:ext cx="1592280" cy="165672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9" name="Рисунок 40"/>
          <p:cNvPicPr/>
          <p:nvPr/>
        </p:nvPicPr>
        <p:blipFill>
          <a:blip r:embed="rId3"/>
          <a:stretch/>
        </p:blipFill>
        <p:spPr>
          <a:xfrm>
            <a:off x="178920" y="1162800"/>
            <a:ext cx="1689480" cy="1689480"/>
          </a:xfrm>
          <a:prstGeom prst="rect">
            <a:avLst/>
          </a:prstGeom>
          <a:ln w="0">
            <a:noFill/>
          </a:ln>
        </p:spPr>
      </p:pic>
      <p:sp>
        <p:nvSpPr>
          <p:cNvPr id="160" name="Стрелка вправо 39"/>
          <p:cNvSpPr/>
          <p:nvPr/>
        </p:nvSpPr>
        <p:spPr>
          <a:xfrm>
            <a:off x="4475160" y="5315040"/>
            <a:ext cx="812520" cy="14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Стрелка вправо 35"/>
          <p:cNvSpPr/>
          <p:nvPr/>
        </p:nvSpPr>
        <p:spPr>
          <a:xfrm>
            <a:off x="2867760" y="5315040"/>
            <a:ext cx="812520" cy="14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Стрелка вправо 2"/>
          <p:cNvSpPr/>
          <p:nvPr/>
        </p:nvSpPr>
        <p:spPr>
          <a:xfrm>
            <a:off x="1238760" y="5300640"/>
            <a:ext cx="812520" cy="14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3" name="Рисунок 38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36520" y="3234960"/>
            <a:ext cx="3978360" cy="142056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164" name="Рисунок 29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3376440" y="1596600"/>
            <a:ext cx="3978360" cy="99396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sp>
        <p:nvSpPr>
          <p:cNvPr id="165" name="Овал 33"/>
          <p:cNvSpPr/>
          <p:nvPr/>
        </p:nvSpPr>
        <p:spPr>
          <a:xfrm>
            <a:off x="5288040" y="4881600"/>
            <a:ext cx="942120" cy="931680"/>
          </a:xfrm>
          <a:prstGeom prst="ellipse">
            <a:avLst/>
          </a:prstGeom>
          <a:solidFill>
            <a:srgbClr val="A2D7D7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Овал 32"/>
          <p:cNvSpPr/>
          <p:nvPr/>
        </p:nvSpPr>
        <p:spPr>
          <a:xfrm>
            <a:off x="3685680" y="4917960"/>
            <a:ext cx="942120" cy="911880"/>
          </a:xfrm>
          <a:prstGeom prst="ellipse">
            <a:avLst/>
          </a:prstGeom>
          <a:solidFill>
            <a:srgbClr val="D4EA80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Овал 31"/>
          <p:cNvSpPr/>
          <p:nvPr/>
        </p:nvSpPr>
        <p:spPr>
          <a:xfrm>
            <a:off x="2055600" y="4917960"/>
            <a:ext cx="942120" cy="911880"/>
          </a:xfrm>
          <a:prstGeom prst="ellipse">
            <a:avLst/>
          </a:prstGeom>
          <a:solidFill>
            <a:srgbClr val="77DAFF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Овал 1"/>
          <p:cNvSpPr/>
          <p:nvPr/>
        </p:nvSpPr>
        <p:spPr>
          <a:xfrm>
            <a:off x="545760" y="4917960"/>
            <a:ext cx="942120" cy="911880"/>
          </a:xfrm>
          <a:prstGeom prst="ellipse">
            <a:avLst/>
          </a:prstGeom>
          <a:solidFill>
            <a:srgbClr val="C0C966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Рисунок 36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170" name="TextBox 41"/>
          <p:cNvSpPr/>
          <p:nvPr/>
        </p:nvSpPr>
        <p:spPr>
          <a:xfrm>
            <a:off x="2061000" y="31248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Историческая справка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1" name="TextBox 42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3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2" name="TextBox 47"/>
          <p:cNvSpPr/>
          <p:nvPr/>
        </p:nvSpPr>
        <p:spPr>
          <a:xfrm>
            <a:off x="3376440" y="1689840"/>
            <a:ext cx="3928680" cy="77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Темкинский район был образован на территории бывших Юхновского, Гжатского и Вяземского уездов Смоленской губернии, а также бывшего Медынского уезда Калужской губернии.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3" name="TextBox 52"/>
          <p:cNvSpPr/>
          <p:nvPr/>
        </p:nvSpPr>
        <p:spPr>
          <a:xfrm>
            <a:off x="491760" y="514332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1874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4" name="TextBox 53"/>
          <p:cNvSpPr/>
          <p:nvPr/>
        </p:nvSpPr>
        <p:spPr>
          <a:xfrm>
            <a:off x="56520" y="5855040"/>
            <a:ext cx="1935000" cy="92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Возникновение </a:t>
            </a:r>
            <a:r>
              <a:t/>
            </a:r>
            <a:br/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с. Темкино как станциии при открытии Сызранско-Вяземской железной дороги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5" name="TextBox 54"/>
          <p:cNvSpPr/>
          <p:nvPr/>
        </p:nvSpPr>
        <p:spPr>
          <a:xfrm>
            <a:off x="1878840" y="5849280"/>
            <a:ext cx="131904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Образование Темкинского района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6" name="TextBox 55"/>
          <p:cNvSpPr/>
          <p:nvPr/>
        </p:nvSpPr>
        <p:spPr>
          <a:xfrm>
            <a:off x="3422160" y="5850000"/>
            <a:ext cx="14695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Присоединение к Гжатскому (Гагаринскому) району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7" name="TextBox 56"/>
          <p:cNvSpPr/>
          <p:nvPr/>
        </p:nvSpPr>
        <p:spPr>
          <a:xfrm>
            <a:off x="4935960" y="5850000"/>
            <a:ext cx="164664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Вновь восстановлен как Темкинский район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78" name="TextBox 59"/>
          <p:cNvSpPr/>
          <p:nvPr/>
        </p:nvSpPr>
        <p:spPr>
          <a:xfrm>
            <a:off x="231840" y="3285000"/>
            <a:ext cx="3941640" cy="145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Свое название райцентр получил от села Тёмкино, которое возникло как сторожевой пост Григория Темного. В «Первом послании Ив. Грозного Курбскому» упоминается воевода Григорий Тёмный.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Райцентр как поселение возник во второй половине XIX века, как станция Сызранско-Вяземской железной дороги.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79" name="TextBox 60"/>
          <p:cNvSpPr/>
          <p:nvPr/>
        </p:nvSpPr>
        <p:spPr>
          <a:xfrm>
            <a:off x="2022840" y="515556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1929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0" name="TextBox 61"/>
          <p:cNvSpPr/>
          <p:nvPr/>
        </p:nvSpPr>
        <p:spPr>
          <a:xfrm>
            <a:off x="3641400" y="514332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1963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1" name="TextBox 62"/>
          <p:cNvSpPr/>
          <p:nvPr/>
        </p:nvSpPr>
        <p:spPr>
          <a:xfrm>
            <a:off x="5243760" y="514332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1972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2" name="TextBox 64"/>
          <p:cNvSpPr/>
          <p:nvPr/>
        </p:nvSpPr>
        <p:spPr>
          <a:xfrm>
            <a:off x="6067440" y="3578040"/>
            <a:ext cx="1051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Место для фото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83" name="Рисунок 45" descr="Братская могила №1.png"/>
          <p:cNvPicPr/>
          <p:nvPr/>
        </p:nvPicPr>
        <p:blipFill>
          <a:blip r:embed="rId7"/>
          <a:stretch/>
        </p:blipFill>
        <p:spPr>
          <a:xfrm>
            <a:off x="5670360" y="2992680"/>
            <a:ext cx="1684440" cy="1699560"/>
          </a:xfrm>
          <a:prstGeom prst="rect">
            <a:avLst/>
          </a:prstGeom>
          <a:ln w="0">
            <a:noFill/>
          </a:ln>
        </p:spPr>
      </p:pic>
      <p:sp>
        <p:nvSpPr>
          <p:cNvPr id="184" name="Рисунок 44"/>
          <p:cNvSpPr/>
          <p:nvPr/>
        </p:nvSpPr>
        <p:spPr>
          <a:xfrm>
            <a:off x="1488240" y="1162080"/>
            <a:ext cx="1684440" cy="1684440"/>
          </a:xfrm>
          <a:prstGeom prst="ellipse">
            <a:avLst/>
          </a:prstGeom>
          <a:blipFill rotWithShape="0">
            <a:blip r:embed="rId8"/>
            <a:srcRect b="3859"/>
            <a:stretch/>
          </a:blipFill>
          <a:ln w="38100">
            <a:solidFill>
              <a:srgbClr val="21D6E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TextBox 43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86" name="TextBox 48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187" name="Рисунок 49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57"/>
          <p:cNvPicPr/>
          <p:nvPr/>
        </p:nvPicPr>
        <p:blipFill>
          <a:blip r:embed="rId10"/>
          <a:stretch/>
        </p:blipFill>
        <p:spPr>
          <a:xfrm>
            <a:off x="1424160" y="1119240"/>
            <a:ext cx="1796040" cy="179136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46" descr="церковь Покрова.png"/>
          <p:cNvPicPr/>
          <p:nvPr/>
        </p:nvPicPr>
        <p:blipFill>
          <a:blip r:embed="rId11"/>
          <a:stretch/>
        </p:blipFill>
        <p:spPr>
          <a:xfrm>
            <a:off x="4421520" y="2971800"/>
            <a:ext cx="1684440" cy="167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1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191" name="TextBox 2"/>
          <p:cNvSpPr/>
          <p:nvPr/>
        </p:nvSpPr>
        <p:spPr>
          <a:xfrm>
            <a:off x="2061000" y="318600"/>
            <a:ext cx="54568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Темкинский район сегодня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92" name="TextBox 3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4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93" name="Рисунок 29"/>
          <p:cNvPicPr/>
          <p:nvPr/>
        </p:nvPicPr>
        <p:blipFill>
          <a:blip r:embed="rId3"/>
          <a:stretch/>
        </p:blipFill>
        <p:spPr>
          <a:xfrm>
            <a:off x="1085760" y="5104800"/>
            <a:ext cx="1757160" cy="1038240"/>
          </a:xfrm>
          <a:prstGeom prst="rect">
            <a:avLst/>
          </a:prstGeom>
          <a:ln w="0">
            <a:noFill/>
          </a:ln>
        </p:spPr>
      </p:pic>
      <p:sp>
        <p:nvSpPr>
          <p:cNvPr id="194" name="TextBox 30"/>
          <p:cNvSpPr/>
          <p:nvPr/>
        </p:nvSpPr>
        <p:spPr>
          <a:xfrm>
            <a:off x="1240560" y="3186000"/>
            <a:ext cx="1176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Население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5" name="TextBox 31"/>
          <p:cNvSpPr/>
          <p:nvPr/>
        </p:nvSpPr>
        <p:spPr>
          <a:xfrm>
            <a:off x="954720" y="1914480"/>
            <a:ext cx="1761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Общая площадь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6" name="TextBox 33"/>
          <p:cNvSpPr/>
          <p:nvPr/>
        </p:nvSpPr>
        <p:spPr>
          <a:xfrm>
            <a:off x="928800" y="4488120"/>
            <a:ext cx="20714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Сельские поселения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7" name="TextBox 34"/>
          <p:cNvSpPr/>
          <p:nvPr/>
        </p:nvSpPr>
        <p:spPr>
          <a:xfrm>
            <a:off x="1023120" y="2196720"/>
            <a:ext cx="163188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1 324,25 кв. км.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98" name="TextBox 36"/>
          <p:cNvSpPr/>
          <p:nvPr/>
        </p:nvSpPr>
        <p:spPr>
          <a:xfrm>
            <a:off x="1027080" y="3448800"/>
            <a:ext cx="1582920" cy="3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0" strike="noStrike" spc="-1" dirty="0" smtClean="0">
                <a:solidFill>
                  <a:srgbClr val="000000"/>
                </a:solidFill>
                <a:latin typeface="Open Sans Semibold"/>
                <a:ea typeface="Open Sans Semibold"/>
              </a:rPr>
              <a:t>5,477 </a:t>
            </a:r>
            <a:r>
              <a:rPr lang="ru-RU" sz="1500" b="0" strike="noStrike" spc="-1" dirty="0">
                <a:solidFill>
                  <a:srgbClr val="000000"/>
                </a:solidFill>
                <a:latin typeface="Open Sans Semibold"/>
                <a:ea typeface="Open Sans Semibold"/>
              </a:rPr>
              <a:t>тыс. чел.</a:t>
            </a:r>
            <a:endParaRPr lang="ru-RU" sz="1500" b="0" strike="noStrike" spc="-1" dirty="0">
              <a:latin typeface="Arial"/>
            </a:endParaRPr>
          </a:p>
        </p:txBody>
      </p:sp>
      <p:sp>
        <p:nvSpPr>
          <p:cNvPr id="199" name="TextBox 37"/>
          <p:cNvSpPr/>
          <p:nvPr/>
        </p:nvSpPr>
        <p:spPr>
          <a:xfrm>
            <a:off x="1501920" y="4737960"/>
            <a:ext cx="92448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4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00" name="Рисунок 41"/>
          <p:cNvPicPr/>
          <p:nvPr/>
        </p:nvPicPr>
        <p:blipFill>
          <a:blip r:embed="rId4"/>
          <a:stretch/>
        </p:blipFill>
        <p:spPr>
          <a:xfrm>
            <a:off x="128520" y="4384440"/>
            <a:ext cx="802440" cy="80244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42"/>
          <p:cNvPicPr/>
          <p:nvPr/>
        </p:nvPicPr>
        <p:blipFill>
          <a:blip r:embed="rId5"/>
          <a:stretch/>
        </p:blipFill>
        <p:spPr>
          <a:xfrm>
            <a:off x="130320" y="1807920"/>
            <a:ext cx="813960" cy="813960"/>
          </a:xfrm>
          <a:prstGeom prst="rect">
            <a:avLst/>
          </a:prstGeom>
          <a:ln w="0">
            <a:noFill/>
          </a:ln>
        </p:spPr>
      </p:pic>
      <p:sp>
        <p:nvSpPr>
          <p:cNvPr id="202" name="TextBox 44"/>
          <p:cNvSpPr/>
          <p:nvPr/>
        </p:nvSpPr>
        <p:spPr>
          <a:xfrm>
            <a:off x="1251000" y="5239440"/>
            <a:ext cx="142668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Батюшковское</a:t>
            </a:r>
            <a:endParaRPr lang="ru-RU" sz="11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Медведевское</a:t>
            </a:r>
            <a:endParaRPr lang="ru-RU" sz="11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Павловское</a:t>
            </a:r>
            <a:endParaRPr lang="ru-RU" sz="11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Темкинское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203" name="Рисунок 6"/>
          <p:cNvPicPr/>
          <p:nvPr/>
        </p:nvPicPr>
        <p:blipFill>
          <a:blip r:embed="rId6"/>
          <a:stretch/>
        </p:blipFill>
        <p:spPr>
          <a:xfrm>
            <a:off x="128520" y="3084120"/>
            <a:ext cx="838080" cy="838080"/>
          </a:xfrm>
          <a:prstGeom prst="rect">
            <a:avLst/>
          </a:prstGeom>
          <a:ln w="0">
            <a:noFill/>
          </a:ln>
        </p:spPr>
      </p:pic>
      <p:sp>
        <p:nvSpPr>
          <p:cNvPr id="204" name="TextBox 21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05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206" name="Рисунок 23"/>
          <p:cNvPicPr/>
          <p:nvPr/>
        </p:nvPicPr>
        <p:blipFill>
          <a:blip r:embed="rId7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2" descr="C:\Documents and Settings\таня\Рабочий стол\Темкинский район.png"/>
          <p:cNvPicPr/>
          <p:nvPr/>
        </p:nvPicPr>
        <p:blipFill>
          <a:blip r:embed="rId8"/>
          <a:stretch/>
        </p:blipFill>
        <p:spPr>
          <a:xfrm>
            <a:off x="2775960" y="1640160"/>
            <a:ext cx="4537440" cy="504000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4"/>
          <p:cNvPicPr/>
          <p:nvPr/>
        </p:nvPicPr>
        <p:blipFill>
          <a:blip r:embed="rId9"/>
          <a:stretch/>
        </p:blipFill>
        <p:spPr>
          <a:xfrm>
            <a:off x="2598120" y="1086480"/>
            <a:ext cx="1573920" cy="155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Рисунок 23"/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56840" y="5311440"/>
            <a:ext cx="2580840" cy="123984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0" name="Рисунок 22"/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7880" y="4131720"/>
            <a:ext cx="2530440" cy="87264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1" name="Рисунок 21"/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75920" y="1895760"/>
            <a:ext cx="2543040" cy="192888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2" name="Рисунок 20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197280" y="1125000"/>
            <a:ext cx="2562840" cy="45864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3" name="Рисунок 45"/>
          <p:cNvPicPr/>
          <p:nvPr/>
        </p:nvPicPr>
        <p:blipFill>
          <a:blip r:embed="rId8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214" name="TextBox 47"/>
          <p:cNvSpPr/>
          <p:nvPr/>
        </p:nvSpPr>
        <p:spPr>
          <a:xfrm>
            <a:off x="2114640" y="317160"/>
            <a:ext cx="5391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Природные ресурсы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5" name="TextBox 48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5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6" name="TextBox 49"/>
          <p:cNvSpPr/>
          <p:nvPr/>
        </p:nvSpPr>
        <p:spPr>
          <a:xfrm>
            <a:off x="455760" y="5357520"/>
            <a:ext cx="2548800" cy="11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На территории района имеются месторождения твердых полезных ископаемых: легкоплавкой глины, песчано-гравийного материала, известкового туфа и карбонатных пород для обжига на известь</a:t>
            </a:r>
            <a:r>
              <a:rPr lang="ru-RU" sz="1000" b="0" strike="noStrike" spc="-1">
                <a:solidFill>
                  <a:srgbClr val="000000"/>
                </a:solidFill>
                <a:latin typeface="Calibri"/>
                <a:ea typeface="Open Sans"/>
              </a:rPr>
              <a:t>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217" name="TextBox 51"/>
          <p:cNvSpPr/>
          <p:nvPr/>
        </p:nvSpPr>
        <p:spPr>
          <a:xfrm>
            <a:off x="456840" y="1886040"/>
            <a:ext cx="2580840" cy="19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Поверхность равнинная, несколько приподнята на севере и северо-востоке, куда заходят отроги Гжатско-Протвинской возвышенности с отметками более 200 м над уровнем моря (самая высокая точка – 275 м). На юге возвышенность опускается к Угранской низине, заболоченной и выровненной, с абсолютными отметками 160–160 м. Район дренируется р. Угрой и ее притоком Ворей.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18" name="TextBox 52"/>
          <p:cNvSpPr/>
          <p:nvPr/>
        </p:nvSpPr>
        <p:spPr>
          <a:xfrm>
            <a:off x="236520" y="4137480"/>
            <a:ext cx="2491200" cy="85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 Климат умеренно континентальный со сравнительно теплым летом и умеренно холодной зимой. Наиболее холодный месяц – январь, наиболее теплый – июль.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19" name="TextBox 53"/>
          <p:cNvSpPr/>
          <p:nvPr/>
        </p:nvSpPr>
        <p:spPr>
          <a:xfrm>
            <a:off x="177840" y="1146240"/>
            <a:ext cx="257652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Две основных  реки - Угра и Воря. </a:t>
            </a: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Обе реки несудоходны.</a:t>
            </a:r>
            <a:endParaRPr lang="ru-RU" sz="1050" b="0" strike="noStrike" spc="-1">
              <a:latin typeface="Arial"/>
            </a:endParaRPr>
          </a:p>
        </p:txBody>
      </p:sp>
      <p:pic>
        <p:nvPicPr>
          <p:cNvPr id="220" name="Рисунок 56"/>
          <p:cNvPicPr/>
          <p:nvPr/>
        </p:nvPicPr>
        <p:blipFill>
          <a:blip r:embed="rId9"/>
          <a:stretch/>
        </p:blipFill>
        <p:spPr>
          <a:xfrm>
            <a:off x="601560" y="1708200"/>
            <a:ext cx="346320" cy="333720"/>
          </a:xfrm>
          <a:prstGeom prst="rect">
            <a:avLst/>
          </a:prstGeom>
          <a:ln w="0">
            <a:noFill/>
          </a:ln>
        </p:spPr>
      </p:pic>
      <p:pic>
        <p:nvPicPr>
          <p:cNvPr id="221" name="Рисунок 57"/>
          <p:cNvPicPr/>
          <p:nvPr/>
        </p:nvPicPr>
        <p:blipFill>
          <a:blip r:embed="rId10"/>
          <a:stretch/>
        </p:blipFill>
        <p:spPr>
          <a:xfrm>
            <a:off x="263160" y="955800"/>
            <a:ext cx="384840" cy="384840"/>
          </a:xfrm>
          <a:prstGeom prst="rect">
            <a:avLst/>
          </a:prstGeom>
          <a:ln w="0">
            <a:noFill/>
          </a:ln>
        </p:spPr>
      </p:pic>
      <p:pic>
        <p:nvPicPr>
          <p:cNvPr id="222" name="Рисунок 58"/>
          <p:cNvPicPr/>
          <p:nvPr/>
        </p:nvPicPr>
        <p:blipFill>
          <a:blip r:embed="rId11"/>
          <a:stretch/>
        </p:blipFill>
        <p:spPr>
          <a:xfrm>
            <a:off x="293760" y="3953520"/>
            <a:ext cx="384840" cy="407160"/>
          </a:xfrm>
          <a:prstGeom prst="rect">
            <a:avLst/>
          </a:prstGeom>
          <a:ln w="0">
            <a:noFill/>
          </a:ln>
        </p:spPr>
      </p:pic>
      <p:pic>
        <p:nvPicPr>
          <p:cNvPr id="223" name="Рисунок 59"/>
          <p:cNvPicPr/>
          <p:nvPr/>
        </p:nvPicPr>
        <p:blipFill>
          <a:blip r:embed="rId12"/>
          <a:stretch/>
        </p:blipFill>
        <p:spPr>
          <a:xfrm>
            <a:off x="520560" y="5090040"/>
            <a:ext cx="427680" cy="442440"/>
          </a:xfrm>
          <a:prstGeom prst="rect">
            <a:avLst/>
          </a:prstGeom>
          <a:ln w="0">
            <a:noFill/>
          </a:ln>
        </p:spPr>
      </p:pic>
      <p:sp>
        <p:nvSpPr>
          <p:cNvPr id="224" name="TextBox 27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25" name="TextBox 28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226" name="Рисунок 29"/>
          <p:cNvPicPr/>
          <p:nvPr/>
        </p:nvPicPr>
        <p:blipFill>
          <a:blip r:embed="rId13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" descr="C:\Documents and Settings\таня\Рабочий стол\Темкн р-н обозначения.png"/>
          <p:cNvPicPr/>
          <p:nvPr/>
        </p:nvPicPr>
        <p:blipFill>
          <a:blip r:embed="rId14"/>
          <a:stretch/>
        </p:blipFill>
        <p:spPr>
          <a:xfrm>
            <a:off x="3228840" y="4535640"/>
            <a:ext cx="3264120" cy="18644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C:\Documents and Settings\таня\Рабочий стол\Темкн пол иск.png"/>
          <p:cNvPicPr/>
          <p:nvPr/>
        </p:nvPicPr>
        <p:blipFill>
          <a:blip r:embed="rId15"/>
          <a:stretch/>
        </p:blipFill>
        <p:spPr>
          <a:xfrm>
            <a:off x="3228840" y="1146240"/>
            <a:ext cx="4028760" cy="32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76"/>
          <p:cNvPicPr/>
          <p:nvPr/>
        </p:nvPicPr>
        <p:blipFill>
          <a:blip r:embed="rId2"/>
          <a:stretch/>
        </p:blipFill>
        <p:spPr>
          <a:xfrm>
            <a:off x="6481800" y="2572200"/>
            <a:ext cx="1007640" cy="1022400"/>
          </a:xfrm>
          <a:prstGeom prst="rect">
            <a:avLst/>
          </a:prstGeom>
          <a:ln w="0">
            <a:noFill/>
          </a:ln>
        </p:spPr>
      </p:pic>
      <p:pic>
        <p:nvPicPr>
          <p:cNvPr id="230" name="Рисунок 77"/>
          <p:cNvPicPr/>
          <p:nvPr/>
        </p:nvPicPr>
        <p:blipFill>
          <a:blip r:embed="rId2"/>
          <a:stretch/>
        </p:blipFill>
        <p:spPr>
          <a:xfrm>
            <a:off x="1341720" y="2607480"/>
            <a:ext cx="1020600" cy="1022400"/>
          </a:xfrm>
          <a:prstGeom prst="rect">
            <a:avLst/>
          </a:prstGeom>
          <a:ln w="0">
            <a:noFill/>
          </a:ln>
        </p:spPr>
      </p:pic>
      <p:pic>
        <p:nvPicPr>
          <p:cNvPr id="231" name="Рисунок 78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pic>
        <p:nvPicPr>
          <p:cNvPr id="232" name="Рисунок 79"/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152000"/>
            <a:ext cx="2296440" cy="1367640"/>
          </a:xfrm>
          <a:prstGeom prst="rect">
            <a:avLst/>
          </a:prstGeom>
          <a:ln w="0">
            <a:noFill/>
          </a:ln>
        </p:spPr>
      </p:pic>
      <p:pic>
        <p:nvPicPr>
          <p:cNvPr id="233" name="Рисунок 80"/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63200" y="1152000"/>
            <a:ext cx="2296440" cy="1367640"/>
          </a:xfrm>
          <a:prstGeom prst="rect">
            <a:avLst/>
          </a:prstGeom>
          <a:ln w="0">
            <a:noFill/>
          </a:ln>
        </p:spPr>
      </p:pic>
      <p:pic>
        <p:nvPicPr>
          <p:cNvPr id="234" name="Рисунок 81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448000" y="1152000"/>
            <a:ext cx="2667960" cy="1360440"/>
          </a:xfrm>
          <a:prstGeom prst="rect">
            <a:avLst/>
          </a:prstGeom>
          <a:ln w="0">
            <a:noFill/>
          </a:ln>
        </p:spPr>
      </p:pic>
      <p:sp>
        <p:nvSpPr>
          <p:cNvPr id="235" name="TextBox 82"/>
          <p:cNvSpPr/>
          <p:nvPr/>
        </p:nvSpPr>
        <p:spPr>
          <a:xfrm>
            <a:off x="2072160" y="345600"/>
            <a:ext cx="54529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Социально-экономическое развитие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6" name="TextBox 83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6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7" name="TextBox 84"/>
          <p:cNvSpPr/>
          <p:nvPr/>
        </p:nvSpPr>
        <p:spPr>
          <a:xfrm>
            <a:off x="16560" y="1278360"/>
            <a:ext cx="2262960" cy="106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Среднемесячная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заработная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плата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работников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38" name="TextBox 86"/>
          <p:cNvSpPr/>
          <p:nvPr/>
        </p:nvSpPr>
        <p:spPr>
          <a:xfrm>
            <a:off x="5276880" y="1311480"/>
            <a:ext cx="22618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Оборот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розничной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торговли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9" name="TextBox 87"/>
          <p:cNvSpPr/>
          <p:nvPr/>
        </p:nvSpPr>
        <p:spPr>
          <a:xfrm>
            <a:off x="1444680" y="2686680"/>
            <a:ext cx="83514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99,3%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40" name="TextBox 88"/>
          <p:cNvSpPr/>
          <p:nvPr/>
        </p:nvSpPr>
        <p:spPr>
          <a:xfrm>
            <a:off x="1346760" y="2980080"/>
            <a:ext cx="1029600" cy="56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к средне-</a:t>
            </a:r>
            <a:endParaRPr lang="ru-RU" sz="10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областному</a:t>
            </a:r>
            <a:endParaRPr lang="ru-RU" sz="10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уровню</a:t>
            </a:r>
            <a:endParaRPr lang="ru-RU" sz="1050" b="0" strike="noStrike" spc="-1">
              <a:latin typeface="Arial"/>
            </a:endParaRPr>
          </a:p>
        </p:txBody>
      </p:sp>
      <p:sp>
        <p:nvSpPr>
          <p:cNvPr id="241" name="TextBox 89"/>
          <p:cNvSpPr/>
          <p:nvPr/>
        </p:nvSpPr>
        <p:spPr>
          <a:xfrm>
            <a:off x="6528240" y="2734560"/>
            <a:ext cx="1189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100,9%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42" name="TextBox 90"/>
          <p:cNvSpPr/>
          <p:nvPr/>
        </p:nvSpPr>
        <p:spPr>
          <a:xfrm>
            <a:off x="6470640" y="3044160"/>
            <a:ext cx="1029600" cy="4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к уровню</a:t>
            </a:r>
            <a:endParaRPr lang="ru-RU" sz="10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5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2020 </a:t>
            </a:r>
            <a:r>
              <a:rPr lang="ru-RU" sz="105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года</a:t>
            </a:r>
            <a:endParaRPr lang="ru-RU" sz="1050" b="0" strike="noStrike" spc="-1" dirty="0">
              <a:latin typeface="Arial"/>
            </a:endParaRPr>
          </a:p>
        </p:txBody>
      </p:sp>
      <p:sp>
        <p:nvSpPr>
          <p:cNvPr id="243" name="TextBox 93"/>
          <p:cNvSpPr/>
          <p:nvPr/>
        </p:nvSpPr>
        <p:spPr>
          <a:xfrm>
            <a:off x="75240" y="2722320"/>
            <a:ext cx="1199985" cy="7987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28,2</a:t>
            </a:r>
            <a:r>
              <a:t/>
            </a:r>
            <a:br/>
            <a:r>
              <a:rPr lang="ru-RU" sz="1800" b="0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тыс. руб.</a:t>
            </a:r>
            <a:r>
              <a:rPr lang="ru-RU" sz="1800" b="1" strike="noStrike" spc="-1" dirty="0">
                <a:solidFill>
                  <a:srgbClr val="254061"/>
                </a:solidFill>
                <a:latin typeface="Open Sans Semibold"/>
                <a:ea typeface="Open Sans Semibold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44" name="TextBox 94"/>
          <p:cNvSpPr/>
          <p:nvPr/>
        </p:nvSpPr>
        <p:spPr>
          <a:xfrm>
            <a:off x="2642040" y="2801520"/>
            <a:ext cx="2438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1F497D"/>
                </a:solidFill>
                <a:latin typeface="Open Sans Semibold"/>
                <a:ea typeface="Open Sans Semibold"/>
              </a:rPr>
              <a:t>77,7</a:t>
            </a:r>
            <a:r>
              <a:rPr lang="ru-RU" sz="2800" b="1" strike="noStrike" spc="-1" dirty="0" smtClean="0">
                <a:solidFill>
                  <a:srgbClr val="FF0000"/>
                </a:solidFill>
                <a:latin typeface="Open Sans Semibold"/>
                <a:ea typeface="Open Sans Semibold"/>
              </a:rPr>
              <a:t> </a:t>
            </a:r>
            <a:r>
              <a:rPr lang="ru-RU" sz="1400" b="0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млн. руб.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45" name="TextBox 95"/>
          <p:cNvSpPr/>
          <p:nvPr/>
        </p:nvSpPr>
        <p:spPr>
          <a:xfrm>
            <a:off x="4762080" y="2676240"/>
            <a:ext cx="199476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322,7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млн. руб.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246" name="Рисунок 96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34880" y="3795480"/>
            <a:ext cx="2481480" cy="2726640"/>
          </a:xfrm>
          <a:prstGeom prst="rect">
            <a:avLst/>
          </a:prstGeom>
          <a:ln w="0">
            <a:noFill/>
          </a:ln>
        </p:spPr>
      </p:pic>
      <p:pic>
        <p:nvPicPr>
          <p:cNvPr id="247" name="Рисунок 97"/>
          <p:cNvPicPr/>
          <p:nvPr/>
        </p:nvPicPr>
        <p:blipFill>
          <a:blip r:embed="rId7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8120" y="4435200"/>
            <a:ext cx="849240" cy="847800"/>
          </a:xfrm>
          <a:prstGeom prst="rect">
            <a:avLst/>
          </a:prstGeom>
          <a:ln w="0">
            <a:noFill/>
          </a:ln>
        </p:spPr>
      </p:pic>
      <p:sp>
        <p:nvSpPr>
          <p:cNvPr id="248" name="TextBox 99"/>
          <p:cNvSpPr/>
          <p:nvPr/>
        </p:nvSpPr>
        <p:spPr>
          <a:xfrm>
            <a:off x="983880" y="3831120"/>
            <a:ext cx="2116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Уровень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безработицы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49" name="TextBox 100"/>
          <p:cNvSpPr/>
          <p:nvPr/>
        </p:nvSpPr>
        <p:spPr>
          <a:xfrm>
            <a:off x="624960" y="5092920"/>
            <a:ext cx="226692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Численность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трудоспособного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населения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0" name="TextBox 102"/>
          <p:cNvSpPr/>
          <p:nvPr/>
        </p:nvSpPr>
        <p:spPr>
          <a:xfrm>
            <a:off x="1387440" y="4386960"/>
            <a:ext cx="13050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254061"/>
                </a:solidFill>
                <a:latin typeface="Open Sans"/>
                <a:ea typeface="Open Sans"/>
              </a:rPr>
              <a:t>1,8 </a:t>
            </a:r>
            <a:r>
              <a:rPr lang="ru-RU" sz="2000" b="1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%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51" name="TextBox 103"/>
          <p:cNvSpPr/>
          <p:nvPr/>
        </p:nvSpPr>
        <p:spPr>
          <a:xfrm>
            <a:off x="524880" y="5798880"/>
            <a:ext cx="22946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254061"/>
                </a:solidFill>
                <a:latin typeface="Open Sans"/>
                <a:ea typeface="Open Sans"/>
              </a:rPr>
              <a:t>2,825 </a:t>
            </a:r>
            <a:r>
              <a:rPr lang="ru-RU" sz="2000" b="1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тыс. чел.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52" name="TextBox 104"/>
          <p:cNvSpPr/>
          <p:nvPr/>
        </p:nvSpPr>
        <p:spPr>
          <a:xfrm>
            <a:off x="3326040" y="3831840"/>
            <a:ext cx="2592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59C0D5"/>
                </a:solidFill>
                <a:latin typeface="Open Sans Semibold"/>
                <a:ea typeface="Open Sans Semibold"/>
              </a:rPr>
              <a:t>Динамика отчислений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3" name="Рисунок 105"/>
          <p:cNvPicPr/>
          <p:nvPr/>
        </p:nvPicPr>
        <p:blipFill>
          <a:blip r:embed="rId8"/>
          <a:stretch/>
        </p:blipFill>
        <p:spPr>
          <a:xfrm>
            <a:off x="3045240" y="4213440"/>
            <a:ext cx="3891240" cy="49680"/>
          </a:xfrm>
          <a:prstGeom prst="rect">
            <a:avLst/>
          </a:prstGeom>
          <a:ln w="0">
            <a:noFill/>
          </a:ln>
        </p:spPr>
      </p:pic>
      <p:sp>
        <p:nvSpPr>
          <p:cNvPr id="254" name="TextBox 107"/>
          <p:cNvSpPr/>
          <p:nvPr/>
        </p:nvSpPr>
        <p:spPr>
          <a:xfrm>
            <a:off x="3182040" y="4391280"/>
            <a:ext cx="1290600" cy="33710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2020 </a:t>
            </a:r>
            <a:r>
              <a:rPr lang="ru-RU" sz="16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год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55" name="TextBox 108"/>
          <p:cNvSpPr/>
          <p:nvPr/>
        </p:nvSpPr>
        <p:spPr>
          <a:xfrm>
            <a:off x="3132360" y="4710960"/>
            <a:ext cx="1459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Объем доходов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6" name="TextBox 116"/>
          <p:cNvSpPr/>
          <p:nvPr/>
        </p:nvSpPr>
        <p:spPr>
          <a:xfrm>
            <a:off x="4688280" y="4393080"/>
            <a:ext cx="2075400" cy="33710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2021 </a:t>
            </a:r>
            <a:r>
              <a:rPr lang="ru-RU" sz="16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год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257" name="Рисунок 122"/>
          <p:cNvPicPr/>
          <p:nvPr/>
        </p:nvPicPr>
        <p:blipFill>
          <a:blip r:embed="rId9"/>
          <a:stretch/>
        </p:blipFill>
        <p:spPr>
          <a:xfrm>
            <a:off x="6118920" y="3537720"/>
            <a:ext cx="680760" cy="680760"/>
          </a:xfrm>
          <a:prstGeom prst="rect">
            <a:avLst/>
          </a:prstGeom>
          <a:ln w="0">
            <a:noFill/>
          </a:ln>
        </p:spPr>
      </p:pic>
      <p:pic>
        <p:nvPicPr>
          <p:cNvPr id="258" name="Рисунок 123"/>
          <p:cNvPicPr/>
          <p:nvPr/>
        </p:nvPicPr>
        <p:blipFill>
          <a:blip r:embed="rId10" cstate="print">
            <a:lum bright="70000" contrast="-70000"/>
          </a:blip>
          <a:stretch/>
        </p:blipFill>
        <p:spPr>
          <a:xfrm rot="5400000">
            <a:off x="1003680" y="2952360"/>
            <a:ext cx="393120" cy="190800"/>
          </a:xfrm>
          <a:prstGeom prst="rect">
            <a:avLst/>
          </a:prstGeom>
          <a:ln w="0">
            <a:noFill/>
          </a:ln>
        </p:spPr>
      </p:pic>
      <p:pic>
        <p:nvPicPr>
          <p:cNvPr id="259" name="Рисунок 124"/>
          <p:cNvPicPr/>
          <p:nvPr/>
        </p:nvPicPr>
        <p:blipFill>
          <a:blip r:embed="rId10" cstate="print">
            <a:lum bright="70000" contrast="-70000"/>
          </a:blip>
          <a:stretch/>
        </p:blipFill>
        <p:spPr>
          <a:xfrm rot="5400000">
            <a:off x="6166440" y="2972520"/>
            <a:ext cx="393120" cy="190800"/>
          </a:xfrm>
          <a:prstGeom prst="rect">
            <a:avLst/>
          </a:prstGeom>
          <a:ln w="0">
            <a:noFill/>
          </a:ln>
        </p:spPr>
      </p:pic>
      <p:sp>
        <p:nvSpPr>
          <p:cNvPr id="260" name="TextBox 55"/>
          <p:cNvSpPr/>
          <p:nvPr/>
        </p:nvSpPr>
        <p:spPr>
          <a:xfrm>
            <a:off x="2491200" y="1179720"/>
            <a:ext cx="2625120" cy="108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3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261" name="TextBox 47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62" name="TextBox 48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263" name="Рисунок 49"/>
          <p:cNvPicPr/>
          <p:nvPr/>
        </p:nvPicPr>
        <p:blipFill>
          <a:blip r:embed="rId11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264" name="TextBox 69"/>
          <p:cNvSpPr/>
          <p:nvPr/>
        </p:nvSpPr>
        <p:spPr>
          <a:xfrm>
            <a:off x="3204000" y="5047560"/>
            <a:ext cx="1313280" cy="275545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256,4 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млн. руб.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265" name="TextBox 72"/>
          <p:cNvSpPr/>
          <p:nvPr/>
        </p:nvSpPr>
        <p:spPr>
          <a:xfrm>
            <a:off x="3204000" y="5731920"/>
            <a:ext cx="1313280" cy="275545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258,7 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млн. руб.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266" name="TextBox 73"/>
          <p:cNvSpPr/>
          <p:nvPr/>
        </p:nvSpPr>
        <p:spPr>
          <a:xfrm>
            <a:off x="4688280" y="5053320"/>
            <a:ext cx="2068200" cy="27324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&gt;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en-US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На </a:t>
            </a:r>
            <a:r>
              <a:rPr lang="ru-RU" sz="12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48,2 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млн. руб.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267" name="TextBox 74"/>
          <p:cNvSpPr/>
          <p:nvPr/>
        </p:nvSpPr>
        <p:spPr>
          <a:xfrm>
            <a:off x="4688280" y="5731920"/>
            <a:ext cx="2068200" cy="27324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&gt;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en-US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на  </a:t>
            </a:r>
            <a:r>
              <a:rPr lang="ru-RU" sz="12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39,3 </a:t>
            </a:r>
            <a:r>
              <a:rPr lang="ru-RU" sz="1200" b="1" strike="noStrike" spc="-1" dirty="0">
                <a:solidFill>
                  <a:srgbClr val="FFFFFF"/>
                </a:solidFill>
                <a:latin typeface="Open Sans"/>
                <a:ea typeface="Open Sans"/>
              </a:rPr>
              <a:t>млн. руб.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268" name="TextBox 75"/>
          <p:cNvSpPr/>
          <p:nvPr/>
        </p:nvSpPr>
        <p:spPr>
          <a:xfrm>
            <a:off x="3128040" y="5389200"/>
            <a:ext cx="16671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Бюджет расходов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773" y="1113878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08608" y="1203830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8411" y="1924984"/>
            <a:ext cx="114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C0CC"/>
                </a:solidFill>
                <a:latin typeface="Open Sans"/>
                <a:ea typeface="Open Sans"/>
              </a:rPr>
              <a:t>62,945</a:t>
            </a:r>
            <a:endParaRPr lang="ru-RU" sz="2400" spc="-1" dirty="0"/>
          </a:p>
        </p:txBody>
      </p:sp>
      <p:sp>
        <p:nvSpPr>
          <p:cNvPr id="59" name="TextBox 58"/>
          <p:cNvSpPr txBox="1"/>
          <p:nvPr/>
        </p:nvSpPr>
        <p:spPr>
          <a:xfrm>
            <a:off x="1332228" y="1990088"/>
            <a:ext cx="134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млн. руб.</a:t>
            </a:r>
            <a:endParaRPr lang="ru-RU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007" y="2588951"/>
            <a:ext cx="2302940" cy="63894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68116" y="2914783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50913" y="2959701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85195" y="3953435"/>
            <a:ext cx="18990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Open Sans"/>
                <a:ea typeface="Open Sans"/>
              </a:rPr>
              <a:t>Распределительный газопровод низкого давления для газоснабжения                     д. Павловское Павловского сельского поселения </a:t>
            </a:r>
          </a:p>
          <a:p>
            <a:pPr>
              <a:lnSpc>
                <a:spcPct val="100000"/>
              </a:lnSpc>
            </a:pPr>
            <a:r>
              <a:rPr lang="ru-RU" sz="1400" b="1" spc="-1" dirty="0" smtClean="0">
                <a:solidFill>
                  <a:srgbClr val="0085B8"/>
                </a:solidFill>
                <a:latin typeface="Open Sans"/>
                <a:ea typeface="Open Sans"/>
              </a:rPr>
              <a:t>5,703 млн. руб.</a:t>
            </a:r>
            <a:endParaRPr lang="ru-RU" sz="1400" b="1" dirty="0" smtClean="0">
              <a:solidFill>
                <a:srgbClr val="0085B8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54737" y="5649486"/>
            <a:ext cx="2111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50" spc="-1" dirty="0" smtClean="0">
                <a:solidFill>
                  <a:srgbClr val="000000"/>
                </a:solidFill>
                <a:latin typeface="Open Sans"/>
                <a:ea typeface="Open Sans"/>
              </a:rPr>
              <a:t>Артезианская скважина в с. Темкино </a:t>
            </a:r>
            <a:r>
              <a:rPr lang="ru-RU" sz="1050" spc="-1" dirty="0" err="1" smtClean="0">
                <a:solidFill>
                  <a:srgbClr val="000000"/>
                </a:solidFill>
                <a:latin typeface="Open Sans"/>
                <a:ea typeface="Open Sans"/>
              </a:rPr>
              <a:t>Темкинского</a:t>
            </a:r>
            <a:r>
              <a:rPr lang="ru-RU" sz="1050" spc="-1" dirty="0" smtClean="0">
                <a:solidFill>
                  <a:srgbClr val="000000"/>
                </a:solidFill>
                <a:latin typeface="Open Sans"/>
                <a:ea typeface="Open Sans"/>
              </a:rPr>
              <a:t> района Смоленской области (с системой водоподготовки)</a:t>
            </a:r>
          </a:p>
          <a:p>
            <a:pPr algn="just">
              <a:lnSpc>
                <a:spcPct val="100000"/>
              </a:lnSpc>
            </a:pPr>
            <a:r>
              <a:rPr lang="ru-RU" sz="1400" b="1" spc="-1" dirty="0" smtClean="0">
                <a:solidFill>
                  <a:srgbClr val="0085B8"/>
                </a:solidFill>
                <a:latin typeface="Open Sans"/>
                <a:ea typeface="Open Sans"/>
              </a:rPr>
              <a:t>10,153 млн. руб.</a:t>
            </a:r>
            <a:endParaRPr lang="ru-RU" sz="1400" spc="-1" dirty="0"/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xmlns="" val="3614305900"/>
              </p:ext>
            </p:extLst>
          </p:nvPr>
        </p:nvGraphicFramePr>
        <p:xfrm>
          <a:off x="2708267" y="422251"/>
          <a:ext cx="5073818" cy="675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Темкинский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007" y="108683"/>
            <a:ext cx="597547" cy="861846"/>
          </a:xfrm>
          <a:prstGeom prst="rect">
            <a:avLst/>
          </a:prstGeom>
        </p:spPr>
      </p:pic>
      <p:pic>
        <p:nvPicPr>
          <p:cNvPr id="39938" name="Picture 2" descr="https://gorgaz.info/bimg/9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0542" y="5480104"/>
            <a:ext cx="1253309" cy="1237342"/>
          </a:xfrm>
          <a:prstGeom prst="flowChartConnector">
            <a:avLst/>
          </a:prstGeom>
          <a:noFill/>
        </p:spPr>
      </p:pic>
      <p:pic>
        <p:nvPicPr>
          <p:cNvPr id="1027" name="Picture 3" descr="D:\Татьяна\Таня\Инвестиционный паспорт - 2018 года\Овал для фото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3412" y="5472953"/>
            <a:ext cx="1290919" cy="1290917"/>
          </a:xfrm>
          <a:prstGeom prst="rect">
            <a:avLst/>
          </a:prstGeom>
          <a:noFill/>
        </p:spPr>
      </p:pic>
      <p:pic>
        <p:nvPicPr>
          <p:cNvPr id="29" name="Picture 2" descr="https://stroy-podskazka.ru/images/article/orig/2018/05/artezianskie-skvazhiny-konstruktivnye-osobennosti-i-etapy-burovyh-rabot-3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2251" y="5494349"/>
            <a:ext cx="1233629" cy="1224000"/>
          </a:xfrm>
          <a:prstGeom prst="ellipse">
            <a:avLst/>
          </a:prstGeom>
          <a:noFill/>
        </p:spPr>
      </p:pic>
      <p:pic>
        <p:nvPicPr>
          <p:cNvPr id="39" name="Picture 2" descr="https://stroy-podskazka.ru/images/article/orig/2018/05/artezianskie-skvazhiny-konstruktivnye-osobennosti-i-etapy-burovyh-rabot-3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2251" y="5494349"/>
            <a:ext cx="1233629" cy="1224000"/>
          </a:xfrm>
          <a:prstGeom prst="ellipse">
            <a:avLst/>
          </a:prstGeom>
          <a:noFill/>
        </p:spPr>
      </p:pic>
      <p:pic>
        <p:nvPicPr>
          <p:cNvPr id="42" name="Picture 4" descr="https://technika-remont.ru/wp-content/uploads/8/d/f/8dfc5f811f148fd38d040b0f16536e0a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1077" y="4137027"/>
            <a:ext cx="1141762" cy="1142151"/>
          </a:xfrm>
          <a:prstGeom prst="ellipse">
            <a:avLst/>
          </a:prstGeom>
          <a:noFill/>
        </p:spPr>
      </p:pic>
      <p:pic>
        <p:nvPicPr>
          <p:cNvPr id="43" name="Picture 2" descr="D:\Татьяна\Таня\Инвестиционный паспорт - 2018 года\Овал для фото.png"/>
          <p:cNvPicPr/>
          <p:nvPr/>
        </p:nvPicPr>
        <p:blipFill>
          <a:blip r:embed="rId11"/>
          <a:stretch/>
        </p:blipFill>
        <p:spPr>
          <a:xfrm>
            <a:off x="2270520" y="4076280"/>
            <a:ext cx="1282320" cy="1247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xmlns="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Рисунок 23"/>
          <p:cNvPicPr/>
          <p:nvPr/>
        </p:nvPicPr>
        <p:blipFill>
          <a:blip r:embed="rId2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14200" y="5633640"/>
            <a:ext cx="4853160" cy="708120"/>
          </a:xfrm>
          <a:prstGeom prst="rect">
            <a:avLst/>
          </a:prstGeom>
          <a:ln w="12700">
            <a:solidFill>
              <a:srgbClr val="78A45A"/>
            </a:solidFill>
            <a:prstDash val="lgDash"/>
            <a:round/>
          </a:ln>
        </p:spPr>
      </p:pic>
      <p:pic>
        <p:nvPicPr>
          <p:cNvPr id="294" name="Рисунок 22"/>
          <p:cNvPicPr/>
          <p:nvPr/>
        </p:nvPicPr>
        <p:blipFill>
          <a:blip r:embed="rId2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097000" y="3944520"/>
            <a:ext cx="5289480" cy="754920"/>
          </a:xfrm>
          <a:prstGeom prst="rect">
            <a:avLst/>
          </a:prstGeom>
          <a:ln w="12700">
            <a:solidFill>
              <a:srgbClr val="2765C1"/>
            </a:solidFill>
            <a:prstDash val="lgDash"/>
            <a:round/>
          </a:ln>
        </p:spPr>
      </p:pic>
      <p:pic>
        <p:nvPicPr>
          <p:cNvPr id="295" name="Рисунок 20"/>
          <p:cNvPicPr/>
          <p:nvPr/>
        </p:nvPicPr>
        <p:blipFill>
          <a:blip r:embed="rId5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43000" y="1991520"/>
            <a:ext cx="5596200" cy="1003320"/>
          </a:xfrm>
          <a:prstGeom prst="rect">
            <a:avLst/>
          </a:prstGeom>
          <a:ln w="12700">
            <a:solidFill>
              <a:srgbClr val="6FCECE"/>
            </a:solidFill>
            <a:prstDash val="lgDash"/>
            <a:round/>
          </a:ln>
        </p:spPr>
      </p:pic>
      <p:pic>
        <p:nvPicPr>
          <p:cNvPr id="296" name="Рисунок 1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297" name="TextBox 2"/>
          <p:cNvSpPr/>
          <p:nvPr/>
        </p:nvSpPr>
        <p:spPr>
          <a:xfrm>
            <a:off x="2061000" y="31932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Инвестиционный потенциал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8" name="TextBox 7"/>
          <p:cNvSpPr/>
          <p:nvPr/>
        </p:nvSpPr>
        <p:spPr>
          <a:xfrm>
            <a:off x="243000" y="2186640"/>
            <a:ext cx="483444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Выращивание зерновых и кормовых культур</a:t>
            </a:r>
            <a:endParaRPr lang="ru-RU" sz="1200" b="0" strike="noStrike" spc="-1">
              <a:latin typeface="Arial"/>
            </a:endParaRPr>
          </a:p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Выращивание овощей и картофеля</a:t>
            </a:r>
            <a:endParaRPr lang="ru-RU" sz="1200" b="0" strike="noStrike" spc="-1">
              <a:latin typeface="Arial"/>
            </a:endParaRPr>
          </a:p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Выращивание льна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99" name="TextBox 12"/>
          <p:cNvSpPr/>
          <p:nvPr/>
        </p:nvSpPr>
        <p:spPr>
          <a:xfrm>
            <a:off x="2510640" y="1519920"/>
            <a:ext cx="25372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B050"/>
                </a:solidFill>
                <a:latin typeface="Open Sans"/>
                <a:ea typeface="Open Sans"/>
              </a:rPr>
              <a:t>Сельское хозяйство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00" name="TextBox 15"/>
          <p:cNvSpPr/>
          <p:nvPr/>
        </p:nvSpPr>
        <p:spPr>
          <a:xfrm>
            <a:off x="2190240" y="4060440"/>
            <a:ext cx="5240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Жилищное строительство, в том числе льготное для молодых специалистов и многодетных семей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1" name="TextBox 16"/>
          <p:cNvSpPr/>
          <p:nvPr/>
        </p:nvSpPr>
        <p:spPr>
          <a:xfrm>
            <a:off x="2800800" y="3236040"/>
            <a:ext cx="19580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70C0"/>
                </a:solidFill>
                <a:latin typeface="Open Sans"/>
                <a:ea typeface="Open Sans"/>
              </a:rPr>
              <a:t>Строительство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02" name="TextBox 17"/>
          <p:cNvSpPr/>
          <p:nvPr/>
        </p:nvSpPr>
        <p:spPr>
          <a:xfrm>
            <a:off x="216360" y="5756760"/>
            <a:ext cx="4851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Создание производств по переработке древесины и изделий из дерева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3" name="TextBox 18"/>
          <p:cNvSpPr/>
          <p:nvPr/>
        </p:nvSpPr>
        <p:spPr>
          <a:xfrm>
            <a:off x="2615400" y="5028480"/>
            <a:ext cx="23284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B050"/>
                </a:solidFill>
                <a:latin typeface="Open Sans"/>
                <a:ea typeface="Open Sans"/>
              </a:rPr>
              <a:t>Промышленность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04" name="TextBox 19"/>
          <p:cNvSpPr/>
          <p:nvPr/>
        </p:nvSpPr>
        <p:spPr>
          <a:xfrm>
            <a:off x="725364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8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05" name="Рисунок 21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008720"/>
            <a:ext cx="7559280" cy="439560"/>
          </a:xfrm>
          <a:prstGeom prst="rect">
            <a:avLst/>
          </a:prstGeom>
          <a:ln w="0">
            <a:noFill/>
          </a:ln>
        </p:spPr>
      </p:pic>
      <p:sp>
        <p:nvSpPr>
          <p:cNvPr id="306" name="TextBox 5"/>
          <p:cNvSpPr/>
          <p:nvPr/>
        </p:nvSpPr>
        <p:spPr>
          <a:xfrm>
            <a:off x="9720" y="1044000"/>
            <a:ext cx="7511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15968"/>
                </a:solidFill>
                <a:latin typeface="Open Sans"/>
                <a:ea typeface="Open Sans"/>
              </a:rPr>
              <a:t>Приоритетные</a:t>
            </a:r>
            <a:r>
              <a:rPr lang="ru-RU" sz="1800" b="1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800" b="1" strike="noStrike" spc="-1">
                <a:solidFill>
                  <a:srgbClr val="215968"/>
                </a:solidFill>
                <a:latin typeface="Open Sans"/>
                <a:ea typeface="Open Sans"/>
              </a:rPr>
              <a:t>направления инвестирования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07" name="TextBox 26"/>
          <p:cNvSpPr/>
          <p:nvPr/>
        </p:nvSpPr>
        <p:spPr>
          <a:xfrm>
            <a:off x="6056280" y="2166120"/>
            <a:ext cx="146448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TextBox 27"/>
          <p:cNvSpPr/>
          <p:nvPr/>
        </p:nvSpPr>
        <p:spPr>
          <a:xfrm>
            <a:off x="101520" y="3522600"/>
            <a:ext cx="146448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9" name="Рисунок 30" descr="Строительство.png"/>
          <p:cNvPicPr/>
          <p:nvPr/>
        </p:nvPicPr>
        <p:blipFill>
          <a:blip r:embed="rId8"/>
          <a:stretch/>
        </p:blipFill>
        <p:spPr>
          <a:xfrm>
            <a:off x="236520" y="3524040"/>
            <a:ext cx="1389960" cy="1470600"/>
          </a:xfrm>
          <a:prstGeom prst="rect">
            <a:avLst/>
          </a:prstGeom>
          <a:ln w="0">
            <a:noFill/>
          </a:ln>
        </p:spPr>
      </p:pic>
      <p:pic>
        <p:nvPicPr>
          <p:cNvPr id="310" name="Рисунок 32"/>
          <p:cNvPicPr/>
          <p:nvPr/>
        </p:nvPicPr>
        <p:blipFill>
          <a:blip r:embed="rId9"/>
          <a:stretch/>
        </p:blipFill>
        <p:spPr>
          <a:xfrm>
            <a:off x="6210720" y="1970640"/>
            <a:ext cx="1154880" cy="1154880"/>
          </a:xfrm>
          <a:prstGeom prst="rect">
            <a:avLst/>
          </a:prstGeom>
          <a:ln w="0">
            <a:noFill/>
          </a:ln>
        </p:spPr>
      </p:pic>
      <p:pic>
        <p:nvPicPr>
          <p:cNvPr id="311" name="Рисунок 33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1">
                    <a14:imgEffect>
                      <a14:brightnessContrast contrast="40000"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382360" y="4909320"/>
            <a:ext cx="1295640" cy="1234800"/>
          </a:xfrm>
          <a:prstGeom prst="rect">
            <a:avLst/>
          </a:prstGeom>
          <a:ln w="0">
            <a:noFill/>
          </a:ln>
        </p:spPr>
      </p:pic>
      <p:sp>
        <p:nvSpPr>
          <p:cNvPr id="312" name="TextBox 28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13" name="TextBox 31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14" name="Рисунок 34"/>
          <p:cNvPicPr/>
          <p:nvPr/>
        </p:nvPicPr>
        <p:blipFill>
          <a:blip r:embed="rId12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16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17" name="TextBox 14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9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18" name="Таблица 18"/>
          <p:cNvGraphicFramePr/>
          <p:nvPr/>
        </p:nvGraphicFramePr>
        <p:xfrm>
          <a:off x="158040" y="1090440"/>
          <a:ext cx="7224480" cy="20560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67-20-03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Селенское с/п, 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северо-западнее  д. Селенки;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222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 Темкино: 12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9" name="Таблица 12"/>
          <p:cNvGraphicFramePr/>
          <p:nvPr/>
        </p:nvGraphicFramePr>
        <p:xfrm>
          <a:off x="162000" y="6055560"/>
          <a:ext cx="6161040" cy="259200"/>
        </p:xfrm>
        <a:graphic>
          <a:graphicData uri="http://schemas.openxmlformats.org/drawingml/2006/table">
            <a:tbl>
              <a:tblPr/>
              <a:tblGrid>
                <a:gridCol w="2098800"/>
                <a:gridCol w="4062240"/>
              </a:tblGrid>
              <a:tr h="259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на расстоянии 1 км, железная дорога – 300 м 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0" name="Таблица 17"/>
          <p:cNvGraphicFramePr/>
          <p:nvPr/>
        </p:nvGraphicFramePr>
        <p:xfrm>
          <a:off x="162000" y="6320160"/>
          <a:ext cx="5797800" cy="365760"/>
        </p:xfrm>
        <a:graphic>
          <a:graphicData uri="http://schemas.openxmlformats.org/drawingml/2006/table">
            <a:tbl>
              <a:tblPr/>
              <a:tblGrid>
                <a:gridCol w="2099160"/>
                <a:gridCol w="3698640"/>
              </a:tblGrid>
              <a:tr h="17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аренда: 610 тыс. руб. в год;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выкуп: 3500 тыс.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1" name="Таблица 19"/>
          <p:cNvGraphicFramePr/>
          <p:nvPr/>
        </p:nvGraphicFramePr>
        <p:xfrm>
          <a:off x="158040" y="3128760"/>
          <a:ext cx="7224480" cy="1143720"/>
        </p:xfrm>
        <a:graphic>
          <a:graphicData uri="http://schemas.openxmlformats.org/drawingml/2006/table">
            <a:tbl>
              <a:tblPr/>
              <a:tblGrid>
                <a:gridCol w="1806120"/>
                <a:gridCol w="1865880"/>
                <a:gridCol w="355248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7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населенных пунктов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собственность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производственная зона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22" name="Таблица 20"/>
          <p:cNvGraphicFramePr/>
          <p:nvPr/>
        </p:nvGraphicFramePr>
        <p:xfrm>
          <a:off x="161280" y="4173840"/>
          <a:ext cx="6546600" cy="1921320"/>
        </p:xfrm>
        <a:graphic>
          <a:graphicData uri="http://schemas.openxmlformats.org/drawingml/2006/table">
            <a:tbl>
              <a:tblPr/>
              <a:tblGrid>
                <a:gridCol w="1219320"/>
                <a:gridCol w="1371240"/>
                <a:gridCol w="395604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ПС Кикино 35/10 на расстоянии 5 км до границы земельного участка по прямой. Резерв мощности для технологического присоединения 1,07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в 1100-1200 м от участка; максимальная мощность – до 500-700 куб. м/час; сроки осуществления тех.присоединения – 1,5-2 года; стоимость - 2,0-2,2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800 м от участка; максимальная мощность – </a:t>
                      </a:r>
                      <a:r>
                        <a:t/>
                      </a:r>
                      <a:br/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6 куб.м/час; сроки осуществления присоединения – 1 мес.;</a:t>
                      </a:r>
                      <a:r>
                        <a:t/>
                      </a:r>
                      <a:br/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стоимость - 1,0 млн .руб.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местный септик; сроки осуществления присоединения – 1 мес.; стоимость – 0,2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23" name="TextBox 2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24" name="TextBox 2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25" name="Рисунок 24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26" name="Рисунок 4"/>
          <p:cNvPicPr/>
          <p:nvPr/>
        </p:nvPicPr>
        <p:blipFill>
          <a:blip r:embed="rId5"/>
          <a:stretch/>
        </p:blipFill>
        <p:spPr>
          <a:xfrm>
            <a:off x="4540320" y="1145880"/>
            <a:ext cx="2750040" cy="190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12836</TotalTime>
  <Words>3119</Words>
  <Application>LibreOffice/7.1.1.2$Windows_X86_64 LibreOffice_project/fe0b08f4af1bacafe4c7ecc87ce55bb426164676</Application>
  <PresentationFormat>Произвольный</PresentationFormat>
  <Paragraphs>785</Paragraphs>
  <Slides>29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1614</cp:revision>
  <cp:lastPrinted>2017-08-24T14:20:59Z</cp:lastPrinted>
  <dcterms:created xsi:type="dcterms:W3CDTF">2017-05-10T15:02:08Z</dcterms:created>
  <dcterms:modified xsi:type="dcterms:W3CDTF">2022-06-10T09:15:18Z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17</vt:i4>
  </property>
  <property fmtid="{D5CDD505-2E9C-101B-9397-08002B2CF9AE}" pid="3" name="PresentationFormat">
    <vt:lpwstr>Произвольный</vt:lpwstr>
  </property>
  <property fmtid="{D5CDD505-2E9C-101B-9397-08002B2CF9AE}" pid="4" name="Slides">
    <vt:i4>29</vt:i4>
  </property>
</Properties>
</file>