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3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</p:sldIdLst>
  <p:sldSz cx="7559675" cy="7559675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1" autoAdjust="0"/>
    <p:restoredTop sz="94638" autoAdjust="0"/>
  </p:normalViewPr>
  <p:slideViewPr>
    <p:cSldViewPr>
      <p:cViewPr>
        <p:scale>
          <a:sx n="90" d="100"/>
          <a:sy n="90" d="100"/>
        </p:scale>
        <p:origin x="-1452" y="-78"/>
      </p:cViewPr>
      <p:guideLst>
        <p:guide orient="horz" pos="2381"/>
        <p:guide pos="23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50"/>
      <c:perspective val="30"/>
    </c:view3D>
    <c:floor>
      <c:spPr>
        <a:solidFill>
          <a:srgbClr val="D9D9D9"/>
        </a:solidFill>
        <a:ln w="0">
          <a:noFill/>
        </a:ln>
      </c:spPr>
    </c:floor>
    <c:sideWall>
      <c:spPr>
        <a:solidFill>
          <a:srgbClr val="D9D9D9"/>
        </a:solidFill>
        <a:ln w="0">
          <a:noFill/>
        </a:ln>
      </c:spPr>
    </c:sideWall>
    <c:backWall>
      <c:spPr>
        <a:solidFill>
          <a:srgbClr val="D9D9D9"/>
        </a:solidFill>
        <a:ln w="0">
          <a:noFill/>
        </a:ln>
      </c:spPr>
    </c:backWall>
    <c:plotArea>
      <c:layout>
        <c:manualLayout>
          <c:layoutTarget val="inner"/>
          <c:xMode val="edge"/>
          <c:yMode val="edge"/>
          <c:x val="0.24584929757343668"/>
          <c:y val="3.2423208191126408E-2"/>
          <c:w val="0.47850148999574393"/>
          <c:h val="0.75517278156996559"/>
        </c:manualLayout>
      </c:layout>
      <c:pie3D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4F81BD"/>
            </a:solidFill>
            <a:ln w="0">
              <a:noFill/>
            </a:ln>
          </c:spPr>
          <c:explosion val="8"/>
          <c:dPt>
            <c:idx val="0"/>
            <c:spPr>
              <a:solidFill>
                <a:srgbClr val="4672A8"/>
              </a:solidFill>
              <a:ln w="0">
                <a:noFill/>
              </a:ln>
            </c:spPr>
          </c:dPt>
          <c:dPt>
            <c:idx val="1"/>
            <c:spPr>
              <a:solidFill>
                <a:srgbClr val="6C8EBE"/>
              </a:solidFill>
              <a:ln w="19080">
                <a:noFill/>
              </a:ln>
            </c:spPr>
          </c:dPt>
          <c:dPt>
            <c:idx val="2"/>
            <c:spPr>
              <a:solidFill>
                <a:srgbClr val="25B8CA"/>
              </a:solidFill>
              <a:ln w="19080">
                <a:noFill/>
              </a:ln>
            </c:spPr>
          </c:dPt>
          <c:dPt>
            <c:idx val="3"/>
            <c:spPr>
              <a:solidFill>
                <a:srgbClr val="EBE352"/>
              </a:solidFill>
              <a:ln w="19080">
                <a:noFill/>
              </a:ln>
            </c:spPr>
          </c:dPt>
          <c:dPt>
            <c:idx val="4"/>
            <c:spPr>
              <a:solidFill>
                <a:srgbClr val="77CA82"/>
              </a:solidFill>
              <a:ln w="19080">
                <a:noFill/>
              </a:ln>
            </c:spPr>
          </c:dPt>
          <c:dPt>
            <c:idx val="5"/>
            <c:spPr>
              <a:solidFill>
                <a:srgbClr val="8BDCDE"/>
              </a:solidFill>
              <a:ln w="19080">
                <a:noFill/>
              </a:ln>
            </c:spPr>
          </c:dPt>
          <c:dPt>
            <c:idx val="6"/>
            <c:spPr>
              <a:solidFill>
                <a:srgbClr val="93A9CE"/>
              </a:solidFill>
              <a:ln w="0">
                <a:noFill/>
              </a:ln>
            </c:spPr>
          </c:dPt>
          <c:dPt>
            <c:idx val="7"/>
            <c:spPr>
              <a:solidFill>
                <a:srgbClr val="D09493"/>
              </a:solidFill>
              <a:ln w="0">
                <a:noFill/>
              </a:ln>
            </c:spPr>
          </c:dPt>
          <c:dLbls>
            <c:dLbl>
              <c:idx val="0"/>
              <c:layout/>
              <c:tx>
                <c:rich>
                  <a:bodyPr wrap="square"/>
                  <a:lstStyle/>
                  <a:p>
                    <a:pPr>
                      <a:defRPr lang="en-US" sz="1000" b="0" strike="noStrike" spc="-1">
                        <a:solidFill>
                          <a:srgbClr val="000000"/>
                        </a:solidFill>
                        <a:latin typeface="Open Sans"/>
                      </a:defRPr>
                    </a:pPr>
                    <a:r>
                      <a:rPr lang="ru-RU" dirty="0" smtClean="0"/>
                      <a:t>4</a:t>
                    </a:r>
                    <a:r>
                      <a:rPr smtClean="0"/>
                      <a:t>8,</a:t>
                    </a:r>
                    <a:r>
                      <a:rPr lang="ru-RU" dirty="0" smtClean="0"/>
                      <a:t>4</a:t>
                    </a:r>
                    <a:r>
                      <a:rPr smtClean="0"/>
                      <a:t>0</a:t>
                    </a:r>
                    <a:r>
                      <a:t>%</a:t>
                    </a:r>
                  </a:p>
                </c:rich>
              </c:tx>
              <c:numFmt formatCode="0.00%" sourceLinked="0"/>
              <c:spPr>
                <a:solidFill>
                  <a:srgbClr val="FFFFFF"/>
                </a:solidFill>
                <a:ln w="12600">
                  <a:solidFill>
                    <a:srgbClr val="70AD47"/>
                  </a:solidFill>
                </a:ln>
              </c:spPr>
              <c:dLblPos val="bestFit"/>
              <c:showVal val="1"/>
              <c:separator>; </c:separator>
            </c:dLbl>
            <c:dLbl>
              <c:idx val="1"/>
              <c:layout>
                <c:manualLayout>
                  <c:x val="-1.6787885238534549E-2"/>
                  <c:y val="-2.790517839048589E-3"/>
                </c:manualLayout>
              </c:layout>
              <c:tx>
                <c:rich>
                  <a:bodyPr wrap="square"/>
                  <a:lstStyle/>
                  <a:p>
                    <a:pPr>
                      <a:defRPr lang="en-US" sz="1000" b="0" strike="noStrike" spc="-1">
                        <a:solidFill>
                          <a:srgbClr val="000000"/>
                        </a:solidFill>
                        <a:latin typeface="Open Sans"/>
                      </a:defRPr>
                    </a:pPr>
                    <a:r>
                      <a:rPr smtClean="0"/>
                      <a:t>7,</a:t>
                    </a:r>
                    <a:r>
                      <a:rPr lang="ru-RU" dirty="0" smtClean="0"/>
                      <a:t>0</a:t>
                    </a:r>
                    <a:r>
                      <a:rPr smtClean="0"/>
                      <a:t>%</a:t>
                    </a:r>
                    <a:endParaRPr/>
                  </a:p>
                </c:rich>
              </c:tx>
              <c:numFmt formatCode="0.00%" sourceLinked="0"/>
              <c:spPr>
                <a:solidFill>
                  <a:srgbClr val="FFFFFF"/>
                </a:solidFill>
                <a:ln w="12600">
                  <a:solidFill>
                    <a:srgbClr val="70AD47"/>
                  </a:solidFill>
                </a:ln>
              </c:spPr>
              <c:dLblPos val="bestFit"/>
              <c:showVal val="1"/>
              <c:separator>; </c:separator>
            </c:dLbl>
            <c:dLbl>
              <c:idx val="2"/>
              <c:layout/>
              <c:tx>
                <c:rich>
                  <a:bodyPr wrap="square"/>
                  <a:lstStyle/>
                  <a:p>
                    <a:pPr>
                      <a:defRPr lang="en-US" sz="1000" b="0" strike="noStrike" spc="-1">
                        <a:solidFill>
                          <a:srgbClr val="000000"/>
                        </a:solidFill>
                        <a:latin typeface="Open Sans"/>
                      </a:defRPr>
                    </a:pPr>
                    <a:r>
                      <a:rPr lang="ru-RU" dirty="0" smtClean="0"/>
                      <a:t>20</a:t>
                    </a:r>
                    <a:r>
                      <a:rPr smtClean="0"/>
                      <a:t>,0</a:t>
                    </a:r>
                    <a:r>
                      <a:t>%</a:t>
                    </a:r>
                  </a:p>
                </c:rich>
              </c:tx>
              <c:numFmt formatCode="0.00%" sourceLinked="0"/>
              <c:spPr>
                <a:solidFill>
                  <a:srgbClr val="FFFFFF"/>
                </a:solidFill>
                <a:ln w="12600">
                  <a:solidFill>
                    <a:srgbClr val="70AD47"/>
                  </a:solidFill>
                </a:ln>
              </c:spPr>
              <c:dLblPos val="bestFit"/>
              <c:showVal val="1"/>
              <c:separator>; </c:separator>
            </c:dLbl>
            <c:dLbl>
              <c:idx val="3"/>
              <c:layout/>
              <c:tx>
                <c:rich>
                  <a:bodyPr wrap="square"/>
                  <a:lstStyle/>
                  <a:p>
                    <a:pPr>
                      <a:defRPr lang="en-US" sz="1000" b="0" strike="noStrike" spc="-1">
                        <a:solidFill>
                          <a:srgbClr val="000000"/>
                        </a:solidFill>
                        <a:latin typeface="Open Sans"/>
                      </a:defRPr>
                    </a:pPr>
                    <a:r>
                      <a:rPr smtClean="0"/>
                      <a:t>15,</a:t>
                    </a:r>
                    <a:r>
                      <a:rPr lang="ru-RU" dirty="0" smtClean="0"/>
                      <a:t>5</a:t>
                    </a:r>
                    <a:r>
                      <a:rPr smtClean="0"/>
                      <a:t>%</a:t>
                    </a:r>
                    <a:endParaRPr/>
                  </a:p>
                </c:rich>
              </c:tx>
              <c:numFmt formatCode="0.00%" sourceLinked="0"/>
              <c:spPr>
                <a:solidFill>
                  <a:srgbClr val="FFFFFF"/>
                </a:solidFill>
                <a:ln w="12600">
                  <a:solidFill>
                    <a:srgbClr val="70AD47"/>
                  </a:solidFill>
                </a:ln>
              </c:spPr>
              <c:dLblPos val="bestFit"/>
              <c:showVal val="1"/>
              <c:separator>; </c:separator>
            </c:dLbl>
            <c:dLbl>
              <c:idx val="4"/>
              <c:layout/>
              <c:tx>
                <c:rich>
                  <a:bodyPr wrap="square"/>
                  <a:lstStyle/>
                  <a:p>
                    <a:pPr>
                      <a:defRPr lang="en-US" sz="1000" b="0" strike="noStrike" spc="-1">
                        <a:solidFill>
                          <a:srgbClr val="000000"/>
                        </a:solidFill>
                        <a:latin typeface="Open Sans"/>
                      </a:defRPr>
                    </a:pPr>
                    <a:r>
                      <a:rPr smtClean="0"/>
                      <a:t>4,</a:t>
                    </a:r>
                    <a:r>
                      <a:rPr lang="ru-RU" dirty="0" smtClean="0"/>
                      <a:t>0</a:t>
                    </a:r>
                    <a:r>
                      <a:rPr smtClean="0"/>
                      <a:t>%</a:t>
                    </a:r>
                    <a:endParaRPr/>
                  </a:p>
                </c:rich>
              </c:tx>
              <c:numFmt formatCode="0.00%" sourceLinked="0"/>
              <c:spPr>
                <a:solidFill>
                  <a:srgbClr val="FFFFFF"/>
                </a:solidFill>
                <a:ln w="12600">
                  <a:solidFill>
                    <a:srgbClr val="70AD47"/>
                  </a:solidFill>
                </a:ln>
              </c:spPr>
              <c:dLblPos val="bestFit"/>
              <c:showVal val="1"/>
              <c:separator>; </c:separator>
            </c:dLbl>
            <c:dLbl>
              <c:idx val="5"/>
              <c:layout/>
              <c:tx>
                <c:rich>
                  <a:bodyPr wrap="square"/>
                  <a:lstStyle/>
                  <a:p>
                    <a:pPr>
                      <a:defRPr lang="en-US" sz="1000" b="0" strike="noStrike" spc="-1">
                        <a:solidFill>
                          <a:srgbClr val="000000"/>
                        </a:solidFill>
                        <a:latin typeface="Open Sans"/>
                      </a:defRPr>
                    </a:pPr>
                    <a:r>
                      <a:rPr smtClean="0"/>
                      <a:t>3,0</a:t>
                    </a:r>
                    <a:r>
                      <a:rPr lang="ru-RU" dirty="0" smtClean="0"/>
                      <a:t>5</a:t>
                    </a:r>
                    <a:r>
                      <a:rPr smtClean="0"/>
                      <a:t>%</a:t>
                    </a:r>
                    <a:endParaRPr/>
                  </a:p>
                </c:rich>
              </c:tx>
              <c:numFmt formatCode="0.00%" sourceLinked="0"/>
              <c:spPr>
                <a:solidFill>
                  <a:srgbClr val="FFFFFF"/>
                </a:solidFill>
                <a:ln w="12600">
                  <a:solidFill>
                    <a:srgbClr val="70AD47"/>
                  </a:solidFill>
                </a:ln>
              </c:spPr>
              <c:dLblPos val="bestFit"/>
              <c:showVal val="1"/>
              <c:separator>; </c:separator>
            </c:dLbl>
            <c:dLbl>
              <c:idx val="6"/>
              <c:layout/>
              <c:tx>
                <c:rich>
                  <a:bodyPr wrap="square"/>
                  <a:lstStyle/>
                  <a:p>
                    <a:pPr>
                      <a:defRPr lang="en-US" sz="1000" b="0" strike="noStrike" spc="-1">
                        <a:solidFill>
                          <a:srgbClr val="000000"/>
                        </a:solidFill>
                        <a:latin typeface="Open Sans"/>
                      </a:defRPr>
                    </a:pPr>
                    <a:r>
                      <a:rPr smtClean="0"/>
                      <a:t>1,</a:t>
                    </a:r>
                    <a:r>
                      <a:rPr lang="ru-RU" dirty="0" smtClean="0"/>
                      <a:t>59</a:t>
                    </a:r>
                    <a:r>
                      <a:rPr smtClean="0"/>
                      <a:t>%</a:t>
                    </a:r>
                    <a:endParaRPr/>
                  </a:p>
                </c:rich>
              </c:tx>
              <c:numFmt formatCode="0.00%" sourceLinked="0"/>
              <c:spPr>
                <a:solidFill>
                  <a:srgbClr val="FFFFFF"/>
                </a:solidFill>
                <a:ln w="12600">
                  <a:solidFill>
                    <a:srgbClr val="70AD47"/>
                  </a:solidFill>
                </a:ln>
              </c:spPr>
              <c:dLblPos val="bestFit"/>
              <c:showVal val="1"/>
              <c:separator>; </c:separator>
            </c:dLbl>
            <c:dLbl>
              <c:idx val="7"/>
              <c:layout/>
              <c:tx>
                <c:rich>
                  <a:bodyPr wrap="square"/>
                  <a:lstStyle/>
                  <a:p>
                    <a:pPr>
                      <a:defRPr lang="en-US" sz="1000" b="0" strike="noStrike" spc="-1">
                        <a:solidFill>
                          <a:srgbClr val="000000"/>
                        </a:solidFill>
                        <a:latin typeface="Open Sans"/>
                      </a:defRPr>
                    </a:pPr>
                    <a:r>
                      <a:rPr smtClean="0"/>
                      <a:t>0,</a:t>
                    </a:r>
                    <a:r>
                      <a:rPr lang="ru-RU" dirty="0" smtClean="0"/>
                      <a:t>2</a:t>
                    </a:r>
                    <a:r>
                      <a:rPr smtClean="0"/>
                      <a:t>%</a:t>
                    </a:r>
                    <a:endParaRPr/>
                  </a:p>
                </c:rich>
              </c:tx>
              <c:numFmt formatCode="0.00%" sourceLinked="0"/>
              <c:spPr>
                <a:solidFill>
                  <a:srgbClr val="FFFFFF"/>
                </a:solidFill>
                <a:ln w="12600">
                  <a:solidFill>
                    <a:srgbClr val="70AD47"/>
                  </a:solidFill>
                </a:ln>
              </c:spPr>
              <c:dLblPos val="bestFit"/>
              <c:showVal val="1"/>
              <c:separator>; </c:separator>
            </c:dLbl>
            <c:numFmt formatCode="0.00%" sourceLinked="0"/>
            <c:spPr>
              <a:solidFill>
                <a:srgbClr val="FFFFFF"/>
              </a:solidFill>
              <a:ln w="12600">
                <a:solidFill>
                  <a:srgbClr val="70AD47"/>
                </a:solidFill>
              </a:ln>
            </c:spPr>
            <c:txPr>
              <a:bodyPr wrap="square"/>
              <a:lstStyle/>
              <a:p>
                <a:pPr>
                  <a:defRPr lang="en-US" sz="1000" b="0" strike="noStrike" spc="-1">
                    <a:solidFill>
                      <a:srgbClr val="000000"/>
                    </a:solidFill>
                    <a:latin typeface="Open Sans"/>
                    <a:ea typeface="Open Sans"/>
                  </a:defRPr>
                </a:pPr>
                <a:endParaRPr lang="ru-RU"/>
              </a:p>
            </c:txPr>
            <c:dLblPos val="outEnd"/>
            <c:showVal val="1"/>
            <c:separator>; </c:separator>
            <c:showLeaderLines val="1"/>
          </c:dLbls>
          <c:cat>
            <c:strRef>
              <c:f>categories</c:f>
              <c:strCache>
                <c:ptCount val="8"/>
                <c:pt idx="0">
                  <c:v>Производство и распределение электроэнергии, газа и воды</c:v>
                </c:pt>
                <c:pt idx="1">
                  <c:v>Транспортировка и хранение</c:v>
                </c:pt>
                <c:pt idx="2">
                  <c:v>Водоснабжение; водоотведение, организация сбора и утилизации мусора</c:v>
                </c:pt>
                <c:pt idx="3">
                  <c:v>Здравоохранение</c:v>
                </c:pt>
                <c:pt idx="4">
                  <c:v>Гос.управление и обеспечение военной безопасности; социальное обеспечение</c:v>
                </c:pt>
                <c:pt idx="5">
                  <c:v>Культура,спорт,организация досуга и развлечений</c:v>
                </c:pt>
                <c:pt idx="6">
                  <c:v>Образование</c:v>
                </c:pt>
                <c:pt idx="7">
                  <c:v>Прочее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8"/>
                <c:pt idx="0">
                  <c:v>0.48600000000000032</c:v>
                </c:pt>
                <c:pt idx="1">
                  <c:v>7.1600000000000011E-2</c:v>
                </c:pt>
                <c:pt idx="2">
                  <c:v>0.19500000000000031</c:v>
                </c:pt>
                <c:pt idx="3">
                  <c:v>0.15600000000000031</c:v>
                </c:pt>
                <c:pt idx="4">
                  <c:v>4.3000000000000024E-2</c:v>
                </c:pt>
                <c:pt idx="5">
                  <c:v>3.1000000000000073E-2</c:v>
                </c:pt>
                <c:pt idx="6">
                  <c:v>1.6000000000000045E-2</c:v>
                </c:pt>
                <c:pt idx="7">
                  <c:v>1.4000000000000024E-3</c:v>
                </c:pt>
              </c:numCache>
            </c:numRef>
          </c:val>
        </c:ser>
      </c:pie3DChart>
    </c:plotArea>
    <c:legend>
      <c:legendPos val="b"/>
      <c:layout>
        <c:manualLayout>
          <c:xMode val="edge"/>
          <c:yMode val="edge"/>
          <c:x val="0.19523778550423024"/>
          <c:y val="0.56264302940880295"/>
          <c:w val="0.59081405757952798"/>
          <c:h val="0.38601616054123755"/>
        </c:manualLayout>
      </c:layout>
      <c:spPr>
        <a:noFill/>
        <a:ln w="0">
          <a:noFill/>
        </a:ln>
      </c:spPr>
      <c:txPr>
        <a:bodyPr/>
        <a:lstStyle/>
        <a:p>
          <a:pPr>
            <a:defRPr lang="en-US" sz="1000" b="0" strike="noStrike" spc="-1">
              <a:solidFill>
                <a:srgbClr val="000000"/>
              </a:solidFill>
              <a:latin typeface="Open Sans"/>
              <a:ea typeface="Open Sans"/>
            </a:defRPr>
          </a:pPr>
          <a:endParaRPr lang="ru-RU"/>
        </a:p>
      </c:txPr>
    </c:legend>
    <c:plotVisOnly val="1"/>
    <c:dispBlanksAs val="zero"/>
  </c:chart>
  <c:spPr>
    <a:noFill/>
    <a:ln w="9360">
      <a:noFill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19220999153259946"/>
          <c:y val="0.12554219853761331"/>
          <c:w val="0.6769686706181226"/>
          <c:h val="0.78250092948320649"/>
        </c:manualLayout>
      </c:layout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Отраслевая структура малых предприятий, %</c:v>
                </c:pt>
              </c:strCache>
            </c:strRef>
          </c:tx>
          <c:spPr>
            <a:solidFill>
              <a:srgbClr val="4F81BD"/>
            </a:solidFill>
            <a:ln w="3240">
              <a:solidFill>
                <a:srgbClr val="0070C0"/>
              </a:solidFill>
              <a:round/>
            </a:ln>
          </c:spPr>
          <c:explosion val="4"/>
          <c:dPt>
            <c:idx val="0"/>
            <c:spPr>
              <a:solidFill>
                <a:srgbClr val="0070C0"/>
              </a:solidFill>
              <a:ln w="3240">
                <a:solidFill>
                  <a:srgbClr val="0070C0"/>
                </a:solidFill>
                <a:round/>
              </a:ln>
            </c:spPr>
          </c:dPt>
          <c:dPt>
            <c:idx val="1"/>
            <c:spPr>
              <a:solidFill>
                <a:srgbClr val="C0D03C"/>
              </a:solidFill>
              <a:ln w="3240">
                <a:solidFill>
                  <a:srgbClr val="0070C0"/>
                </a:solidFill>
                <a:round/>
              </a:ln>
            </c:spPr>
          </c:dPt>
          <c:dPt>
            <c:idx val="2"/>
            <c:spPr>
              <a:solidFill>
                <a:srgbClr val="EBE352"/>
              </a:solidFill>
              <a:ln w="3240">
                <a:solidFill>
                  <a:srgbClr val="0070C0"/>
                </a:solidFill>
                <a:round/>
              </a:ln>
            </c:spPr>
          </c:dPt>
          <c:dPt>
            <c:idx val="3"/>
            <c:spPr>
              <a:solidFill>
                <a:srgbClr val="77CA82"/>
              </a:solidFill>
              <a:ln w="3240">
                <a:solidFill>
                  <a:srgbClr val="0070C0"/>
                </a:solidFill>
                <a:round/>
              </a:ln>
            </c:spPr>
          </c:dPt>
          <c:dPt>
            <c:idx val="4"/>
            <c:spPr>
              <a:solidFill>
                <a:srgbClr val="00AEFF"/>
              </a:solidFill>
              <a:ln w="3240">
                <a:solidFill>
                  <a:srgbClr val="0070C0"/>
                </a:solidFill>
                <a:round/>
              </a:ln>
            </c:spPr>
          </c:dPt>
          <c:dPt>
            <c:idx val="5"/>
            <c:explosion val="6"/>
            <c:spPr>
              <a:solidFill>
                <a:srgbClr val="8BDCDE"/>
              </a:solidFill>
              <a:ln w="3240">
                <a:solidFill>
                  <a:srgbClr val="0070C0"/>
                </a:solidFill>
                <a:round/>
              </a:ln>
            </c:spPr>
          </c:dPt>
          <c:dLbls>
            <c:dLbl>
              <c:idx val="0"/>
              <c:layout/>
              <c:numFmt formatCode="0.0" sourceLinked="0"/>
              <c:spPr>
                <a:solidFill>
                  <a:srgbClr val="FFFFFF"/>
                </a:solidFill>
              </c:spPr>
              <c:txPr>
                <a:bodyPr wrap="square"/>
                <a:lstStyle/>
                <a:p>
                  <a:pPr>
                    <a:defRPr lang="en-US" sz="900" b="0" strike="noStrike" spc="-1">
                      <a:solidFill>
                        <a:srgbClr val="404040"/>
                      </a:solidFill>
                      <a:latin typeface="Open Sans"/>
                    </a:defRPr>
                  </a:pPr>
                  <a:endParaRPr lang="ru-RU"/>
                </a:p>
              </c:txPr>
              <c:dLblPos val="bestFit"/>
              <c:showVal val="1"/>
              <c:separator>; </c:separator>
            </c:dLbl>
            <c:dLbl>
              <c:idx val="1"/>
              <c:layout/>
              <c:numFmt formatCode="0.0" sourceLinked="0"/>
              <c:spPr>
                <a:solidFill>
                  <a:srgbClr val="FFFFFF"/>
                </a:solidFill>
              </c:spPr>
              <c:txPr>
                <a:bodyPr wrap="square"/>
                <a:lstStyle/>
                <a:p>
                  <a:pPr>
                    <a:defRPr lang="en-US" sz="900" b="0" strike="noStrike" spc="-1">
                      <a:solidFill>
                        <a:srgbClr val="404040"/>
                      </a:solidFill>
                      <a:latin typeface="Open Sans"/>
                    </a:defRPr>
                  </a:pPr>
                  <a:endParaRPr lang="ru-RU"/>
                </a:p>
              </c:txPr>
              <c:dLblPos val="bestFit"/>
              <c:showVal val="1"/>
              <c:separator>; </c:separator>
            </c:dLbl>
            <c:dLbl>
              <c:idx val="2"/>
              <c:layout/>
              <c:numFmt formatCode="0.0" sourceLinked="0"/>
              <c:spPr>
                <a:solidFill>
                  <a:srgbClr val="FFFFFF"/>
                </a:solidFill>
              </c:spPr>
              <c:txPr>
                <a:bodyPr wrap="square"/>
                <a:lstStyle/>
                <a:p>
                  <a:pPr>
                    <a:defRPr lang="en-US" sz="900" b="0" strike="noStrike" spc="-1">
                      <a:solidFill>
                        <a:srgbClr val="404040"/>
                      </a:solidFill>
                      <a:latin typeface="Open Sans"/>
                    </a:defRPr>
                  </a:pPr>
                  <a:endParaRPr lang="ru-RU"/>
                </a:p>
              </c:txPr>
              <c:dLblPos val="bestFit"/>
              <c:showVal val="1"/>
              <c:separator>; </c:separator>
            </c:dLbl>
            <c:dLbl>
              <c:idx val="3"/>
              <c:layout/>
              <c:dLblPos val="bestFit"/>
              <c:showVal val="1"/>
              <c:separator>; </c:separator>
            </c:dLbl>
            <c:dLbl>
              <c:idx val="4"/>
              <c:layout/>
              <c:numFmt formatCode="0.0" sourceLinked="0"/>
              <c:spPr>
                <a:solidFill>
                  <a:srgbClr val="FFFFFF"/>
                </a:solidFill>
              </c:spPr>
              <c:txPr>
                <a:bodyPr wrap="square"/>
                <a:lstStyle/>
                <a:p>
                  <a:pPr>
                    <a:defRPr lang="en-US" sz="900" b="0" strike="noStrike" spc="-1">
                      <a:solidFill>
                        <a:srgbClr val="404040"/>
                      </a:solidFill>
                      <a:latin typeface="Open Sans"/>
                    </a:defRPr>
                  </a:pPr>
                  <a:endParaRPr lang="ru-RU"/>
                </a:p>
              </c:txPr>
              <c:dLblPos val="bestFit"/>
              <c:showVal val="1"/>
              <c:separator>; </c:separator>
            </c:dLbl>
            <c:dLbl>
              <c:idx val="5"/>
              <c:layout/>
              <c:numFmt formatCode="0.0" sourceLinked="0"/>
              <c:spPr>
                <a:solidFill>
                  <a:srgbClr val="FFFFFF"/>
                </a:solidFill>
              </c:spPr>
              <c:txPr>
                <a:bodyPr wrap="square"/>
                <a:lstStyle/>
                <a:p>
                  <a:pPr>
                    <a:defRPr lang="en-US" sz="900" b="0" strike="noStrike" spc="-1">
                      <a:solidFill>
                        <a:srgbClr val="404040"/>
                      </a:solidFill>
                      <a:latin typeface="Open Sans"/>
                    </a:defRPr>
                  </a:pPr>
                  <a:endParaRPr lang="ru-RU"/>
                </a:p>
              </c:txPr>
              <c:dLblPos val="bestFit"/>
              <c:showVal val="1"/>
              <c:separator>; </c:separator>
            </c:dLbl>
            <c:numFmt formatCode="0.0" sourceLinked="0"/>
            <c:spPr>
              <a:solidFill>
                <a:srgbClr val="FFFFFF"/>
              </a:solidFill>
            </c:spPr>
            <c:txPr>
              <a:bodyPr wrap="square"/>
              <a:lstStyle/>
              <a:p>
                <a:pPr>
                  <a:defRPr lang="en-US" sz="900" b="0" strike="noStrike" spc="-1">
                    <a:solidFill>
                      <a:srgbClr val="404040"/>
                    </a:solidFill>
                    <a:latin typeface="Open Sans"/>
                    <a:ea typeface="Open Sans"/>
                  </a:defRPr>
                </a:pPr>
                <a:endParaRPr lang="ru-RU"/>
              </a:p>
            </c:txPr>
            <c:dLblPos val="ctr"/>
            <c:showVal val="1"/>
            <c:separator>; </c:separator>
            <c:showLeaderLines val="1"/>
          </c:dLbls>
          <c:cat>
            <c:strRef>
              <c:f>categories</c:f>
              <c:strCache>
                <c:ptCount val="6"/>
                <c:pt idx="0">
                  <c:v>Промышленность</c:v>
                </c:pt>
                <c:pt idx="1">
                  <c:v>Строительство</c:v>
                </c:pt>
                <c:pt idx="2">
                  <c:v>Оптовая и розничная торговля</c:v>
                </c:pt>
                <c:pt idx="3">
                  <c:v>Сельское хозяйство</c:v>
                </c:pt>
                <c:pt idx="4">
                  <c:v>Заготовка и переработка дреесины</c:v>
                </c:pt>
                <c:pt idx="5">
                  <c:v>Прочие виды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6"/>
                <c:pt idx="0">
                  <c:v>2.2999999999999998</c:v>
                </c:pt>
                <c:pt idx="1">
                  <c:v>1.6</c:v>
                </c:pt>
                <c:pt idx="2">
                  <c:v>39.1</c:v>
                </c:pt>
                <c:pt idx="3">
                  <c:v>16.399999999999999</c:v>
                </c:pt>
                <c:pt idx="4">
                  <c:v>6.25</c:v>
                </c:pt>
                <c:pt idx="5">
                  <c:v>34.300000000000004</c:v>
                </c:pt>
              </c:numCache>
            </c:numRef>
          </c:val>
        </c:ser>
        <c:firstSliceAng val="0"/>
      </c:pieChart>
      <c:spPr>
        <a:noFill/>
        <a:ln w="0">
          <a:noFill/>
        </a:ln>
      </c:spPr>
    </c:plotArea>
    <c:plotVisOnly val="1"/>
    <c:dispBlanksAs val="zero"/>
  </c:chart>
  <c:spPr>
    <a:noFill/>
    <a:ln w="9360">
      <a:noFill/>
    </a:ln>
  </c:spPr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9241652518392804"/>
          <c:y val="5.688692415076791E-2"/>
          <c:w val="0.72439162422184611"/>
          <c:h val="0.73964634713820465"/>
        </c:manualLayout>
      </c:layout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4F81BD"/>
            </a:solidFill>
            <a:ln w="3240">
              <a:solidFill>
                <a:srgbClr val="215968"/>
              </a:solidFill>
              <a:round/>
            </a:ln>
          </c:spPr>
          <c:explosion val="8"/>
          <c:dPt>
            <c:idx val="0"/>
            <c:explosion val="5"/>
            <c:spPr>
              <a:solidFill>
                <a:srgbClr val="0070C0"/>
              </a:solidFill>
              <a:ln w="3240">
                <a:solidFill>
                  <a:srgbClr val="215968"/>
                </a:solidFill>
                <a:round/>
              </a:ln>
            </c:spPr>
          </c:dPt>
          <c:dPt>
            <c:idx val="1"/>
            <c:spPr>
              <a:solidFill>
                <a:srgbClr val="E3DE4C"/>
              </a:solidFill>
              <a:ln w="3240">
                <a:solidFill>
                  <a:srgbClr val="215968"/>
                </a:solidFill>
                <a:round/>
              </a:ln>
            </c:spPr>
          </c:dPt>
          <c:dLbls>
            <c:dLbl>
              <c:idx val="0"/>
              <c:layout/>
              <c:numFmt formatCode="0.0%" sourceLinked="0"/>
              <c:spPr>
                <a:solidFill>
                  <a:srgbClr val="FFFFFF"/>
                </a:solidFill>
              </c:spPr>
              <c:txPr>
                <a:bodyPr wrap="square"/>
                <a:lstStyle/>
                <a:p>
                  <a:pPr>
                    <a:defRPr lang="en-US" sz="1000" b="0" strike="noStrike" spc="-1">
                      <a:solidFill>
                        <a:srgbClr val="404040"/>
                      </a:solidFill>
                      <a:latin typeface="Open Sans"/>
                    </a:defRPr>
                  </a:pPr>
                  <a:endParaRPr lang="ru-RU"/>
                </a:p>
              </c:txPr>
              <c:dLblPos val="bestFit"/>
              <c:showVal val="1"/>
              <c:separator>; </c:separator>
            </c:dLbl>
            <c:dLbl>
              <c:idx val="1"/>
              <c:layout/>
              <c:numFmt formatCode="0.0%" sourceLinked="0"/>
              <c:spPr>
                <a:solidFill>
                  <a:srgbClr val="FFFFFF"/>
                </a:solidFill>
              </c:spPr>
              <c:txPr>
                <a:bodyPr wrap="square"/>
                <a:lstStyle/>
                <a:p>
                  <a:pPr>
                    <a:defRPr lang="en-US" sz="1000" b="0" strike="noStrike" spc="-1">
                      <a:solidFill>
                        <a:srgbClr val="404040"/>
                      </a:solidFill>
                      <a:latin typeface="Open Sans"/>
                    </a:defRPr>
                  </a:pPr>
                  <a:endParaRPr lang="ru-RU"/>
                </a:p>
              </c:txPr>
              <c:dLblPos val="bestFit"/>
              <c:showVal val="1"/>
              <c:separator>; </c:separator>
            </c:dLbl>
            <c:numFmt formatCode="0.0%" sourceLinked="0"/>
            <c:spPr>
              <a:solidFill>
                <a:srgbClr val="FFFFFF"/>
              </a:solidFill>
            </c:spPr>
            <c:txPr>
              <a:bodyPr wrap="square"/>
              <a:lstStyle/>
              <a:p>
                <a:pPr>
                  <a:defRPr lang="en-US" sz="1000" b="0" strike="noStrike" spc="-1">
                    <a:solidFill>
                      <a:srgbClr val="404040"/>
                    </a:solidFill>
                    <a:latin typeface="Open Sans"/>
                    <a:ea typeface="Open Sans"/>
                  </a:defRPr>
                </a:pPr>
                <a:endParaRPr lang="ru-RU"/>
              </a:p>
            </c:txPr>
            <c:dLblPos val="ctr"/>
            <c:showVal val="1"/>
            <c:separator>; </c:separator>
          </c:dLbls>
          <c:cat>
            <c:strRef>
              <c:f>categories</c:f>
              <c:strCache>
                <c:ptCount val="2"/>
                <c:pt idx="0">
                  <c:v>Растениеводство</c:v>
                </c:pt>
                <c:pt idx="1">
                  <c:v>Животноводство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0.47500000000000031</c:v>
                </c:pt>
                <c:pt idx="1">
                  <c:v>0.52500000000000002</c:v>
                </c:pt>
              </c:numCache>
            </c:numRef>
          </c:val>
        </c:ser>
        <c:firstSliceAng val="0"/>
      </c:pieChart>
      <c:spPr>
        <a:noFill/>
        <a:ln w="0">
          <a:noFill/>
        </a:ln>
      </c:spPr>
    </c:plotArea>
    <c:legend>
      <c:legendPos val="b"/>
      <c:layout>
        <c:manualLayout>
          <c:xMode val="edge"/>
          <c:yMode val="edge"/>
          <c:x val="0.19589889770731531"/>
          <c:y val="0.8364326706822105"/>
          <c:w val="0.64384712676990563"/>
          <c:h val="0.15047438143093558"/>
        </c:manualLayout>
      </c:layout>
      <c:spPr>
        <a:noFill/>
        <a:ln w="0">
          <a:noFill/>
        </a:ln>
      </c:spPr>
      <c:txPr>
        <a:bodyPr/>
        <a:lstStyle/>
        <a:p>
          <a:pPr>
            <a:defRPr lang="en-US" sz="1200" b="0" strike="noStrike" spc="-1">
              <a:solidFill>
                <a:srgbClr val="000000"/>
              </a:solidFill>
              <a:latin typeface="Open Sans"/>
              <a:ea typeface="Open Sans"/>
            </a:defRPr>
          </a:pPr>
          <a:endParaRPr lang="ru-RU"/>
        </a:p>
      </c:txPr>
    </c:legend>
    <c:plotVisOnly val="1"/>
    <c:dispBlanksAs val="zero"/>
  </c:chart>
  <c:spPr>
    <a:noFill/>
    <a:ln w="9360">
      <a:noFill/>
    </a:ln>
  </c:spPr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5963818479149614"/>
          <c:y val="0.45808935589957556"/>
          <c:w val="0.28035568274734374"/>
          <c:h val="0.43996149835566023"/>
        </c:manualLayout>
      </c:layout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4F81BD"/>
            </a:solidFill>
            <a:ln w="12600">
              <a:solidFill>
                <a:srgbClr val="215968"/>
              </a:solidFill>
              <a:round/>
            </a:ln>
          </c:spPr>
          <c:explosion val="6"/>
          <c:dPt>
            <c:idx val="0"/>
            <c:spPr>
              <a:solidFill>
                <a:srgbClr val="B7C73E"/>
              </a:solidFill>
              <a:ln w="12600">
                <a:solidFill>
                  <a:srgbClr val="215968"/>
                </a:solidFill>
                <a:round/>
              </a:ln>
            </c:spPr>
          </c:dPt>
          <c:dPt>
            <c:idx val="1"/>
            <c:explosion val="15"/>
            <c:spPr>
              <a:solidFill>
                <a:srgbClr val="8BDCDE"/>
              </a:solidFill>
              <a:ln w="12600">
                <a:solidFill>
                  <a:srgbClr val="215968"/>
                </a:solidFill>
                <a:round/>
              </a:ln>
            </c:spPr>
          </c:dPt>
          <c:dPt>
            <c:idx val="2"/>
            <c:spPr>
              <a:solidFill>
                <a:srgbClr val="EBE352"/>
              </a:solidFill>
              <a:ln w="12600">
                <a:solidFill>
                  <a:srgbClr val="215968"/>
                </a:solidFill>
                <a:round/>
              </a:ln>
            </c:spPr>
          </c:dPt>
          <c:dPt>
            <c:idx val="3"/>
            <c:explosion val="7"/>
            <c:spPr>
              <a:solidFill>
                <a:srgbClr val="215968"/>
              </a:solidFill>
              <a:ln w="12600">
                <a:solidFill>
                  <a:srgbClr val="215968"/>
                </a:solidFill>
                <a:round/>
              </a:ln>
            </c:spPr>
          </c:dPt>
          <c:dPt>
            <c:idx val="4"/>
            <c:explosion val="13"/>
            <c:spPr>
              <a:solidFill>
                <a:srgbClr val="00AEFF"/>
              </a:solidFill>
              <a:ln w="12600">
                <a:solidFill>
                  <a:srgbClr val="215968"/>
                </a:solidFill>
                <a:round/>
              </a:ln>
            </c:spPr>
          </c:dPt>
          <c:dPt>
            <c:idx val="5"/>
            <c:spPr>
              <a:solidFill>
                <a:srgbClr val="6DC781"/>
              </a:solidFill>
              <a:ln w="12600">
                <a:solidFill>
                  <a:srgbClr val="215968"/>
                </a:solidFill>
                <a:round/>
              </a:ln>
            </c:spPr>
          </c:dPt>
          <c:dPt>
            <c:idx val="6"/>
            <c:explosion val="10"/>
            <c:spPr>
              <a:solidFill>
                <a:srgbClr val="007FAC"/>
              </a:solidFill>
              <a:ln w="12600">
                <a:solidFill>
                  <a:srgbClr val="215968"/>
                </a:solidFill>
                <a:round/>
              </a:ln>
            </c:spPr>
          </c:dPt>
          <c:dLbls>
            <c:dLbl>
              <c:idx val="0"/>
              <c:numFmt formatCode="General" sourceLinked="0"/>
              <c:spPr>
                <a:solidFill>
                  <a:srgbClr val="FFFFFF"/>
                </a:solidFill>
              </c:spPr>
              <c:txPr>
                <a:bodyPr wrap="square"/>
                <a:lstStyle/>
                <a:p>
                  <a:pPr>
                    <a:defRPr lang="en-US" sz="1000" b="0" strike="noStrike" spc="-1">
                      <a:solidFill>
                        <a:srgbClr val="000000"/>
                      </a:solidFill>
                      <a:latin typeface="Open Sans"/>
                    </a:defRPr>
                  </a:pPr>
                  <a:endParaRPr lang="ru-RU"/>
                </a:p>
              </c:txPr>
            </c:dLbl>
            <c:dLbl>
              <c:idx val="1"/>
              <c:numFmt formatCode="General" sourceLinked="0"/>
              <c:spPr>
                <a:solidFill>
                  <a:srgbClr val="FFFFFF"/>
                </a:solidFill>
              </c:spPr>
              <c:txPr>
                <a:bodyPr wrap="square"/>
                <a:lstStyle/>
                <a:p>
                  <a:pPr>
                    <a:defRPr lang="en-US" sz="1000" b="0" strike="noStrike" spc="-1">
                      <a:solidFill>
                        <a:srgbClr val="000000"/>
                      </a:solidFill>
                      <a:latin typeface="Open Sans"/>
                    </a:defRPr>
                  </a:pPr>
                  <a:endParaRPr lang="ru-RU"/>
                </a:p>
              </c:txPr>
              <c:dLblPos val="bestFit"/>
              <c:showVal val="1"/>
              <c:separator>; </c:separator>
            </c:dLbl>
            <c:dLbl>
              <c:idx val="2"/>
              <c:numFmt formatCode="General" sourceLinked="0"/>
              <c:spPr>
                <a:solidFill>
                  <a:srgbClr val="FFFFFF"/>
                </a:solidFill>
              </c:spPr>
              <c:txPr>
                <a:bodyPr wrap="square"/>
                <a:lstStyle/>
                <a:p>
                  <a:pPr>
                    <a:defRPr lang="en-US" sz="1000" b="0" strike="noStrike" spc="-1">
                      <a:solidFill>
                        <a:srgbClr val="000000"/>
                      </a:solidFill>
                      <a:latin typeface="Open Sans"/>
                    </a:defRPr>
                  </a:pPr>
                  <a:endParaRPr lang="ru-RU"/>
                </a:p>
              </c:txPr>
              <c:dLblPos val="bestFit"/>
              <c:showVal val="1"/>
              <c:separator>; </c:separator>
            </c:dLbl>
            <c:dLbl>
              <c:idx val="3"/>
              <c:numFmt formatCode="General" sourceLinked="0"/>
              <c:spPr>
                <a:solidFill>
                  <a:srgbClr val="FFFFFF"/>
                </a:solidFill>
              </c:spPr>
              <c:txPr>
                <a:bodyPr wrap="square"/>
                <a:lstStyle/>
                <a:p>
                  <a:pPr>
                    <a:defRPr lang="en-US" sz="1000" b="0" strike="noStrike" spc="-1">
                      <a:solidFill>
                        <a:srgbClr val="000000"/>
                      </a:solidFill>
                      <a:latin typeface="Open Sans"/>
                    </a:defRPr>
                  </a:pPr>
                  <a:endParaRPr lang="ru-RU"/>
                </a:p>
              </c:txPr>
              <c:dLblPos val="bestFit"/>
              <c:showVal val="1"/>
              <c:separator>; </c:separator>
            </c:dLbl>
            <c:dLbl>
              <c:idx val="4"/>
              <c:numFmt formatCode="General" sourceLinked="0"/>
              <c:spPr>
                <a:solidFill>
                  <a:srgbClr val="FFFFFF"/>
                </a:solidFill>
              </c:spPr>
              <c:txPr>
                <a:bodyPr wrap="square"/>
                <a:lstStyle/>
                <a:p>
                  <a:pPr>
                    <a:defRPr lang="en-US" sz="1000" b="0" strike="noStrike" spc="-1">
                      <a:solidFill>
                        <a:srgbClr val="000000"/>
                      </a:solidFill>
                      <a:latin typeface="Open Sans"/>
                    </a:defRPr>
                  </a:pPr>
                  <a:endParaRPr lang="ru-RU"/>
                </a:p>
              </c:txPr>
              <c:dLblPos val="bestFit"/>
              <c:showVal val="1"/>
              <c:separator>; </c:separator>
            </c:dLbl>
            <c:dLbl>
              <c:idx val="5"/>
              <c:tx>
                <c:rich>
                  <a:bodyPr wrap="square"/>
                  <a:lstStyle/>
                  <a:p>
                    <a:pPr>
                      <a:defRPr lang="en-US" sz="1000" b="0" strike="noStrike" spc="-1">
                        <a:solidFill>
                          <a:srgbClr val="000000"/>
                        </a:solidFill>
                        <a:latin typeface="Open Sans"/>
                      </a:defRPr>
                    </a:pPr>
                    <a:r>
                      <a:rPr smtClean="0"/>
                      <a:t>96,</a:t>
                    </a:r>
                    <a:r>
                      <a:rPr lang="ru-RU" smtClean="0"/>
                      <a:t>4</a:t>
                    </a:r>
                    <a:endParaRPr/>
                  </a:p>
                </c:rich>
              </c:tx>
              <c:numFmt formatCode="General" sourceLinked="0"/>
              <c:spPr>
                <a:solidFill>
                  <a:srgbClr val="FFFFFF"/>
                </a:solidFill>
              </c:spPr>
              <c:dLblPos val="outEnd"/>
              <c:showVal val="1"/>
              <c:separator>; </c:separator>
            </c:dLbl>
            <c:dLbl>
              <c:idx val="6"/>
              <c:numFmt formatCode="General" sourceLinked="0"/>
              <c:spPr>
                <a:solidFill>
                  <a:srgbClr val="FFFFFF"/>
                </a:solidFill>
              </c:spPr>
              <c:txPr>
                <a:bodyPr wrap="square"/>
                <a:lstStyle/>
                <a:p>
                  <a:pPr>
                    <a:defRPr lang="en-US" sz="1000" b="0" strike="noStrike" spc="-1">
                      <a:solidFill>
                        <a:srgbClr val="000000"/>
                      </a:solidFill>
                      <a:latin typeface="Open Sans"/>
                    </a:defRPr>
                  </a:pPr>
                  <a:endParaRPr lang="ru-RU"/>
                </a:p>
              </c:txPr>
            </c:dLbl>
            <c:numFmt formatCode="General" sourceLinked="0"/>
            <c:spPr>
              <a:solidFill>
                <a:srgbClr val="FFFFFF"/>
              </a:solidFill>
            </c:spPr>
            <c:txPr>
              <a:bodyPr wrap="square"/>
              <a:lstStyle/>
              <a:p>
                <a:pPr>
                  <a:defRPr lang="en-US" sz="1000" b="0" strike="noStrike" spc="-1">
                    <a:solidFill>
                      <a:srgbClr val="000000"/>
                    </a:solidFill>
                    <a:latin typeface="Open Sans"/>
                    <a:ea typeface="Open Sans"/>
                  </a:defRPr>
                </a:pPr>
                <a:endParaRPr lang="ru-RU"/>
              </a:p>
            </c:txPr>
            <c:dLblPos val="outEnd"/>
            <c:showVal val="1"/>
            <c:separator>; </c:separator>
            <c:showLeaderLines val="1"/>
          </c:dLbls>
          <c:cat>
            <c:strRef>
              <c:f>categories</c:f>
              <c:strCache>
                <c:ptCount val="7"/>
                <c:pt idx="0">
                  <c:v>Национальная экономика</c:v>
                </c:pt>
                <c:pt idx="1">
                  <c:v>Жилищно-коммунальное хозяйство</c:v>
                </c:pt>
                <c:pt idx="2">
                  <c:v>Общегосударственные расходы</c:v>
                </c:pt>
                <c:pt idx="3">
                  <c:v>Культура и спорт</c:v>
                </c:pt>
                <c:pt idx="4">
                  <c:v>Социальная политика</c:v>
                </c:pt>
                <c:pt idx="5">
                  <c:v>Образование</c:v>
                </c:pt>
                <c:pt idx="6">
                  <c:v>Другое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7"/>
                <c:pt idx="0">
                  <c:v>37</c:v>
                </c:pt>
                <c:pt idx="1">
                  <c:v>24.7</c:v>
                </c:pt>
                <c:pt idx="2">
                  <c:v>59.4</c:v>
                </c:pt>
                <c:pt idx="3">
                  <c:v>29.2</c:v>
                </c:pt>
                <c:pt idx="4">
                  <c:v>11.3</c:v>
                </c:pt>
                <c:pt idx="5">
                  <c:v>96.5</c:v>
                </c:pt>
                <c:pt idx="6">
                  <c:v>0.60000000000000164</c:v>
                </c:pt>
              </c:numCache>
            </c:numRef>
          </c:val>
        </c:ser>
        <c:firstSliceAng val="0"/>
      </c:pieChart>
      <c:spPr>
        <a:noFill/>
        <a:ln w="0">
          <a:noFill/>
        </a:ln>
      </c:spPr>
    </c:plotArea>
    <c:legend>
      <c:legendPos val="b"/>
      <c:layout>
        <c:manualLayout>
          <c:xMode val="edge"/>
          <c:yMode val="edge"/>
          <c:x val="7.4116943972450111E-2"/>
          <c:y val="0.58942359516039156"/>
          <c:w val="0.46009522227758393"/>
          <c:h val="0.34867928815743332"/>
        </c:manualLayout>
      </c:layout>
      <c:spPr>
        <a:noFill/>
        <a:ln w="0">
          <a:noFill/>
        </a:ln>
      </c:spPr>
      <c:txPr>
        <a:bodyPr/>
        <a:lstStyle/>
        <a:p>
          <a:pPr>
            <a:defRPr lang="en-US" sz="1000" b="0" strike="noStrike" spc="-1">
              <a:solidFill>
                <a:srgbClr val="000000"/>
              </a:solidFill>
              <a:latin typeface="Open Sans"/>
              <a:ea typeface="Open Sans"/>
            </a:defRPr>
          </a:pPr>
          <a:endParaRPr lang="ru-RU"/>
        </a:p>
      </c:txPr>
    </c:legend>
    <c:plotVisOnly val="1"/>
    <c:dispBlanksAs val="zero"/>
  </c:chart>
  <c:spPr>
    <a:noFill/>
    <a:ln w="6480">
      <a:noFill/>
    </a:ln>
  </c:spPr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41469580818789831"/>
          <c:y val="9.0090090090090419E-2"/>
          <c:w val="0.45114989398140631"/>
          <c:h val="0.55375375375375402"/>
        </c:manualLayout>
      </c:layout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5BAFF"/>
            </a:solidFill>
            <a:ln w="0">
              <a:solidFill>
                <a:srgbClr val="215968"/>
              </a:solidFill>
            </a:ln>
          </c:spPr>
          <c:explosion val="8"/>
          <c:dPt>
            <c:idx val="0"/>
            <c:spPr>
              <a:solidFill>
                <a:srgbClr val="81D78C"/>
              </a:solidFill>
              <a:ln w="0">
                <a:solidFill>
                  <a:srgbClr val="215968"/>
                </a:solidFill>
              </a:ln>
            </c:spPr>
          </c:dPt>
          <c:dPt>
            <c:idx val="2"/>
            <c:spPr>
              <a:solidFill>
                <a:srgbClr val="C3D445"/>
              </a:solidFill>
              <a:ln w="0">
                <a:solidFill>
                  <a:srgbClr val="215968"/>
                </a:solidFill>
              </a:ln>
            </c:spPr>
          </c:dPt>
          <c:dLbls>
            <c:dLbl>
              <c:idx val="0"/>
              <c:numFmt formatCode="General" sourceLinked="0"/>
              <c:spPr>
                <a:solidFill>
                  <a:srgbClr val="FFFFFF"/>
                </a:solidFill>
              </c:spPr>
              <c:txPr>
                <a:bodyPr wrap="square"/>
                <a:lstStyle/>
                <a:p>
                  <a:pPr>
                    <a:defRPr lang="en-US" sz="1000" b="0" strike="noStrike" spc="-1">
                      <a:solidFill>
                        <a:srgbClr val="404040"/>
                      </a:solidFill>
                      <a:latin typeface="Open Sans"/>
                    </a:defRPr>
                  </a:pPr>
                  <a:endParaRPr lang="ru-RU"/>
                </a:p>
              </c:txPr>
              <c:dLblPos val="bestFit"/>
              <c:showVal val="1"/>
              <c:separator>; </c:separator>
            </c:dLbl>
            <c:dLbl>
              <c:idx val="1"/>
              <c:numFmt formatCode="General" sourceLinked="0"/>
              <c:spPr>
                <a:solidFill>
                  <a:srgbClr val="FFFFFF"/>
                </a:solidFill>
              </c:spPr>
              <c:txPr>
                <a:bodyPr wrap="square"/>
                <a:lstStyle/>
                <a:p>
                  <a:pPr>
                    <a:defRPr lang="en-US" sz="1000" b="0" strike="noStrike" spc="-1">
                      <a:solidFill>
                        <a:srgbClr val="404040"/>
                      </a:solidFill>
                      <a:latin typeface="Open Sans"/>
                    </a:defRPr>
                  </a:pPr>
                  <a:endParaRPr lang="ru-RU"/>
                </a:p>
              </c:txPr>
              <c:dLblPos val="bestFit"/>
              <c:showVal val="1"/>
              <c:separator>; </c:separator>
            </c:dLbl>
            <c:dLbl>
              <c:idx val="2"/>
              <c:dLblPos val="bestFit"/>
              <c:showVal val="1"/>
              <c:separator>; </c:separator>
            </c:dLbl>
            <c:numFmt formatCode="General" sourceLinked="0"/>
            <c:spPr>
              <a:solidFill>
                <a:srgbClr val="FFFFFF"/>
              </a:solidFill>
            </c:spPr>
            <c:txPr>
              <a:bodyPr wrap="square"/>
              <a:lstStyle/>
              <a:p>
                <a:pPr>
                  <a:defRPr lang="en-US" sz="1000" b="0" strike="noStrike" spc="-1">
                    <a:solidFill>
                      <a:srgbClr val="404040"/>
                    </a:solidFill>
                    <a:latin typeface="Open Sans"/>
                    <a:ea typeface="Open Sans"/>
                  </a:defRPr>
                </a:pPr>
                <a:endParaRPr lang="ru-RU"/>
              </a:p>
            </c:txPr>
            <c:dLblPos val="outEnd"/>
            <c:showVal val="1"/>
            <c:separator>; </c:separator>
            <c:showLeaderLines val="1"/>
          </c:dLbls>
          <c:cat>
            <c:strRef>
              <c:f>categories</c:f>
              <c:strCache>
                <c:ptCount val="3"/>
                <c:pt idx="0">
                  <c:v>Налоговые поступления</c:v>
                </c:pt>
                <c:pt idx="1">
                  <c:v>Безвозмездные поступления</c:v>
                </c:pt>
                <c:pt idx="2">
                  <c:v>Прочие доходы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36</c:v>
                </c:pt>
                <c:pt idx="1">
                  <c:v>212.8</c:v>
                </c:pt>
                <c:pt idx="2">
                  <c:v>9.9</c:v>
                </c:pt>
              </c:numCache>
            </c:numRef>
          </c:val>
        </c:ser>
        <c:firstSliceAng val="0"/>
      </c:pieChart>
      <c:spPr>
        <a:noFill/>
        <a:ln w="0">
          <a:noFill/>
        </a:ln>
      </c:spPr>
    </c:plotArea>
    <c:legend>
      <c:legendPos val="b"/>
      <c:layout>
        <c:manualLayout>
          <c:xMode val="edge"/>
          <c:yMode val="edge"/>
          <c:x val="6.3773900771235639E-2"/>
          <c:y val="0.60510724269844374"/>
          <c:w val="0.5845289130604685"/>
          <c:h val="0.18299743467257465"/>
        </c:manualLayout>
      </c:layout>
      <c:spPr>
        <a:noFill/>
        <a:ln w="0">
          <a:noFill/>
        </a:ln>
      </c:spPr>
      <c:txPr>
        <a:bodyPr/>
        <a:lstStyle/>
        <a:p>
          <a:pPr>
            <a:defRPr lang="en-US" sz="1000" b="0" strike="noStrike" spc="-1">
              <a:solidFill>
                <a:srgbClr val="595959"/>
              </a:solidFill>
              <a:latin typeface="Open Sans"/>
              <a:ea typeface="Open Sans"/>
            </a:defRPr>
          </a:pPr>
          <a:endParaRPr lang="ru-RU"/>
        </a:p>
      </c:txPr>
    </c:legend>
    <c:plotVisOnly val="1"/>
    <c:dispBlanksAs val="zero"/>
  </c:chart>
  <c:spPr>
    <a:noFill/>
    <a:ln w="9360">
      <a:noFill/>
    </a:ln>
  </c:spPr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Для перемещения страницы щёлкните мышью</a:t>
            </a: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12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126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127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128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A75FCC16-8A20-4A3C-83FC-D70921BEA99D}" type="slidenum">
              <a:rPr lang="ru-RU" sz="1400" b="0" strike="noStrike" spc="-1">
                <a:latin typeface="Times New Roman"/>
              </a:rPr>
              <a:pPr algn="r"/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2600" y="1241280"/>
            <a:ext cx="3352320" cy="3350880"/>
          </a:xfrm>
          <a:prstGeom prst="rect">
            <a:avLst/>
          </a:prstGeom>
        </p:spPr>
      </p:sp>
      <p:sp>
        <p:nvSpPr>
          <p:cNvPr id="785" name="PlaceHolder 2"/>
          <p:cNvSpPr>
            <a:spLocks noGrp="1"/>
          </p:cNvSpPr>
          <p:nvPr>
            <p:ph type="body"/>
          </p:nvPr>
        </p:nvSpPr>
        <p:spPr>
          <a:xfrm>
            <a:off x="680040" y="4777920"/>
            <a:ext cx="543744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786" name="Номер слайда 3"/>
          <p:cNvSpPr txBox="1"/>
          <p:nvPr/>
        </p:nvSpPr>
        <p:spPr>
          <a:xfrm>
            <a:off x="3849840" y="9430560"/>
            <a:ext cx="2945880" cy="4975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C00EF1F-B7B6-49C4-B115-4E9E6BB35526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5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2438" y="1241425"/>
            <a:ext cx="3352800" cy="3351213"/>
          </a:xfrm>
          <a:prstGeom prst="rect">
            <a:avLst/>
          </a:prstGeom>
        </p:spPr>
      </p:sp>
      <p:sp>
        <p:nvSpPr>
          <p:cNvPr id="812" name="PlaceHolder 2"/>
          <p:cNvSpPr>
            <a:spLocks noGrp="1"/>
          </p:cNvSpPr>
          <p:nvPr>
            <p:ph type="body"/>
          </p:nvPr>
        </p:nvSpPr>
        <p:spPr>
          <a:xfrm>
            <a:off x="680040" y="4777920"/>
            <a:ext cx="543744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813" name="Номер слайда 3"/>
          <p:cNvSpPr txBox="1"/>
          <p:nvPr/>
        </p:nvSpPr>
        <p:spPr>
          <a:xfrm>
            <a:off x="3849840" y="9430560"/>
            <a:ext cx="2945880" cy="4975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97E22141-2059-49C6-9016-95FD070A30ED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16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2438" y="1241425"/>
            <a:ext cx="3352800" cy="3351213"/>
          </a:xfrm>
          <a:prstGeom prst="rect">
            <a:avLst/>
          </a:prstGeom>
        </p:spPr>
      </p:sp>
      <p:sp>
        <p:nvSpPr>
          <p:cNvPr id="815" name="PlaceHolder 2"/>
          <p:cNvSpPr>
            <a:spLocks noGrp="1"/>
          </p:cNvSpPr>
          <p:nvPr>
            <p:ph type="body"/>
          </p:nvPr>
        </p:nvSpPr>
        <p:spPr>
          <a:xfrm>
            <a:off x="680040" y="4777920"/>
            <a:ext cx="543744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816" name="Номер слайда 3"/>
          <p:cNvSpPr txBox="1"/>
          <p:nvPr/>
        </p:nvSpPr>
        <p:spPr>
          <a:xfrm>
            <a:off x="3849840" y="9430560"/>
            <a:ext cx="2945880" cy="4975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8B193A5D-B1E8-426C-A66B-223DA1AB8DE5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17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2600" y="1241280"/>
            <a:ext cx="3352320" cy="3350880"/>
          </a:xfrm>
          <a:prstGeom prst="rect">
            <a:avLst/>
          </a:prstGeom>
        </p:spPr>
      </p:sp>
      <p:sp>
        <p:nvSpPr>
          <p:cNvPr id="818" name="PlaceHolder 2"/>
          <p:cNvSpPr>
            <a:spLocks noGrp="1"/>
          </p:cNvSpPr>
          <p:nvPr>
            <p:ph type="body"/>
          </p:nvPr>
        </p:nvSpPr>
        <p:spPr>
          <a:xfrm>
            <a:off x="680040" y="4777920"/>
            <a:ext cx="543744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819" name="Номер слайда 3"/>
          <p:cNvSpPr txBox="1"/>
          <p:nvPr/>
        </p:nvSpPr>
        <p:spPr>
          <a:xfrm>
            <a:off x="3849840" y="9430560"/>
            <a:ext cx="2945880" cy="4975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AE80D58-FC40-4EFE-BF09-AB225F28CE70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18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2438" y="1241425"/>
            <a:ext cx="3352800" cy="3351213"/>
          </a:xfrm>
          <a:prstGeom prst="rect">
            <a:avLst/>
          </a:prstGeom>
        </p:spPr>
      </p:sp>
      <p:sp>
        <p:nvSpPr>
          <p:cNvPr id="821" name="PlaceHolder 2"/>
          <p:cNvSpPr>
            <a:spLocks noGrp="1"/>
          </p:cNvSpPr>
          <p:nvPr>
            <p:ph type="body"/>
          </p:nvPr>
        </p:nvSpPr>
        <p:spPr>
          <a:xfrm>
            <a:off x="680040" y="4777920"/>
            <a:ext cx="543744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822" name="Номер слайда 3"/>
          <p:cNvSpPr txBox="1"/>
          <p:nvPr/>
        </p:nvSpPr>
        <p:spPr>
          <a:xfrm>
            <a:off x="3849840" y="9430560"/>
            <a:ext cx="2945880" cy="4975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62161C11-19A3-4030-BEB3-74474C1067B4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22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2600" y="1241280"/>
            <a:ext cx="3352320" cy="3350880"/>
          </a:xfrm>
          <a:prstGeom prst="rect">
            <a:avLst/>
          </a:prstGeom>
        </p:spPr>
      </p:sp>
      <p:sp>
        <p:nvSpPr>
          <p:cNvPr id="824" name="PlaceHolder 2"/>
          <p:cNvSpPr>
            <a:spLocks noGrp="1"/>
          </p:cNvSpPr>
          <p:nvPr>
            <p:ph type="body"/>
          </p:nvPr>
        </p:nvSpPr>
        <p:spPr>
          <a:xfrm>
            <a:off x="680040" y="4777920"/>
            <a:ext cx="543744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825" name="Номер слайда 3"/>
          <p:cNvSpPr txBox="1"/>
          <p:nvPr/>
        </p:nvSpPr>
        <p:spPr>
          <a:xfrm>
            <a:off x="3849840" y="9430560"/>
            <a:ext cx="2945880" cy="4975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BC43FE59-C8ED-4905-842E-9E0F137F002B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23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2600" y="1241280"/>
            <a:ext cx="3352320" cy="3350880"/>
          </a:xfrm>
          <a:prstGeom prst="rect">
            <a:avLst/>
          </a:prstGeom>
        </p:spPr>
      </p:sp>
      <p:sp>
        <p:nvSpPr>
          <p:cNvPr id="827" name="PlaceHolder 2"/>
          <p:cNvSpPr>
            <a:spLocks noGrp="1"/>
          </p:cNvSpPr>
          <p:nvPr>
            <p:ph type="body"/>
          </p:nvPr>
        </p:nvSpPr>
        <p:spPr>
          <a:xfrm>
            <a:off x="680040" y="4777920"/>
            <a:ext cx="543744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>
                <a:latin typeface="Arial"/>
              </a:rPr>
              <a:t>10</a:t>
            </a:r>
          </a:p>
        </p:txBody>
      </p:sp>
      <p:sp>
        <p:nvSpPr>
          <p:cNvPr id="828" name="Номер слайда 3"/>
          <p:cNvSpPr txBox="1"/>
          <p:nvPr/>
        </p:nvSpPr>
        <p:spPr>
          <a:xfrm>
            <a:off x="3849840" y="9430560"/>
            <a:ext cx="2945880" cy="4975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B434138-7BCA-4DEA-A88C-D90BD320A217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24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2600" y="1241280"/>
            <a:ext cx="3352320" cy="3350880"/>
          </a:xfrm>
          <a:prstGeom prst="rect">
            <a:avLst/>
          </a:prstGeom>
        </p:spPr>
      </p:sp>
      <p:sp>
        <p:nvSpPr>
          <p:cNvPr id="830" name="PlaceHolder 2"/>
          <p:cNvSpPr>
            <a:spLocks noGrp="1"/>
          </p:cNvSpPr>
          <p:nvPr>
            <p:ph type="body"/>
          </p:nvPr>
        </p:nvSpPr>
        <p:spPr>
          <a:xfrm>
            <a:off x="680040" y="4777920"/>
            <a:ext cx="543744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831" name="Номер слайда 3"/>
          <p:cNvSpPr txBox="1"/>
          <p:nvPr/>
        </p:nvSpPr>
        <p:spPr>
          <a:xfrm>
            <a:off x="3849840" y="9430560"/>
            <a:ext cx="2945880" cy="4975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92C56D1-6FF3-4D90-9C90-A6F0FF498FDF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26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2438" y="1241425"/>
            <a:ext cx="3352800" cy="3351213"/>
          </a:xfrm>
          <a:prstGeom prst="rect">
            <a:avLst/>
          </a:prstGeom>
        </p:spPr>
      </p:sp>
      <p:sp>
        <p:nvSpPr>
          <p:cNvPr id="833" name="PlaceHolder 2"/>
          <p:cNvSpPr>
            <a:spLocks noGrp="1"/>
          </p:cNvSpPr>
          <p:nvPr>
            <p:ph type="body"/>
          </p:nvPr>
        </p:nvSpPr>
        <p:spPr>
          <a:xfrm>
            <a:off x="680040" y="4777920"/>
            <a:ext cx="543744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834" name="Номер слайда 3"/>
          <p:cNvSpPr txBox="1"/>
          <p:nvPr/>
        </p:nvSpPr>
        <p:spPr>
          <a:xfrm>
            <a:off x="3849840" y="9430560"/>
            <a:ext cx="2945880" cy="4975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649C5D3-56DD-4A55-A071-400A99F9E573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27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2438" y="1241425"/>
            <a:ext cx="3352800" cy="3351213"/>
          </a:xfrm>
          <a:prstGeom prst="rect">
            <a:avLst/>
          </a:prstGeom>
        </p:spPr>
      </p:sp>
      <p:sp>
        <p:nvSpPr>
          <p:cNvPr id="788" name="PlaceHolder 2"/>
          <p:cNvSpPr>
            <a:spLocks noGrp="1"/>
          </p:cNvSpPr>
          <p:nvPr>
            <p:ph type="body"/>
          </p:nvPr>
        </p:nvSpPr>
        <p:spPr>
          <a:xfrm>
            <a:off x="680040" y="4777920"/>
            <a:ext cx="543744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789" name="Номер слайда 3"/>
          <p:cNvSpPr txBox="1"/>
          <p:nvPr/>
        </p:nvSpPr>
        <p:spPr>
          <a:xfrm>
            <a:off x="3849840" y="9430560"/>
            <a:ext cx="2945880" cy="4975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8805223C-D11C-4190-9FB1-CBA4CDB979C5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7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2600" y="1241280"/>
            <a:ext cx="3352320" cy="3350880"/>
          </a:xfrm>
          <a:prstGeom prst="rect">
            <a:avLst/>
          </a:prstGeom>
        </p:spPr>
      </p:sp>
      <p:sp>
        <p:nvSpPr>
          <p:cNvPr id="791" name="PlaceHolder 2"/>
          <p:cNvSpPr>
            <a:spLocks noGrp="1"/>
          </p:cNvSpPr>
          <p:nvPr>
            <p:ph type="body"/>
          </p:nvPr>
        </p:nvSpPr>
        <p:spPr>
          <a:xfrm>
            <a:off x="680040" y="4777920"/>
            <a:ext cx="543744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792" name="Номер слайда 3"/>
          <p:cNvSpPr txBox="1"/>
          <p:nvPr/>
        </p:nvSpPr>
        <p:spPr>
          <a:xfrm>
            <a:off x="3849840" y="9430560"/>
            <a:ext cx="2945880" cy="4975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04E7E055-4874-4A2D-BD0F-031113908323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9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2600" y="1241280"/>
            <a:ext cx="3352320" cy="3350880"/>
          </a:xfrm>
          <a:prstGeom prst="rect">
            <a:avLst/>
          </a:prstGeom>
        </p:spPr>
      </p:sp>
      <p:sp>
        <p:nvSpPr>
          <p:cNvPr id="794" name="PlaceHolder 2"/>
          <p:cNvSpPr>
            <a:spLocks noGrp="1"/>
          </p:cNvSpPr>
          <p:nvPr>
            <p:ph type="body"/>
          </p:nvPr>
        </p:nvSpPr>
        <p:spPr>
          <a:xfrm>
            <a:off x="680040" y="4777920"/>
            <a:ext cx="543744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795" name="Номер слайда 3"/>
          <p:cNvSpPr txBox="1"/>
          <p:nvPr/>
        </p:nvSpPr>
        <p:spPr>
          <a:xfrm>
            <a:off x="3849840" y="9430560"/>
            <a:ext cx="2945880" cy="4975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5A5F4211-13C7-4A2A-BE4F-27B3297B74C1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10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2600" y="1241280"/>
            <a:ext cx="3352320" cy="3350880"/>
          </a:xfrm>
          <a:prstGeom prst="rect">
            <a:avLst/>
          </a:prstGeom>
        </p:spPr>
      </p:sp>
      <p:sp>
        <p:nvSpPr>
          <p:cNvPr id="797" name="PlaceHolder 2"/>
          <p:cNvSpPr>
            <a:spLocks noGrp="1"/>
          </p:cNvSpPr>
          <p:nvPr>
            <p:ph type="body"/>
          </p:nvPr>
        </p:nvSpPr>
        <p:spPr>
          <a:xfrm>
            <a:off x="680040" y="4777920"/>
            <a:ext cx="543744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798" name="Номер слайда 3"/>
          <p:cNvSpPr txBox="1"/>
          <p:nvPr/>
        </p:nvSpPr>
        <p:spPr>
          <a:xfrm>
            <a:off x="3849840" y="9430560"/>
            <a:ext cx="2945880" cy="4975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0E1BBF9-A72F-43B6-B27E-609D7AD01B04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11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2600" y="1241280"/>
            <a:ext cx="3352320" cy="3350880"/>
          </a:xfrm>
          <a:prstGeom prst="rect">
            <a:avLst/>
          </a:prstGeom>
        </p:spPr>
      </p:sp>
      <p:sp>
        <p:nvSpPr>
          <p:cNvPr id="800" name="PlaceHolder 2"/>
          <p:cNvSpPr>
            <a:spLocks noGrp="1"/>
          </p:cNvSpPr>
          <p:nvPr>
            <p:ph type="body"/>
          </p:nvPr>
        </p:nvSpPr>
        <p:spPr>
          <a:xfrm>
            <a:off x="680040" y="4777920"/>
            <a:ext cx="543744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801" name="Номер слайда 3"/>
          <p:cNvSpPr txBox="1"/>
          <p:nvPr/>
        </p:nvSpPr>
        <p:spPr>
          <a:xfrm>
            <a:off x="3849840" y="9430560"/>
            <a:ext cx="2945880" cy="4975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97AFC02B-4ACD-40CB-BAE3-544B507C57FF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12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2600" y="1241280"/>
            <a:ext cx="3352320" cy="3350880"/>
          </a:xfrm>
          <a:prstGeom prst="rect">
            <a:avLst/>
          </a:prstGeom>
        </p:spPr>
      </p:sp>
      <p:sp>
        <p:nvSpPr>
          <p:cNvPr id="803" name="PlaceHolder 2"/>
          <p:cNvSpPr>
            <a:spLocks noGrp="1"/>
          </p:cNvSpPr>
          <p:nvPr>
            <p:ph type="body"/>
          </p:nvPr>
        </p:nvSpPr>
        <p:spPr>
          <a:xfrm>
            <a:off x="680040" y="4777920"/>
            <a:ext cx="543744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804" name="Номер слайда 3"/>
          <p:cNvSpPr txBox="1"/>
          <p:nvPr/>
        </p:nvSpPr>
        <p:spPr>
          <a:xfrm>
            <a:off x="3849840" y="9430560"/>
            <a:ext cx="2945880" cy="4975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D9FC41C2-4C79-490B-B133-2A150232F01F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13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2438" y="1241425"/>
            <a:ext cx="3352800" cy="3351213"/>
          </a:xfrm>
          <a:prstGeom prst="rect">
            <a:avLst/>
          </a:prstGeom>
        </p:spPr>
      </p:sp>
      <p:sp>
        <p:nvSpPr>
          <p:cNvPr id="806" name="PlaceHolder 2"/>
          <p:cNvSpPr>
            <a:spLocks noGrp="1"/>
          </p:cNvSpPr>
          <p:nvPr>
            <p:ph type="body"/>
          </p:nvPr>
        </p:nvSpPr>
        <p:spPr>
          <a:xfrm>
            <a:off x="680040" y="4777920"/>
            <a:ext cx="543744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807" name="Номер слайда 3"/>
          <p:cNvSpPr txBox="1"/>
          <p:nvPr/>
        </p:nvSpPr>
        <p:spPr>
          <a:xfrm>
            <a:off x="3849840" y="9430560"/>
            <a:ext cx="2945880" cy="4975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62B1D284-A767-445B-89D1-E52FA604674D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14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722438" y="1241425"/>
            <a:ext cx="3352800" cy="3351213"/>
          </a:xfrm>
          <a:prstGeom prst="rect">
            <a:avLst/>
          </a:prstGeom>
        </p:spPr>
      </p:sp>
      <p:sp>
        <p:nvSpPr>
          <p:cNvPr id="809" name="PlaceHolder 2"/>
          <p:cNvSpPr>
            <a:spLocks noGrp="1"/>
          </p:cNvSpPr>
          <p:nvPr>
            <p:ph type="body"/>
          </p:nvPr>
        </p:nvSpPr>
        <p:spPr>
          <a:xfrm>
            <a:off x="680040" y="4777920"/>
            <a:ext cx="5437440" cy="390888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810" name="Номер слайда 3"/>
          <p:cNvSpPr txBox="1"/>
          <p:nvPr/>
        </p:nvSpPr>
        <p:spPr>
          <a:xfrm>
            <a:off x="3849840" y="9430560"/>
            <a:ext cx="2945880" cy="4975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0C0E4A9D-766F-47CF-9478-8B974D392506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15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6803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377640" y="4058640"/>
            <a:ext cx="6803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37764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386388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2677680" y="176868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4978080" y="176868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377640" y="405864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2677680" y="405864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4978080" y="405864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377640" y="1768680"/>
            <a:ext cx="6803280" cy="438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6803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567000" y="1237320"/>
            <a:ext cx="6425280" cy="12199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37764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377640" y="1768680"/>
            <a:ext cx="6803280" cy="438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386388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377640" y="4058640"/>
            <a:ext cx="6803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6803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377640" y="4058640"/>
            <a:ext cx="6803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37764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386388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2677680" y="176868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4978080" y="176868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377640" y="405864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2677680" y="405864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4978080" y="405864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377640" y="1768680"/>
            <a:ext cx="6803280" cy="438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6803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6803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567000" y="1237320"/>
            <a:ext cx="6425280" cy="12199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37764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386388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377640" y="4058640"/>
            <a:ext cx="6803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6803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377640" y="4058640"/>
            <a:ext cx="6803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37764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386388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2677680" y="176868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4978080" y="176868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377640" y="405864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2677680" y="405864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4978080" y="4058640"/>
            <a:ext cx="21902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67000" y="1237320"/>
            <a:ext cx="6425280" cy="121996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37764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3863880" y="405864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37764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3863880" y="1768680"/>
            <a:ext cx="3319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377640" y="4058640"/>
            <a:ext cx="680328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19840" y="402480"/>
            <a:ext cx="6519960" cy="14608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364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en-US" sz="364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19840" y="2012400"/>
            <a:ext cx="6519960" cy="47962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189000" indent="-188640">
              <a:lnSpc>
                <a:spcPct val="90000"/>
              </a:lnSpc>
              <a:spcBef>
                <a:spcPts val="828"/>
              </a:spcBef>
              <a:buClr>
                <a:srgbClr val="000000"/>
              </a:buClr>
              <a:buFont typeface="Arial"/>
              <a:buChar char="•"/>
            </a:pPr>
            <a:r>
              <a:rPr lang="ru-RU" sz="232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  <a:endParaRPr lang="en-US" sz="2320" b="0" strike="noStrike" spc="-1">
              <a:solidFill>
                <a:srgbClr val="000000"/>
              </a:solidFill>
              <a:latin typeface="Calibri"/>
            </a:endParaRPr>
          </a:p>
          <a:p>
            <a:pPr marL="567000" lvl="1" indent="-18864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99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  <a:endParaRPr lang="en-US" sz="1990" b="0" strike="noStrike" spc="-1">
              <a:solidFill>
                <a:srgbClr val="000000"/>
              </a:solidFill>
              <a:latin typeface="Calibri"/>
            </a:endParaRPr>
          </a:p>
          <a:p>
            <a:pPr marL="945000" lvl="2" indent="-18864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66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  <a:endParaRPr lang="en-US" sz="1660" b="0" strike="noStrike" spc="-1">
              <a:solidFill>
                <a:srgbClr val="000000"/>
              </a:solidFill>
              <a:latin typeface="Calibri"/>
            </a:endParaRPr>
          </a:p>
          <a:p>
            <a:pPr marL="1323000" lvl="3" indent="-18864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49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lang="en-US" sz="1490" b="0" strike="noStrike" spc="-1">
              <a:solidFill>
                <a:srgbClr val="000000"/>
              </a:solidFill>
              <a:latin typeface="Calibri"/>
            </a:endParaRPr>
          </a:p>
          <a:p>
            <a:pPr marL="1701000" lvl="4" indent="-188640">
              <a:lnSpc>
                <a:spcPct val="90000"/>
              </a:lnSpc>
              <a:spcBef>
                <a:spcPts val="414"/>
              </a:spcBef>
              <a:buClr>
                <a:srgbClr val="000000"/>
              </a:buClr>
              <a:buFont typeface="Arial"/>
              <a:buChar char="•"/>
            </a:pPr>
            <a:r>
              <a:rPr lang="ru-RU" sz="149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  <a:endParaRPr lang="en-US" sz="149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19840" y="7006680"/>
            <a:ext cx="1700640" cy="4021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D9EDDCCA-C11B-4AEA-BF2F-BAEC7B1ABA1E}" type="datetime">
              <a:rPr lang="ru-RU" sz="989" b="0" strike="noStrike" spc="-1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26.08.2021</a:t>
            </a:fld>
            <a:endParaRPr lang="ru-RU" sz="989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2504160" y="7006680"/>
            <a:ext cx="2550960" cy="4021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5339160" y="7006680"/>
            <a:ext cx="1700640" cy="4021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0052145B-CC81-401F-A482-EA4FD8F69D5C}" type="slidenum">
              <a:rPr lang="ru-RU" sz="989" b="0" strike="noStrike" spc="-1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989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567000" y="1237320"/>
            <a:ext cx="6425280" cy="26316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496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en-US" sz="496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519840" y="7006680"/>
            <a:ext cx="1700640" cy="4021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0F5E9DC1-1A22-4838-992C-4411D7F7AFDC}" type="datetime">
              <a:rPr lang="ru-RU" sz="989" b="0" strike="noStrike" spc="-1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26.08.2021</a:t>
            </a:fld>
            <a:endParaRPr lang="ru-RU" sz="989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2504160" y="7006680"/>
            <a:ext cx="2550960" cy="4021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5339160" y="7006680"/>
            <a:ext cx="1700640" cy="4021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58160692-3574-4DDD-9D2E-1E7BEE289DAE}" type="slidenum">
              <a:rPr lang="ru-RU" sz="989" b="0" strike="noStrike" spc="-1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989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377640" y="1768680"/>
            <a:ext cx="6803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32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6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9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9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dt"/>
          </p:nvPr>
        </p:nvSpPr>
        <p:spPr>
          <a:xfrm>
            <a:off x="519840" y="7006680"/>
            <a:ext cx="1700640" cy="4021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FFDCE72A-2C04-4456-848E-1E9E3BEDE075}" type="datetime">
              <a:rPr lang="ru-RU" sz="989" b="0" strike="noStrike" spc="-1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26.08.2021</a:t>
            </a:fld>
            <a:endParaRPr lang="ru-RU" sz="989" b="0" strike="noStrike" spc="-1"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ftr"/>
          </p:nvPr>
        </p:nvSpPr>
        <p:spPr>
          <a:xfrm>
            <a:off x="2504160" y="7006680"/>
            <a:ext cx="2550960" cy="4021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sldNum"/>
          </p:nvPr>
        </p:nvSpPr>
        <p:spPr>
          <a:xfrm>
            <a:off x="5339160" y="7006680"/>
            <a:ext cx="1700640" cy="4021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49368C04-46FB-4CB5-9D09-1427628D849A}" type="slidenum">
              <a:rPr lang="ru-RU" sz="989" b="0" strike="noStrike" spc="-1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989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377640" y="301320"/>
            <a:ext cx="680328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377640" y="1768680"/>
            <a:ext cx="680328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32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6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9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9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9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1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2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3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5.png"/><Relationship Id="rId3" Type="http://schemas.openxmlformats.org/officeDocument/2006/relationships/image" Target="../media/image14.png"/><Relationship Id="rId21" Type="http://schemas.openxmlformats.org/officeDocument/2006/relationships/image" Target="../media/image76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microsoft.com/office/2007/relationships/hdphoto" Target="../media/hdphoto5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4.png"/><Relationship Id="rId20" Type="http://schemas.openxmlformats.org/officeDocument/2006/relationships/image" Target="../media/image98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24" Type="http://schemas.openxmlformats.org/officeDocument/2006/relationships/image" Target="../media/image78.png"/><Relationship Id="rId5" Type="http://schemas.openxmlformats.org/officeDocument/2006/relationships/image" Target="../media/image64.png"/><Relationship Id="rId15" Type="http://schemas.openxmlformats.org/officeDocument/2006/relationships/image" Target="../media/image39.png"/><Relationship Id="rId23" Type="http://schemas.openxmlformats.org/officeDocument/2006/relationships/image" Target="../media/image16.jpeg"/><Relationship Id="rId10" Type="http://schemas.openxmlformats.org/officeDocument/2006/relationships/image" Target="../media/image69.png"/><Relationship Id="rId19" Type="http://schemas.openxmlformats.org/officeDocument/2006/relationships/image" Target="../media/image46.png"/><Relationship Id="rId4" Type="http://schemas.openxmlformats.org/officeDocument/2006/relationships/chart" Target="../charts/chart2.xml"/><Relationship Id="rId9" Type="http://schemas.openxmlformats.org/officeDocument/2006/relationships/image" Target="../media/image68.png"/><Relationship Id="rId14" Type="http://schemas.openxmlformats.org/officeDocument/2006/relationships/image" Target="../media/image73.png"/><Relationship Id="rId22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mailto:dep@smolinvest.com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3" Type="http://schemas.openxmlformats.org/officeDocument/2006/relationships/image" Target="../media/image83.png"/><Relationship Id="rId21" Type="http://schemas.openxmlformats.org/officeDocument/2006/relationships/chart" Target="../charts/chart3.xml"/><Relationship Id="rId12" Type="http://schemas.openxmlformats.org/officeDocument/2006/relationships/image" Target="../media/image87.png"/><Relationship Id="rId7" Type="http://schemas.microsoft.com/office/2007/relationships/hdphoto" Target="../media/hdphoto6.wdp"/><Relationship Id="rId17" Type="http://schemas.openxmlformats.org/officeDocument/2006/relationships/image" Target="../media/image9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91.png"/><Relationship Id="rId20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5.png"/><Relationship Id="rId11" Type="http://schemas.openxmlformats.org/officeDocument/2006/relationships/image" Target="../media/image86.png"/><Relationship Id="rId5" Type="http://schemas.openxmlformats.org/officeDocument/2006/relationships/image" Target="../media/image1251.png"/><Relationship Id="rId15" Type="http://schemas.openxmlformats.org/officeDocument/2006/relationships/image" Target="../media/image90.png"/><Relationship Id="rId10" Type="http://schemas.openxmlformats.org/officeDocument/2006/relationships/image" Target="../media/image14.png"/><Relationship Id="rId19" Type="http://schemas.openxmlformats.org/officeDocument/2006/relationships/image" Target="../media/image94.png"/><Relationship Id="rId4" Type="http://schemas.openxmlformats.org/officeDocument/2006/relationships/image" Target="../media/image84.png"/><Relationship Id="rId9" Type="http://schemas.openxmlformats.org/officeDocument/2006/relationships/image" Target="../media/image1291.png"/><Relationship Id="rId14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0.wdp"/><Relationship Id="rId18" Type="http://schemas.openxmlformats.org/officeDocument/2006/relationships/image" Target="../media/image16.jpeg"/><Relationship Id="rId3" Type="http://schemas.openxmlformats.org/officeDocument/2006/relationships/image" Target="../media/image95.png"/><Relationship Id="rId7" Type="http://schemas.microsoft.com/office/2007/relationships/hdphoto" Target="../media/hdphoto8.wdp"/><Relationship Id="rId17" Type="http://schemas.openxmlformats.org/officeDocument/2006/relationships/image" Target="../media/image10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microsoft.com/office/2007/relationships/hdphoto" Target="../media/hdphoto7.wdp"/><Relationship Id="rId15" Type="http://schemas.openxmlformats.org/officeDocument/2006/relationships/image" Target="../media/image100.png"/><Relationship Id="rId4" Type="http://schemas.openxmlformats.org/officeDocument/2006/relationships/image" Target="../media/image96.png"/><Relationship Id="rId9" Type="http://schemas.openxmlformats.org/officeDocument/2006/relationships/image" Target="../media/image98.png"/><Relationship Id="rId14" Type="http://schemas.openxmlformats.org/officeDocument/2006/relationships/image" Target="../media/image9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4.png"/><Relationship Id="rId7" Type="http://schemas.openxmlformats.org/officeDocument/2006/relationships/image" Target="../media/image1591.png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5.png"/><Relationship Id="rId11" Type="http://schemas.openxmlformats.org/officeDocument/2006/relationships/image" Target="../media/image16.jpeg"/><Relationship Id="rId5" Type="http://schemas.openxmlformats.org/officeDocument/2006/relationships/image" Target="../media/image104.png"/><Relationship Id="rId10" Type="http://schemas.openxmlformats.org/officeDocument/2006/relationships/image" Target="../media/image108.jpeg"/><Relationship Id="rId4" Type="http://schemas.openxmlformats.org/officeDocument/2006/relationships/image" Target="../media/image103.jpeg"/><Relationship Id="rId9" Type="http://schemas.openxmlformats.org/officeDocument/2006/relationships/image" Target="../media/image10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Relationship Id="rId1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2.png"/><Relationship Id="rId7" Type="http://schemas.openxmlformats.org/officeDocument/2006/relationships/image" Target="../media/image124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11" Type="http://schemas.openxmlformats.org/officeDocument/2006/relationships/image" Target="../media/image16.jpeg"/><Relationship Id="rId5" Type="http://schemas.openxmlformats.org/officeDocument/2006/relationships/image" Target="../media/image123.png"/><Relationship Id="rId10" Type="http://schemas.openxmlformats.org/officeDocument/2006/relationships/image" Target="../media/image127.png"/><Relationship Id="rId4" Type="http://schemas.openxmlformats.org/officeDocument/2006/relationships/image" Target="../media/image185.png"/><Relationship Id="rId9" Type="http://schemas.openxmlformats.org/officeDocument/2006/relationships/image" Target="../media/image1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75.png"/><Relationship Id="rId7" Type="http://schemas.openxmlformats.org/officeDocument/2006/relationships/image" Target="../media/image130.png"/><Relationship Id="rId12" Type="http://schemas.openxmlformats.org/officeDocument/2006/relationships/image" Target="../media/image135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9.png"/><Relationship Id="rId11" Type="http://schemas.openxmlformats.org/officeDocument/2006/relationships/image" Target="../media/image134.jpeg"/><Relationship Id="rId5" Type="http://schemas.openxmlformats.org/officeDocument/2006/relationships/image" Target="../media/image14.png"/><Relationship Id="rId10" Type="http://schemas.openxmlformats.org/officeDocument/2006/relationships/image" Target="../media/image133.png"/><Relationship Id="rId4" Type="http://schemas.openxmlformats.org/officeDocument/2006/relationships/image" Target="../media/image195.png"/><Relationship Id="rId9" Type="http://schemas.openxmlformats.org/officeDocument/2006/relationships/image" Target="../media/image132.jpeg"/><Relationship Id="rId1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jpeg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6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210.png"/><Relationship Id="rId10" Type="http://schemas.openxmlformats.org/officeDocument/2006/relationships/image" Target="../media/image16.jpeg"/><Relationship Id="rId9" Type="http://schemas.openxmlformats.org/officeDocument/2006/relationships/image" Target="../media/image1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4.png"/><Relationship Id="rId7" Type="http://schemas.openxmlformats.org/officeDocument/2006/relationships/image" Target="../media/image143.pn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2.png"/><Relationship Id="rId11" Type="http://schemas.openxmlformats.org/officeDocument/2006/relationships/image" Target="../media/image145.png"/><Relationship Id="rId5" Type="http://schemas.openxmlformats.org/officeDocument/2006/relationships/image" Target="../media/image141.png"/><Relationship Id="rId10" Type="http://schemas.openxmlformats.org/officeDocument/2006/relationships/image" Target="../media/image217.png"/><Relationship Id="rId4" Type="http://schemas.openxmlformats.org/officeDocument/2006/relationships/image" Target="../media/image140.jpeg"/><Relationship Id="rId9" Type="http://schemas.openxmlformats.org/officeDocument/2006/relationships/image" Target="../media/image1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jpe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image" Target="../media/image149.jpeg"/><Relationship Id="rId7" Type="http://schemas.openxmlformats.org/officeDocument/2006/relationships/image" Target="../media/image152.png"/><Relationship Id="rId12" Type="http://schemas.openxmlformats.org/officeDocument/2006/relationships/image" Target="../media/image1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1.png"/><Relationship Id="rId11" Type="http://schemas.microsoft.com/office/2007/relationships/hdphoto" Target="../media/hdphoto11.wdp"/><Relationship Id="rId5" Type="http://schemas.openxmlformats.org/officeDocument/2006/relationships/image" Target="../media/image150.jpeg"/><Relationship Id="rId10" Type="http://schemas.openxmlformats.org/officeDocument/2006/relationships/image" Target="../media/image154.png"/><Relationship Id="rId4" Type="http://schemas.openxmlformats.org/officeDocument/2006/relationships/image" Target="../media/image14.png"/><Relationship Id="rId9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163.jpeg"/><Relationship Id="rId18" Type="http://schemas.openxmlformats.org/officeDocument/2006/relationships/image" Target="../media/image167.png"/><Relationship Id="rId3" Type="http://schemas.openxmlformats.org/officeDocument/2006/relationships/image" Target="../media/image156.png"/><Relationship Id="rId7" Type="http://schemas.openxmlformats.org/officeDocument/2006/relationships/image" Target="../media/image158.png"/><Relationship Id="rId12" Type="http://schemas.openxmlformats.org/officeDocument/2006/relationships/image" Target="../media/image162.png"/><Relationship Id="rId17" Type="http://schemas.openxmlformats.org/officeDocument/2006/relationships/image" Target="../media/image246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66.png"/><Relationship Id="rId20" Type="http://schemas.openxmlformats.org/officeDocument/2006/relationships/image" Target="../media/image169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12.wdp"/><Relationship Id="rId11" Type="http://schemas.openxmlformats.org/officeDocument/2006/relationships/image" Target="../media/image161.png"/><Relationship Id="rId5" Type="http://schemas.openxmlformats.org/officeDocument/2006/relationships/image" Target="../media/image157.png"/><Relationship Id="rId15" Type="http://schemas.openxmlformats.org/officeDocument/2006/relationships/image" Target="../media/image165.png"/><Relationship Id="rId10" Type="http://schemas.openxmlformats.org/officeDocument/2006/relationships/image" Target="../media/image160.png"/><Relationship Id="rId19" Type="http://schemas.openxmlformats.org/officeDocument/2006/relationships/image" Target="../media/image168.png"/><Relationship Id="rId4" Type="http://schemas.openxmlformats.org/officeDocument/2006/relationships/image" Target="../media/image14.png"/><Relationship Id="rId9" Type="http://schemas.openxmlformats.org/officeDocument/2006/relationships/image" Target="../media/image159.png"/><Relationship Id="rId14" Type="http://schemas.openxmlformats.org/officeDocument/2006/relationships/image" Target="../media/image1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hdphoto" Target="../media/hdphoto13.wdp"/><Relationship Id="rId7" Type="http://schemas.openxmlformats.org/officeDocument/2006/relationships/image" Target="../media/image14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4.xml"/><Relationship Id="rId6" Type="http://schemas.openxmlformats.org/officeDocument/2006/relationships/hyperlink" Target="mailto:smolregion67@yandex.ru" TargetMode="External"/><Relationship Id="rId5" Type="http://schemas.openxmlformats.org/officeDocument/2006/relationships/hyperlink" Target="mailto:dep@smolinvest.com" TargetMode="External"/><Relationship Id="rId4" Type="http://schemas.openxmlformats.org/officeDocument/2006/relationships/hyperlink" Target="mailto:temkino@admin-smolensk.ru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11" Type="http://schemas.openxmlformats.org/officeDocument/2006/relationships/image" Target="../media/image23.png"/><Relationship Id="rId5" Type="http://schemas.microsoft.com/office/2007/relationships/hdphoto" Target="../media/hdphoto2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jpeg"/><Relationship Id="rId3" Type="http://schemas.openxmlformats.org/officeDocument/2006/relationships/image" Target="../media/image30.png"/><Relationship Id="rId7" Type="http://schemas.microsoft.com/office/2007/relationships/hdphoto" Target="../media/hdphoto3.wdp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5" Type="http://schemas.openxmlformats.org/officeDocument/2006/relationships/image" Target="../media/image38.png"/><Relationship Id="rId10" Type="http://schemas.openxmlformats.org/officeDocument/2006/relationships/image" Target="../media/image34.png"/><Relationship Id="rId4" Type="http://schemas.openxmlformats.org/officeDocument/2006/relationships/image" Target="../media/image401.png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4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11" Type="http://schemas.openxmlformats.org/officeDocument/2006/relationships/image" Target="../media/image16.jpeg"/><Relationship Id="rId5" Type="http://schemas.openxmlformats.org/officeDocument/2006/relationships/image" Target="../media/image52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12" Type="http://schemas.openxmlformats.org/officeDocument/2006/relationships/image" Target="../media/image5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11" Type="http://schemas.openxmlformats.org/officeDocument/2006/relationships/image" Target="../media/image51.jpeg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14.pn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7" Type="http://schemas.openxmlformats.org/officeDocument/2006/relationships/image" Target="../media/image54.png"/><Relationship Id="rId12" Type="http://schemas.openxmlformats.org/officeDocument/2006/relationships/image" Target="../media/image16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5" Type="http://schemas.openxmlformats.org/officeDocument/2006/relationships/image" Target="../media/image19.png"/><Relationship Id="rId10" Type="http://schemas.openxmlformats.org/officeDocument/2006/relationships/image" Target="../media/image57.png"/><Relationship Id="rId4" Type="http://schemas.openxmlformats.org/officeDocument/2006/relationships/image" Target="../media/image751.png"/><Relationship Id="rId9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8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4"/>
          <p:cNvPicPr/>
          <p:nvPr/>
        </p:nvPicPr>
        <p:blipFill>
          <a:blip r:embed="rId3"/>
          <a:stretch/>
        </p:blipFill>
        <p:spPr>
          <a:xfrm>
            <a:off x="1371600" y="1647720"/>
            <a:ext cx="4800240" cy="4743000"/>
          </a:xfrm>
          <a:prstGeom prst="rect">
            <a:avLst/>
          </a:prstGeom>
          <a:ln w="0">
            <a:noFill/>
          </a:ln>
        </p:spPr>
      </p:pic>
      <p:pic>
        <p:nvPicPr>
          <p:cNvPr id="130" name="Рисунок 15"/>
          <p:cNvPicPr/>
          <p:nvPr/>
        </p:nvPicPr>
        <p:blipFill>
          <a:blip r:embed="rId4"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/>
        </p:blipFill>
        <p:spPr>
          <a:xfrm>
            <a:off x="-1080" y="195120"/>
            <a:ext cx="7560360" cy="777240"/>
          </a:xfrm>
          <a:prstGeom prst="rect">
            <a:avLst/>
          </a:prstGeom>
          <a:ln w="0">
            <a:noFill/>
          </a:ln>
        </p:spPr>
      </p:pic>
      <p:pic>
        <p:nvPicPr>
          <p:cNvPr id="131" name="Рисунок 19"/>
          <p:cNvPicPr/>
          <p:nvPr/>
        </p:nvPicPr>
        <p:blipFill>
          <a:blip r:embed="rId6"/>
          <a:stretch/>
        </p:blipFill>
        <p:spPr>
          <a:xfrm>
            <a:off x="6421680" y="6226560"/>
            <a:ext cx="1043280" cy="1293840"/>
          </a:xfrm>
          <a:prstGeom prst="rect">
            <a:avLst/>
          </a:prstGeom>
          <a:ln w="0">
            <a:noFill/>
          </a:ln>
        </p:spPr>
      </p:pic>
      <p:sp>
        <p:nvSpPr>
          <p:cNvPr id="132" name="TextBox 20"/>
          <p:cNvSpPr/>
          <p:nvPr/>
        </p:nvSpPr>
        <p:spPr>
          <a:xfrm>
            <a:off x="-41400" y="299880"/>
            <a:ext cx="755928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Инвестиционный паспорт</a:t>
            </a:r>
            <a:endParaRPr lang="ru-RU" sz="2800" b="0" strike="noStrike" spc="-1">
              <a:latin typeface="Arial"/>
            </a:endParaRPr>
          </a:p>
        </p:txBody>
      </p:sp>
      <p:grpSp>
        <p:nvGrpSpPr>
          <p:cNvPr id="133" name="Группа 1"/>
          <p:cNvGrpSpPr/>
          <p:nvPr/>
        </p:nvGrpSpPr>
        <p:grpSpPr>
          <a:xfrm>
            <a:off x="698040" y="1087200"/>
            <a:ext cx="6055200" cy="5785920"/>
            <a:chOff x="698040" y="1087200"/>
            <a:chExt cx="6055200" cy="5785920"/>
          </a:xfrm>
        </p:grpSpPr>
        <p:pic>
          <p:nvPicPr>
            <p:cNvPr id="134" name="Рисунок 21"/>
            <p:cNvPicPr/>
            <p:nvPr/>
          </p:nvPicPr>
          <p:blipFill>
            <a:blip r:embed="rId7"/>
            <a:stretch/>
          </p:blipFill>
          <p:spPr>
            <a:xfrm>
              <a:off x="2847240" y="5213160"/>
              <a:ext cx="1659960" cy="16599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5" name="Рисунок 22"/>
            <p:cNvPicPr/>
            <p:nvPr/>
          </p:nvPicPr>
          <p:blipFill>
            <a:blip r:embed="rId8"/>
            <a:stretch/>
          </p:blipFill>
          <p:spPr>
            <a:xfrm>
              <a:off x="698040" y="3196080"/>
              <a:ext cx="1666800" cy="16668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6" name="Рисунок 23"/>
            <p:cNvPicPr/>
            <p:nvPr/>
          </p:nvPicPr>
          <p:blipFill>
            <a:blip r:embed="rId9"/>
            <a:stretch/>
          </p:blipFill>
          <p:spPr>
            <a:xfrm>
              <a:off x="5057280" y="3244680"/>
              <a:ext cx="1695960" cy="16959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7" name="Рисунок 24"/>
            <p:cNvPicPr/>
            <p:nvPr/>
          </p:nvPicPr>
          <p:blipFill>
            <a:blip r:embed="rId10"/>
            <a:stretch/>
          </p:blipFill>
          <p:spPr>
            <a:xfrm>
              <a:off x="1322640" y="1709640"/>
              <a:ext cx="1684080" cy="1684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8" name="Рисунок 25"/>
            <p:cNvPicPr/>
            <p:nvPr/>
          </p:nvPicPr>
          <p:blipFill>
            <a:blip r:embed="rId11"/>
            <a:stretch/>
          </p:blipFill>
          <p:spPr>
            <a:xfrm>
              <a:off x="4401000" y="4726080"/>
              <a:ext cx="1684080" cy="16840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9" name="TextBox 26"/>
            <p:cNvSpPr/>
            <p:nvPr/>
          </p:nvSpPr>
          <p:spPr>
            <a:xfrm>
              <a:off x="1693080" y="3225240"/>
              <a:ext cx="4090320" cy="1310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2000" b="1" strike="noStrike" spc="-1">
                  <a:solidFill>
                    <a:srgbClr val="317B31"/>
                  </a:solidFill>
                  <a:latin typeface="Open Sans"/>
                  <a:ea typeface="Open Sans"/>
                </a:rPr>
                <a:t>Муниципальное </a:t>
              </a:r>
              <a:endParaRPr lang="ru-RU" sz="20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2000" b="1" strike="noStrike" spc="-1">
                  <a:solidFill>
                    <a:srgbClr val="317B31"/>
                  </a:solidFill>
                  <a:latin typeface="Open Sans"/>
                  <a:ea typeface="Open Sans"/>
                </a:rPr>
                <a:t>образование</a:t>
              </a:r>
              <a:endParaRPr lang="ru-RU" sz="20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2000" b="1" strike="noStrike" spc="-1">
                  <a:solidFill>
                    <a:srgbClr val="317B31"/>
                  </a:solidFill>
                  <a:latin typeface="Open Sans"/>
                  <a:ea typeface="Open Sans"/>
                </a:rPr>
                <a:t>«Темкинский район»</a:t>
              </a:r>
              <a:endParaRPr lang="ru-RU" sz="20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2000" b="1" strike="noStrike" spc="-1">
                  <a:solidFill>
                    <a:srgbClr val="317B31"/>
                  </a:solidFill>
                  <a:latin typeface="Open Sans"/>
                  <a:ea typeface="Open Sans"/>
                </a:rPr>
                <a:t>Смоленской области</a:t>
              </a:r>
              <a:endParaRPr lang="ru-RU" sz="2000" b="0" strike="noStrike" spc="-1">
                <a:latin typeface="Arial"/>
              </a:endParaRPr>
            </a:p>
          </p:txBody>
        </p:sp>
        <p:pic>
          <p:nvPicPr>
            <p:cNvPr id="140" name="Рисунок 27"/>
            <p:cNvPicPr/>
            <p:nvPr/>
          </p:nvPicPr>
          <p:blipFill>
            <a:blip r:embed="rId12"/>
            <a:stretch/>
          </p:blipFill>
          <p:spPr>
            <a:xfrm>
              <a:off x="1354320" y="4710600"/>
              <a:ext cx="1666800" cy="16668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1" name="Рисунок 28"/>
            <p:cNvPicPr/>
            <p:nvPr/>
          </p:nvPicPr>
          <p:blipFill>
            <a:blip r:embed="rId13"/>
            <a:stretch/>
          </p:blipFill>
          <p:spPr>
            <a:xfrm>
              <a:off x="2916720" y="1087200"/>
              <a:ext cx="1684080" cy="1684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2" name="Рисунок 29"/>
            <p:cNvPicPr/>
            <p:nvPr/>
          </p:nvPicPr>
          <p:blipFill>
            <a:blip r:embed="rId14"/>
            <a:stretch/>
          </p:blipFill>
          <p:spPr>
            <a:xfrm>
              <a:off x="4540320" y="1738800"/>
              <a:ext cx="1654560" cy="16545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43" name="Прямоугольник 3"/>
          <p:cNvSpPr/>
          <p:nvPr/>
        </p:nvSpPr>
        <p:spPr>
          <a:xfrm>
            <a:off x="3177360" y="4916520"/>
            <a:ext cx="10818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2021 год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Рисунок 9"/>
          <p:cNvPicPr/>
          <p:nvPr/>
        </p:nvPicPr>
        <p:blipFill>
          <a:blip r:embed="rId3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328" name="TextBox 2"/>
          <p:cNvSpPr/>
          <p:nvPr/>
        </p:nvSpPr>
        <p:spPr>
          <a:xfrm>
            <a:off x="2061000" y="317160"/>
            <a:ext cx="54982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Инвестиционные площадки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329" name="TextBox 14"/>
          <p:cNvSpPr/>
          <p:nvPr/>
        </p:nvSpPr>
        <p:spPr>
          <a:xfrm>
            <a:off x="7135920" y="7190280"/>
            <a:ext cx="418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10</a:t>
            </a:r>
            <a:endParaRPr lang="ru-RU" sz="1800" b="0" strike="noStrike" spc="-1">
              <a:latin typeface="Arial"/>
            </a:endParaRPr>
          </a:p>
        </p:txBody>
      </p:sp>
      <p:graphicFrame>
        <p:nvGraphicFramePr>
          <p:cNvPr id="330" name="Таблица 18"/>
          <p:cNvGraphicFramePr/>
          <p:nvPr/>
        </p:nvGraphicFramePr>
        <p:xfrm>
          <a:off x="168120" y="1069560"/>
          <a:ext cx="7224480" cy="2042280"/>
        </p:xfrm>
        <a:graphic>
          <a:graphicData uri="http://schemas.openxmlformats.org/drawingml/2006/table">
            <a:tbl>
              <a:tblPr/>
              <a:tblGrid>
                <a:gridCol w="4280760"/>
                <a:gridCol w="2943720"/>
              </a:tblGrid>
              <a:tr h="532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Инвестиционная площадка 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№ 67-20-10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1510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Местоположение: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14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Темкинский район, Кикинское с/п, д. Новиково;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- расстояние до г. Москвы: 250 км;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- расстояние до г. Смоленска: 190 км;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- расстояние до центра с. Темкино: 22 км.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31" name="Таблица 12"/>
          <p:cNvGraphicFramePr/>
          <p:nvPr/>
        </p:nvGraphicFramePr>
        <p:xfrm>
          <a:off x="168120" y="6031080"/>
          <a:ext cx="6193800" cy="259080"/>
        </p:xfrm>
        <a:graphic>
          <a:graphicData uri="http://schemas.openxmlformats.org/drawingml/2006/table">
            <a:tbl>
              <a:tblPr/>
              <a:tblGrid>
                <a:gridCol w="2064600"/>
                <a:gridCol w="412920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Подъездные пути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автомобильная дорога на расстоянии 1 км, железная дорога - 1,5 км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32" name="Таблица 17"/>
          <p:cNvGraphicFramePr/>
          <p:nvPr/>
        </p:nvGraphicFramePr>
        <p:xfrm>
          <a:off x="168120" y="6290280"/>
          <a:ext cx="4903920" cy="366120"/>
        </p:xfrm>
        <a:graphic>
          <a:graphicData uri="http://schemas.openxmlformats.org/drawingml/2006/table">
            <a:tbl>
              <a:tblPr/>
              <a:tblGrid>
                <a:gridCol w="2542320"/>
                <a:gridCol w="2361600"/>
              </a:tblGrid>
              <a:tr h="366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Условия предоставления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аренда: 114,0 тыс. руб. в год;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выкуп: 763,0 тыс. руб.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33" name="Таблица 19"/>
          <p:cNvGraphicFramePr/>
          <p:nvPr/>
        </p:nvGraphicFramePr>
        <p:xfrm>
          <a:off x="168120" y="3107880"/>
          <a:ext cx="7224480" cy="1143720"/>
        </p:xfrm>
        <a:graphic>
          <a:graphicData uri="http://schemas.openxmlformats.org/drawingml/2006/table">
            <a:tbl>
              <a:tblPr/>
              <a:tblGrid>
                <a:gridCol w="1806120"/>
                <a:gridCol w="2167200"/>
                <a:gridCol w="3251160"/>
              </a:tblGrid>
              <a:tr h="228960"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Характеристика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участка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Площадь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4,92 га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2289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Категория земли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земли населенных пунктов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2289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Форма собственности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государственная собственность до разграничения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456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Приоритетное направление использования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строительство базы сельского туризма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334" name="Таблица 20"/>
          <p:cNvGraphicFramePr/>
          <p:nvPr/>
        </p:nvGraphicFramePr>
        <p:xfrm>
          <a:off x="168120" y="4155840"/>
          <a:ext cx="6651720" cy="1921320"/>
        </p:xfrm>
        <a:graphic>
          <a:graphicData uri="http://schemas.openxmlformats.org/drawingml/2006/table">
            <a:tbl>
              <a:tblPr/>
              <a:tblGrid>
                <a:gridCol w="1230120"/>
                <a:gridCol w="1312200"/>
                <a:gridCol w="4109400"/>
              </a:tblGrid>
              <a:tr h="503280"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Инженерные 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коммуникации</a:t>
                      </a:r>
                      <a:endParaRPr lang="ru-RU" sz="105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Электроснабжение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ближайший открытый центр питания является ПС Исаково 35/10 на расстоянии 5,9 км до границы земельного участка по прямой. Резерв мощности для технологического присоединения 2,04 МВА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5032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Газоснабжение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точка подключения на расстоянии 2400 м от участка; максимальная мощность – до 300 куб.м/час; сроки осуществления тех.присоединения – 2 года; стоимость - 4,0 млн.руб.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5032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Водоснабжение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точка подключения на расстоянии 800 м от участка; максимальная мощность – 6 куб.м/час; сроки осуществления присоединения – 1 мес.; стоимость - 1,0 млн.руб.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4114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Водоотведение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местный септик; сроки осуществления присоединения – 1 мес.; стоимость – 0,2 млн. руб.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35" name="TextBox 16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336" name="TextBox 22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337" name="Рисунок 23"/>
          <p:cNvPicPr/>
          <p:nvPr/>
        </p:nvPicPr>
        <p:blipFill>
          <a:blip r:embed="rId4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  <p:pic>
        <p:nvPicPr>
          <p:cNvPr id="338" name="Рисунок 3"/>
          <p:cNvPicPr/>
          <p:nvPr/>
        </p:nvPicPr>
        <p:blipFill>
          <a:blip r:embed="rId5"/>
          <a:stretch/>
        </p:blipFill>
        <p:spPr>
          <a:xfrm>
            <a:off x="4507560" y="1103760"/>
            <a:ext cx="2810880" cy="1973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Рисунок 9"/>
          <p:cNvPicPr/>
          <p:nvPr/>
        </p:nvPicPr>
        <p:blipFill>
          <a:blip r:embed="rId3"/>
          <a:stretch/>
        </p:blipFill>
        <p:spPr>
          <a:xfrm>
            <a:off x="2061000" y="156240"/>
            <a:ext cx="5498280" cy="765720"/>
          </a:xfrm>
          <a:prstGeom prst="rect">
            <a:avLst/>
          </a:prstGeom>
          <a:ln w="0">
            <a:noFill/>
          </a:ln>
        </p:spPr>
      </p:pic>
      <p:sp>
        <p:nvSpPr>
          <p:cNvPr id="340" name="TextBox 2"/>
          <p:cNvSpPr/>
          <p:nvPr/>
        </p:nvSpPr>
        <p:spPr>
          <a:xfrm>
            <a:off x="2061000" y="285840"/>
            <a:ext cx="54982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Инвестиционные площадки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341" name="TextBox 14"/>
          <p:cNvSpPr/>
          <p:nvPr/>
        </p:nvSpPr>
        <p:spPr>
          <a:xfrm>
            <a:off x="7135920" y="7190280"/>
            <a:ext cx="418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11</a:t>
            </a:r>
            <a:endParaRPr lang="ru-RU" sz="1800" b="0" strike="noStrike" spc="-1">
              <a:latin typeface="Arial"/>
            </a:endParaRPr>
          </a:p>
        </p:txBody>
      </p:sp>
      <p:graphicFrame>
        <p:nvGraphicFramePr>
          <p:cNvPr id="342" name="Таблица 18"/>
          <p:cNvGraphicFramePr/>
          <p:nvPr/>
        </p:nvGraphicFramePr>
        <p:xfrm>
          <a:off x="228600" y="1008000"/>
          <a:ext cx="7164000" cy="2056080"/>
        </p:xfrm>
        <a:graphic>
          <a:graphicData uri="http://schemas.openxmlformats.org/drawingml/2006/table">
            <a:tbl>
              <a:tblPr/>
              <a:tblGrid>
                <a:gridCol w="4220280"/>
                <a:gridCol w="2943720"/>
              </a:tblGrid>
              <a:tr h="532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Инвестиционная площадка 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№ 67-20-09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1510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Местоположение: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1400" b="0" strike="noStrike" spc="-1">
                        <a:latin typeface="Arial"/>
                      </a:endParaRPr>
                    </a:p>
                    <a:p>
                      <a:pPr marL="182520" indent="-1080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Темкинский район, Темкинское с/п, с. Темкино,</a:t>
                      </a:r>
                      <a:r>
                        <a:t/>
                      </a:r>
                      <a:br/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с правой стороны въезда с. Темкино </a:t>
                      </a:r>
                      <a:r>
                        <a:t/>
                      </a:r>
                      <a:br/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с автодороги Гагарин-Темкино;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- расстояние до г. Москвы: 220 км;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- расстояние до г. Смоленска: 250 км;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- расстояние до центра с.Темкино: 1,5 км.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3" name="Таблица 12"/>
          <p:cNvGraphicFramePr/>
          <p:nvPr/>
        </p:nvGraphicFramePr>
        <p:xfrm>
          <a:off x="197280" y="6246000"/>
          <a:ext cx="5837400" cy="259080"/>
        </p:xfrm>
        <a:graphic>
          <a:graphicData uri="http://schemas.openxmlformats.org/drawingml/2006/table">
            <a:tbl>
              <a:tblPr/>
              <a:tblGrid>
                <a:gridCol w="1688040"/>
                <a:gridCol w="4149360"/>
              </a:tblGrid>
              <a:tr h="1645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Подъездные пути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автомобильная дорога примыкает к участку, железная дорога в 300 м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4" name="Таблица 17"/>
          <p:cNvGraphicFramePr/>
          <p:nvPr/>
        </p:nvGraphicFramePr>
        <p:xfrm>
          <a:off x="919800" y="6506640"/>
          <a:ext cx="4556520" cy="365760"/>
        </p:xfrm>
        <a:graphic>
          <a:graphicData uri="http://schemas.openxmlformats.org/drawingml/2006/table">
            <a:tbl>
              <a:tblPr/>
              <a:tblGrid>
                <a:gridCol w="2063880"/>
                <a:gridCol w="249264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Условия предоставления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-аренда: 174,3 тыс. руб. в год;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-выкуп: 1000,0 тыс. руб.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5" name="Таблица 19"/>
          <p:cNvGraphicFramePr/>
          <p:nvPr/>
        </p:nvGraphicFramePr>
        <p:xfrm>
          <a:off x="214200" y="3046320"/>
          <a:ext cx="7178400" cy="1143720"/>
        </p:xfrm>
        <a:graphic>
          <a:graphicData uri="http://schemas.openxmlformats.org/drawingml/2006/table">
            <a:tbl>
              <a:tblPr/>
              <a:tblGrid>
                <a:gridCol w="1760040"/>
                <a:gridCol w="2059560"/>
                <a:gridCol w="3358800"/>
              </a:tblGrid>
              <a:tr h="228960"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Характеристика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участка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Площадь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1,05 га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2289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Категория земли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земли населенных пунктов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2289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Форма собственности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государственная собственность до разграничения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456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Приоритетное направление использования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производственная зона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346" name="Таблица 20"/>
          <p:cNvGraphicFramePr/>
          <p:nvPr/>
        </p:nvGraphicFramePr>
        <p:xfrm>
          <a:off x="200160" y="4095720"/>
          <a:ext cx="6498720" cy="2195640"/>
        </p:xfrm>
        <a:graphic>
          <a:graphicData uri="http://schemas.openxmlformats.org/drawingml/2006/table">
            <a:tbl>
              <a:tblPr/>
              <a:tblGrid>
                <a:gridCol w="1291320"/>
                <a:gridCol w="1319040"/>
                <a:gridCol w="3888360"/>
              </a:tblGrid>
              <a:tr h="503280"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Инженерные 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коммуникации</a:t>
                      </a:r>
                      <a:endParaRPr lang="ru-RU" sz="105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Электроснабжение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ближайший открытый центр питания ПС Темкино 110/35/10 на расстоянии 1,2 км до границы земельного участка по прямой. Резерв мощности для технологического присоединения 5,80 МВА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6404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Газоснабжение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точка подключения – в 1000-2000 м от участка, максимальная мощность – до 500-700 м3/час, сроки осуществления тех. присоединения – 1,5-2 года, ориентировочная стоимость – 0,8-1,0 млн. руб.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6404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Водоснабжение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точка подключения – 800 м до границы земельного участка, максимальная мощность – 6 куб. м/ч (труба диаметром 63 мм), ориентировочная стоимость тех. присоединения – 1000,0 тыс. руб., сроки осуществления тех. присоединения – 1 мес.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4114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Водоотведение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местный септик; сроки осуществления присоединения – 1 мес.; стоимость – 0,2 млн. руб.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47" name="TextBox 16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348" name="TextBox 22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349" name="Рисунок 23"/>
          <p:cNvPicPr/>
          <p:nvPr/>
        </p:nvPicPr>
        <p:blipFill>
          <a:blip r:embed="rId4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  <p:pic>
        <p:nvPicPr>
          <p:cNvPr id="350" name="Рисунок 13" descr="C:\Documents and Settings\таня\Рабочий стол\67-20-08.png"/>
          <p:cNvPicPr/>
          <p:nvPr/>
        </p:nvPicPr>
        <p:blipFill>
          <a:blip r:embed="rId5"/>
          <a:stretch/>
        </p:blipFill>
        <p:spPr>
          <a:xfrm>
            <a:off x="4486320" y="1014480"/>
            <a:ext cx="2900160" cy="1999800"/>
          </a:xfrm>
          <a:prstGeom prst="rect">
            <a:avLst/>
          </a:prstGeom>
          <a:ln w="9525">
            <a:solidFill>
              <a:srgbClr val="1F497D">
                <a:lumMod val="20000"/>
                <a:lumOff val="80000"/>
              </a:srgbClr>
            </a:solidFill>
            <a:miter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Рисунок 9"/>
          <p:cNvPicPr/>
          <p:nvPr/>
        </p:nvPicPr>
        <p:blipFill>
          <a:blip r:embed="rId3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352" name="TextBox 2"/>
          <p:cNvSpPr/>
          <p:nvPr/>
        </p:nvSpPr>
        <p:spPr>
          <a:xfrm>
            <a:off x="2061000" y="317160"/>
            <a:ext cx="54982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Инвестиционные площадки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353" name="TextBox 14"/>
          <p:cNvSpPr/>
          <p:nvPr/>
        </p:nvSpPr>
        <p:spPr>
          <a:xfrm>
            <a:off x="7135920" y="7190280"/>
            <a:ext cx="418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12</a:t>
            </a:r>
            <a:endParaRPr lang="ru-RU" sz="1800" b="0" strike="noStrike" spc="-1">
              <a:latin typeface="Arial"/>
            </a:endParaRPr>
          </a:p>
        </p:txBody>
      </p:sp>
      <p:graphicFrame>
        <p:nvGraphicFramePr>
          <p:cNvPr id="354" name="Таблица 18"/>
          <p:cNvGraphicFramePr/>
          <p:nvPr/>
        </p:nvGraphicFramePr>
        <p:xfrm>
          <a:off x="168120" y="1056240"/>
          <a:ext cx="7224480" cy="2056080"/>
        </p:xfrm>
        <a:graphic>
          <a:graphicData uri="http://schemas.openxmlformats.org/drawingml/2006/table">
            <a:tbl>
              <a:tblPr/>
              <a:tblGrid>
                <a:gridCol w="4280760"/>
                <a:gridCol w="2943720"/>
              </a:tblGrid>
              <a:tr h="532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Инвестиционная площадка 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№ 67-20-11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1510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Местоположение: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1400" b="0" strike="noStrike" spc="-1">
                        <a:latin typeface="Arial"/>
                      </a:endParaRPr>
                    </a:p>
                    <a:p>
                      <a:pPr marL="182520" indent="-1080"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Темкинский район, Медведевское с/п, в 600 м 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marL="182520" indent="-1080"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на северо-восток от д. Овсяники;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- расстояние до г. Москвы: 220 км;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- расстояние до г. Смоленска: 240 км;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- расстояние до центра с.Темкино: 3,0 км.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5" name="Таблица 12"/>
          <p:cNvGraphicFramePr/>
          <p:nvPr/>
        </p:nvGraphicFramePr>
        <p:xfrm>
          <a:off x="182880" y="5889240"/>
          <a:ext cx="5690520" cy="366120"/>
        </p:xfrm>
        <a:graphic>
          <a:graphicData uri="http://schemas.openxmlformats.org/drawingml/2006/table">
            <a:tbl>
              <a:tblPr/>
              <a:tblGrid>
                <a:gridCol w="2598480"/>
                <a:gridCol w="3092040"/>
              </a:tblGrid>
              <a:tr h="366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Подъездные пути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автомобильная дорога на расстоянии 0.9 км, железная дорога - 2,9 км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6" name="Таблица 17"/>
          <p:cNvGraphicFramePr/>
          <p:nvPr/>
        </p:nvGraphicFramePr>
        <p:xfrm>
          <a:off x="182880" y="6246720"/>
          <a:ext cx="5690520" cy="346320"/>
        </p:xfrm>
        <a:graphic>
          <a:graphicData uri="http://schemas.openxmlformats.org/drawingml/2006/table">
            <a:tbl>
              <a:tblPr/>
              <a:tblGrid>
                <a:gridCol w="2598480"/>
                <a:gridCol w="3092040"/>
              </a:tblGrid>
              <a:tr h="346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Условия предоставления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аренда: 87,860 тыс.руб. в год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7" name="Таблица 19"/>
          <p:cNvGraphicFramePr/>
          <p:nvPr/>
        </p:nvGraphicFramePr>
        <p:xfrm>
          <a:off x="168120" y="3094560"/>
          <a:ext cx="7224480" cy="1555200"/>
        </p:xfrm>
        <a:graphic>
          <a:graphicData uri="http://schemas.openxmlformats.org/drawingml/2006/table">
            <a:tbl>
              <a:tblPr/>
              <a:tblGrid>
                <a:gridCol w="1806120"/>
                <a:gridCol w="1864080"/>
                <a:gridCol w="3554280"/>
              </a:tblGrid>
              <a:tr h="228960"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Характеристика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участка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Площадь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3,177 га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6404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Категория земли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земли промышленности, энергетики, транспорта, связи, радиовещания, телевидения, информатики, земли для обеспечения космической деятельности, земли обороны, безопасности и земли иного специального назначения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2289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Форма собственности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государственная до разграничения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456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Приоритетное направление использования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строительство полигона твердых бытовых отходов с подъездной дорогой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358" name="Таблица 20"/>
          <p:cNvGraphicFramePr/>
          <p:nvPr/>
        </p:nvGraphicFramePr>
        <p:xfrm>
          <a:off x="178200" y="4561200"/>
          <a:ext cx="6517440" cy="1372680"/>
        </p:xfrm>
        <a:graphic>
          <a:graphicData uri="http://schemas.openxmlformats.org/drawingml/2006/table">
            <a:tbl>
              <a:tblPr/>
              <a:tblGrid>
                <a:gridCol w="1263240"/>
                <a:gridCol w="1344600"/>
                <a:gridCol w="3909600"/>
              </a:tblGrid>
              <a:tr h="503280"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Инженерные 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коммуникации</a:t>
                      </a:r>
                      <a:endParaRPr lang="ru-RU" sz="105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Электроснабжение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ближайший открытый центр питания является ПС Темкино 110/35/10 на расстоянии 1,8 км до границы земельного участка по прямой. Резерв мощности для технологического присоединения 5,8 МВА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2289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Газоснабжение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не потребуется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2289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Водоснабжение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не потребуется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4114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Водоотведение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не потребуется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59" name="TextBox 22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360" name="TextBox 23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361" name="Рисунок 24"/>
          <p:cNvPicPr/>
          <p:nvPr/>
        </p:nvPicPr>
        <p:blipFill>
          <a:blip r:embed="rId4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  <p:pic>
        <p:nvPicPr>
          <p:cNvPr id="362" name="Рисунок 5"/>
          <p:cNvPicPr/>
          <p:nvPr/>
        </p:nvPicPr>
        <p:blipFill>
          <a:blip r:embed="rId5"/>
          <a:stretch/>
        </p:blipFill>
        <p:spPr>
          <a:xfrm>
            <a:off x="4561200" y="1111680"/>
            <a:ext cx="2735280" cy="1929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Рисунок 9"/>
          <p:cNvPicPr/>
          <p:nvPr/>
        </p:nvPicPr>
        <p:blipFill>
          <a:blip r:embed="rId3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364" name="TextBox 2"/>
          <p:cNvSpPr/>
          <p:nvPr/>
        </p:nvSpPr>
        <p:spPr>
          <a:xfrm>
            <a:off x="2061000" y="317160"/>
            <a:ext cx="54982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Инвестиционные площадки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365" name="TextBox 14"/>
          <p:cNvSpPr/>
          <p:nvPr/>
        </p:nvSpPr>
        <p:spPr>
          <a:xfrm>
            <a:off x="7126200" y="7190280"/>
            <a:ext cx="418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13</a:t>
            </a:r>
            <a:endParaRPr lang="ru-RU" sz="1800" b="0" strike="noStrike" spc="-1">
              <a:latin typeface="Arial"/>
            </a:endParaRPr>
          </a:p>
        </p:txBody>
      </p:sp>
      <p:graphicFrame>
        <p:nvGraphicFramePr>
          <p:cNvPr id="366" name="Таблица 18"/>
          <p:cNvGraphicFramePr/>
          <p:nvPr/>
        </p:nvGraphicFramePr>
        <p:xfrm>
          <a:off x="168120" y="1062000"/>
          <a:ext cx="7224480" cy="2042280"/>
        </p:xfrm>
        <a:graphic>
          <a:graphicData uri="http://schemas.openxmlformats.org/drawingml/2006/table">
            <a:tbl>
              <a:tblPr/>
              <a:tblGrid>
                <a:gridCol w="4280760"/>
                <a:gridCol w="2943720"/>
              </a:tblGrid>
              <a:tr h="532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Инвестиционная площадка 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№ 67-20-12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1510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Местоположение: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14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Темкинский район, Вязищенское с/п, д. Замыцкое;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- расстояние до г. Москвы: 220 км;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- расстояние до г. Смоленска: 250 км;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- расстояние до центра с.Темкино: 12 км.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7" name="Таблица 12"/>
          <p:cNvGraphicFramePr/>
          <p:nvPr/>
        </p:nvGraphicFramePr>
        <p:xfrm>
          <a:off x="161280" y="5890680"/>
          <a:ext cx="6282000" cy="384840"/>
        </p:xfrm>
        <a:graphic>
          <a:graphicData uri="http://schemas.openxmlformats.org/drawingml/2006/table">
            <a:tbl>
              <a:tblPr/>
              <a:tblGrid>
                <a:gridCol w="2581560"/>
                <a:gridCol w="3700440"/>
              </a:tblGrid>
              <a:tr h="384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Подъездные пути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автомобильная дорога примыкает к участку, железная дорога на расстоянии 12 км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8" name="Таблица 17"/>
          <p:cNvGraphicFramePr/>
          <p:nvPr/>
        </p:nvGraphicFramePr>
        <p:xfrm>
          <a:off x="161280" y="6274080"/>
          <a:ext cx="5675040" cy="259080"/>
        </p:xfrm>
        <a:graphic>
          <a:graphicData uri="http://schemas.openxmlformats.org/drawingml/2006/table">
            <a:tbl>
              <a:tblPr/>
              <a:tblGrid>
                <a:gridCol w="2581920"/>
                <a:gridCol w="309312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1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Условия предоставления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выкуп: 80,0 млн. руб</a:t>
                      </a:r>
                      <a:r>
                        <a:rPr lang="ru-RU" sz="10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.</a:t>
                      </a:r>
                      <a:endParaRPr lang="ru-RU" sz="1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9" name="Таблица 19"/>
          <p:cNvGraphicFramePr/>
          <p:nvPr/>
        </p:nvGraphicFramePr>
        <p:xfrm>
          <a:off x="168120" y="3100320"/>
          <a:ext cx="7224480" cy="1555200"/>
        </p:xfrm>
        <a:graphic>
          <a:graphicData uri="http://schemas.openxmlformats.org/drawingml/2006/table">
            <a:tbl>
              <a:tblPr/>
              <a:tblGrid>
                <a:gridCol w="1806120"/>
                <a:gridCol w="1864080"/>
                <a:gridCol w="3554280"/>
              </a:tblGrid>
              <a:tr h="228960"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Характеристика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участка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Площадь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21,94 га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6404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Категория земли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земли промышленности, энергетики, транспорта, связи, радиовещания, телевидения, информатики, земли для обеспечения космической деятельности, земли обороны, безопасности и земли иного специального назначения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2289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Форма собственности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частная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456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Приоритетное направление использования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обслуживание птицефабрики на 500 тыс. бройлеров и хозяйственно-складского комплекса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370" name="Таблица 20"/>
          <p:cNvGraphicFramePr/>
          <p:nvPr/>
        </p:nvGraphicFramePr>
        <p:xfrm>
          <a:off x="165240" y="4560480"/>
          <a:ext cx="6773040" cy="1509840"/>
        </p:xfrm>
        <a:graphic>
          <a:graphicData uri="http://schemas.openxmlformats.org/drawingml/2006/table">
            <a:tbl>
              <a:tblPr/>
              <a:tblGrid>
                <a:gridCol w="1276200"/>
                <a:gridCol w="1301400"/>
                <a:gridCol w="4195440"/>
              </a:tblGrid>
              <a:tr h="503280"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Инженерные 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коммуникации</a:t>
                      </a:r>
                      <a:endParaRPr lang="ru-RU" sz="105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Электроснабжение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ближайший открытый центр питания является ПС Темкино 110/35/10 на расстоянии 12,6 км до границы земельного участка по прямой. Резерв мощности для технологического присоединения 5,8 МВА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3661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Газоснабжение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по территории проходит газопровод низкого давления. Имеется разрешение на подключение к газораспределительным сетям.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2289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Водоснабжение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на территории имеются 2 скважины по 50 куб.м в сутки каждая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4114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Водоотведение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строительство локальных очистных сооружений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71" name="TextBox 16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372" name="TextBox 22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373" name="Рисунок 23"/>
          <p:cNvPicPr/>
          <p:nvPr/>
        </p:nvPicPr>
        <p:blipFill>
          <a:blip r:embed="rId4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  <p:pic>
        <p:nvPicPr>
          <p:cNvPr id="374" name="Рисунок 4"/>
          <p:cNvPicPr/>
          <p:nvPr/>
        </p:nvPicPr>
        <p:blipFill>
          <a:blip r:embed="rId5"/>
          <a:stretch/>
        </p:blipFill>
        <p:spPr>
          <a:xfrm>
            <a:off x="4518360" y="1134360"/>
            <a:ext cx="2826000" cy="1889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Рисунок 25"/>
          <p:cNvPicPr/>
          <p:nvPr/>
        </p:nvPicPr>
        <p:blipFill>
          <a:blip r:embed="rId3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376" name="TextBox 2"/>
          <p:cNvSpPr/>
          <p:nvPr/>
        </p:nvSpPr>
        <p:spPr>
          <a:xfrm>
            <a:off x="2061000" y="317880"/>
            <a:ext cx="54982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Малое предпринимательство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377" name="TextBox 26"/>
          <p:cNvSpPr/>
          <p:nvPr/>
        </p:nvSpPr>
        <p:spPr>
          <a:xfrm>
            <a:off x="7135920" y="7190280"/>
            <a:ext cx="418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14</a:t>
            </a:r>
            <a:endParaRPr lang="ru-RU" sz="1800" b="0" strike="noStrike" spc="-1">
              <a:latin typeface="Arial"/>
            </a:endParaRPr>
          </a:p>
        </p:txBody>
      </p:sp>
      <p:graphicFrame>
        <p:nvGraphicFramePr>
          <p:cNvPr id="378" name="Диаграмма 54"/>
          <p:cNvGraphicFramePr/>
          <p:nvPr/>
        </p:nvGraphicFramePr>
        <p:xfrm>
          <a:off x="3588120" y="2266920"/>
          <a:ext cx="3400920" cy="2904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79" name="Рисунок 62"/>
          <p:cNvPicPr/>
          <p:nvPr/>
        </p:nvPicPr>
        <p:blipFill>
          <a:blip r:embed="rId5"/>
          <a:stretch/>
        </p:blipFill>
        <p:spPr>
          <a:xfrm>
            <a:off x="3993120" y="5208840"/>
            <a:ext cx="1017720" cy="1017720"/>
          </a:xfrm>
          <a:prstGeom prst="rect">
            <a:avLst/>
          </a:prstGeom>
          <a:ln w="0">
            <a:noFill/>
          </a:ln>
        </p:spPr>
      </p:pic>
      <p:sp>
        <p:nvSpPr>
          <p:cNvPr id="380" name="TextBox 64"/>
          <p:cNvSpPr/>
          <p:nvPr/>
        </p:nvSpPr>
        <p:spPr>
          <a:xfrm>
            <a:off x="416160" y="5003280"/>
            <a:ext cx="146268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Промышленность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381" name="TextBox 65"/>
          <p:cNvSpPr/>
          <p:nvPr/>
        </p:nvSpPr>
        <p:spPr>
          <a:xfrm>
            <a:off x="2071800" y="4992120"/>
            <a:ext cx="124344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Строительство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382" name="TextBox 66"/>
          <p:cNvSpPr/>
          <p:nvPr/>
        </p:nvSpPr>
        <p:spPr>
          <a:xfrm>
            <a:off x="466560" y="6457320"/>
            <a:ext cx="198648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Оптовая и розничная торговля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383" name="TextBox 67"/>
          <p:cNvSpPr/>
          <p:nvPr/>
        </p:nvSpPr>
        <p:spPr>
          <a:xfrm>
            <a:off x="2412720" y="6498720"/>
            <a:ext cx="12243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Сельское хозяйство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384" name="TextBox 68"/>
          <p:cNvSpPr/>
          <p:nvPr/>
        </p:nvSpPr>
        <p:spPr>
          <a:xfrm>
            <a:off x="3997080" y="6250680"/>
            <a:ext cx="1098360" cy="63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Заготовка и </a:t>
            </a:r>
            <a:endParaRPr lang="ru-RU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переработка</a:t>
            </a:r>
            <a:endParaRPr lang="ru-RU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древесины</a:t>
            </a:r>
            <a:endParaRPr lang="ru-RU" sz="1200" b="0" strike="noStrike" spc="-1">
              <a:latin typeface="Arial"/>
            </a:endParaRPr>
          </a:p>
        </p:txBody>
      </p:sp>
      <p:pic>
        <p:nvPicPr>
          <p:cNvPr id="385" name="Рисунок 69"/>
          <p:cNvPicPr/>
          <p:nvPr/>
        </p:nvPicPr>
        <p:blipFill>
          <a:blip r:embed="rId6"/>
          <a:stretch/>
        </p:blipFill>
        <p:spPr>
          <a:xfrm>
            <a:off x="2123280" y="3946320"/>
            <a:ext cx="991800" cy="991800"/>
          </a:xfrm>
          <a:prstGeom prst="rect">
            <a:avLst/>
          </a:prstGeom>
          <a:ln w="0">
            <a:noFill/>
          </a:ln>
        </p:spPr>
      </p:pic>
      <p:pic>
        <p:nvPicPr>
          <p:cNvPr id="386" name="Рисунок 70"/>
          <p:cNvPicPr/>
          <p:nvPr/>
        </p:nvPicPr>
        <p:blipFill>
          <a:blip r:embed="rId7" cstate="print"/>
          <a:stretch/>
        </p:blipFill>
        <p:spPr>
          <a:xfrm>
            <a:off x="962640" y="5389200"/>
            <a:ext cx="976680" cy="976680"/>
          </a:xfrm>
          <a:prstGeom prst="rect">
            <a:avLst/>
          </a:prstGeom>
          <a:ln w="0">
            <a:noFill/>
          </a:ln>
        </p:spPr>
      </p:pic>
      <p:pic>
        <p:nvPicPr>
          <p:cNvPr id="387" name="Рисунок 71"/>
          <p:cNvPicPr/>
          <p:nvPr/>
        </p:nvPicPr>
        <p:blipFill>
          <a:blip r:embed="rId8"/>
          <a:stretch/>
        </p:blipFill>
        <p:spPr>
          <a:xfrm>
            <a:off x="582120" y="3973680"/>
            <a:ext cx="974520" cy="972720"/>
          </a:xfrm>
          <a:prstGeom prst="rect">
            <a:avLst/>
          </a:prstGeom>
          <a:ln w="0">
            <a:noFill/>
          </a:ln>
        </p:spPr>
      </p:pic>
      <p:pic>
        <p:nvPicPr>
          <p:cNvPr id="388" name="Рисунок 72"/>
          <p:cNvPicPr/>
          <p:nvPr/>
        </p:nvPicPr>
        <p:blipFill>
          <a:blip r:embed="rId9"/>
          <a:stretch/>
        </p:blipFill>
        <p:spPr>
          <a:xfrm>
            <a:off x="2492280" y="5405400"/>
            <a:ext cx="991080" cy="991080"/>
          </a:xfrm>
          <a:prstGeom prst="rect">
            <a:avLst/>
          </a:prstGeom>
          <a:ln w="0">
            <a:noFill/>
          </a:ln>
        </p:spPr>
      </p:pic>
      <p:pic>
        <p:nvPicPr>
          <p:cNvPr id="389" name="Рисунок 73"/>
          <p:cNvPicPr/>
          <p:nvPr/>
        </p:nvPicPr>
        <p:blipFill>
          <a:blip r:embed="rId10"/>
          <a:stretch/>
        </p:blipFill>
        <p:spPr>
          <a:xfrm>
            <a:off x="914400" y="5340240"/>
            <a:ext cx="1058040" cy="1058040"/>
          </a:xfrm>
          <a:prstGeom prst="rect">
            <a:avLst/>
          </a:prstGeom>
          <a:ln w="0">
            <a:noFill/>
          </a:ln>
        </p:spPr>
      </p:pic>
      <p:pic>
        <p:nvPicPr>
          <p:cNvPr id="390" name="Рисунок 74"/>
          <p:cNvPicPr/>
          <p:nvPr/>
        </p:nvPicPr>
        <p:blipFill>
          <a:blip r:embed="rId11"/>
          <a:stretch/>
        </p:blipFill>
        <p:spPr>
          <a:xfrm>
            <a:off x="3970800" y="5184720"/>
            <a:ext cx="1060560" cy="1060560"/>
          </a:xfrm>
          <a:prstGeom prst="rect">
            <a:avLst/>
          </a:prstGeom>
          <a:ln w="0">
            <a:noFill/>
          </a:ln>
        </p:spPr>
      </p:pic>
      <p:pic>
        <p:nvPicPr>
          <p:cNvPr id="391" name="Рисунок 75"/>
          <p:cNvPicPr/>
          <p:nvPr/>
        </p:nvPicPr>
        <p:blipFill>
          <a:blip r:embed="rId12"/>
          <a:stretch/>
        </p:blipFill>
        <p:spPr>
          <a:xfrm>
            <a:off x="549000" y="3908520"/>
            <a:ext cx="1062000" cy="1062000"/>
          </a:xfrm>
          <a:prstGeom prst="rect">
            <a:avLst/>
          </a:prstGeom>
          <a:ln w="0">
            <a:noFill/>
          </a:ln>
        </p:spPr>
      </p:pic>
      <p:pic>
        <p:nvPicPr>
          <p:cNvPr id="392" name="Рисунок 76"/>
          <p:cNvPicPr/>
          <p:nvPr/>
        </p:nvPicPr>
        <p:blipFill>
          <a:blip r:embed="rId13" cstate="print"/>
          <a:stretch/>
        </p:blipFill>
        <p:spPr>
          <a:xfrm>
            <a:off x="2110680" y="3912120"/>
            <a:ext cx="1059840" cy="1059840"/>
          </a:xfrm>
          <a:prstGeom prst="rect">
            <a:avLst/>
          </a:prstGeom>
          <a:ln w="0">
            <a:noFill/>
          </a:ln>
        </p:spPr>
      </p:pic>
      <p:pic>
        <p:nvPicPr>
          <p:cNvPr id="393" name="Рисунок 77"/>
          <p:cNvPicPr/>
          <p:nvPr/>
        </p:nvPicPr>
        <p:blipFill>
          <a:blip r:embed="rId14"/>
          <a:stretch/>
        </p:blipFill>
        <p:spPr>
          <a:xfrm>
            <a:off x="2456280" y="5389200"/>
            <a:ext cx="1069920" cy="1069920"/>
          </a:xfrm>
          <a:prstGeom prst="rect">
            <a:avLst/>
          </a:prstGeom>
          <a:ln w="0">
            <a:noFill/>
          </a:ln>
        </p:spPr>
      </p:pic>
      <p:pic>
        <p:nvPicPr>
          <p:cNvPr id="394" name="Рисунок 78"/>
          <p:cNvPicPr/>
          <p:nvPr/>
        </p:nvPicPr>
        <p:blipFill>
          <a:blip r:embed="rId15"/>
          <a:stretch/>
        </p:blipFill>
        <p:spPr>
          <a:xfrm>
            <a:off x="1460160" y="2284200"/>
            <a:ext cx="863280" cy="875520"/>
          </a:xfrm>
          <a:prstGeom prst="rect">
            <a:avLst/>
          </a:prstGeom>
          <a:ln w="0">
            <a:noFill/>
          </a:ln>
        </p:spPr>
      </p:pic>
      <p:pic>
        <p:nvPicPr>
          <p:cNvPr id="395" name="Рисунок 79"/>
          <p:cNvPicPr/>
          <p:nvPr/>
        </p:nvPicPr>
        <p:blipFill>
          <a:blip r:embed="rId16">
            <a:lum bright="70000" contrast="-70000"/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1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1221840"/>
            <a:ext cx="2858040" cy="900720"/>
          </a:xfrm>
          <a:prstGeom prst="rect">
            <a:avLst/>
          </a:prstGeom>
          <a:ln w="0">
            <a:noFill/>
          </a:ln>
        </p:spPr>
      </p:pic>
      <p:sp>
        <p:nvSpPr>
          <p:cNvPr id="396" name="TextBox 80"/>
          <p:cNvSpPr/>
          <p:nvPr/>
        </p:nvSpPr>
        <p:spPr>
          <a:xfrm>
            <a:off x="-149400" y="1258920"/>
            <a:ext cx="3157200" cy="82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Число субъектов 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малого и среднего 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предпринимательства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397" name="TextBox 82"/>
          <p:cNvSpPr/>
          <p:nvPr/>
        </p:nvSpPr>
        <p:spPr>
          <a:xfrm>
            <a:off x="1316520" y="2477880"/>
            <a:ext cx="109620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0" strike="noStrike" spc="-1">
                <a:solidFill>
                  <a:srgbClr val="0085B8"/>
                </a:solidFill>
                <a:latin typeface="Open Sans Semibold"/>
                <a:ea typeface="Open Sans Semibold"/>
              </a:rPr>
              <a:t>128 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398" name="Рисунок 83"/>
          <p:cNvPicPr/>
          <p:nvPr/>
        </p:nvPicPr>
        <p:blipFill>
          <a:blip r:embed="rId18"/>
          <a:stretch/>
        </p:blipFill>
        <p:spPr>
          <a:xfrm>
            <a:off x="515160" y="2350800"/>
            <a:ext cx="798120" cy="763200"/>
          </a:xfrm>
          <a:prstGeom prst="rect">
            <a:avLst/>
          </a:prstGeom>
          <a:ln w="0">
            <a:noFill/>
          </a:ln>
        </p:spPr>
      </p:pic>
      <p:pic>
        <p:nvPicPr>
          <p:cNvPr id="399" name="Рисунок 84"/>
          <p:cNvPicPr/>
          <p:nvPr/>
        </p:nvPicPr>
        <p:blipFill>
          <a:blip r:embed="rId19">
            <a:lum bright="70000" contrast="-70000"/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20">
                    <a14:imgEffect>
                      <a14:brightnessContrast colorTemp="4700" contrast="40000" sat="0"/>
                    </a14:imgEffect>
                  </a14:imgLayer>
                </a14:imgProps>
              </a:ext>
            </a:extLst>
          </a:blip>
          <a:stretch/>
        </p:blipFill>
        <p:spPr>
          <a:xfrm>
            <a:off x="3115440" y="1153800"/>
            <a:ext cx="4443840" cy="1064520"/>
          </a:xfrm>
          <a:prstGeom prst="rect">
            <a:avLst/>
          </a:prstGeom>
          <a:ln w="0">
            <a:noFill/>
          </a:ln>
        </p:spPr>
      </p:pic>
      <p:sp>
        <p:nvSpPr>
          <p:cNvPr id="400" name="TextBox 85"/>
          <p:cNvSpPr/>
          <p:nvPr/>
        </p:nvSpPr>
        <p:spPr>
          <a:xfrm>
            <a:off x="3007800" y="1258920"/>
            <a:ext cx="4551840" cy="82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265F92"/>
                </a:solidFill>
                <a:latin typeface="Open Sans Semibold"/>
                <a:ea typeface="Open Sans Semibold"/>
              </a:rPr>
              <a:t>Структура субъектов малого и среднего предпринимательства по сферам деятельности, %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401" name="TextBox 86"/>
          <p:cNvSpPr/>
          <p:nvPr/>
        </p:nvSpPr>
        <p:spPr>
          <a:xfrm>
            <a:off x="5556600" y="6074640"/>
            <a:ext cx="71280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Прочие</a:t>
            </a:r>
            <a:endParaRPr lang="ru-RU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виды</a:t>
            </a:r>
            <a:endParaRPr lang="ru-RU" sz="1200" b="0" strike="noStrike" spc="-1">
              <a:latin typeface="Arial"/>
            </a:endParaRPr>
          </a:p>
        </p:txBody>
      </p:sp>
      <p:pic>
        <p:nvPicPr>
          <p:cNvPr id="402" name="Рисунок 87"/>
          <p:cNvPicPr/>
          <p:nvPr/>
        </p:nvPicPr>
        <p:blipFill>
          <a:blip r:embed="rId21" cstate="print"/>
          <a:stretch/>
        </p:blipFill>
        <p:spPr>
          <a:xfrm>
            <a:off x="5406480" y="5061600"/>
            <a:ext cx="991080" cy="991080"/>
          </a:xfrm>
          <a:prstGeom prst="rect">
            <a:avLst/>
          </a:prstGeom>
          <a:ln w="0">
            <a:noFill/>
          </a:ln>
        </p:spPr>
      </p:pic>
      <p:pic>
        <p:nvPicPr>
          <p:cNvPr id="403" name="Рисунок 88"/>
          <p:cNvPicPr/>
          <p:nvPr/>
        </p:nvPicPr>
        <p:blipFill>
          <a:blip r:embed="rId22"/>
          <a:stretch/>
        </p:blipFill>
        <p:spPr>
          <a:xfrm>
            <a:off x="5343480" y="5038920"/>
            <a:ext cx="1060560" cy="1060560"/>
          </a:xfrm>
          <a:prstGeom prst="rect">
            <a:avLst/>
          </a:prstGeom>
          <a:ln w="0">
            <a:noFill/>
          </a:ln>
        </p:spPr>
      </p:pic>
      <p:sp>
        <p:nvSpPr>
          <p:cNvPr id="404" name="TextBox 89"/>
          <p:cNvSpPr/>
          <p:nvPr/>
        </p:nvSpPr>
        <p:spPr>
          <a:xfrm>
            <a:off x="863280" y="4077000"/>
            <a:ext cx="455400" cy="69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3</a:t>
            </a:r>
            <a:endParaRPr lang="ru-RU" sz="4000" b="0" strike="noStrike" spc="-1">
              <a:latin typeface="Arial"/>
            </a:endParaRPr>
          </a:p>
        </p:txBody>
      </p:sp>
      <p:sp>
        <p:nvSpPr>
          <p:cNvPr id="405" name="TextBox 90"/>
          <p:cNvSpPr/>
          <p:nvPr/>
        </p:nvSpPr>
        <p:spPr>
          <a:xfrm>
            <a:off x="2387520" y="4075200"/>
            <a:ext cx="455400" cy="69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2</a:t>
            </a:r>
            <a:endParaRPr lang="ru-RU" sz="4000" b="0" strike="noStrike" spc="-1">
              <a:latin typeface="Arial"/>
            </a:endParaRPr>
          </a:p>
        </p:txBody>
      </p:sp>
      <p:sp>
        <p:nvSpPr>
          <p:cNvPr id="406" name="TextBox 91"/>
          <p:cNvSpPr/>
          <p:nvPr/>
        </p:nvSpPr>
        <p:spPr>
          <a:xfrm>
            <a:off x="1091160" y="5543640"/>
            <a:ext cx="67500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0070C0"/>
                </a:solidFill>
                <a:latin typeface="Open Sans Semibold"/>
                <a:ea typeface="Open Sans Semibold"/>
              </a:rPr>
              <a:t>50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407" name="TextBox 92"/>
          <p:cNvSpPr/>
          <p:nvPr/>
        </p:nvSpPr>
        <p:spPr>
          <a:xfrm>
            <a:off x="2650320" y="5599440"/>
            <a:ext cx="67500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21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408" name="TextBox 93"/>
          <p:cNvSpPr/>
          <p:nvPr/>
        </p:nvSpPr>
        <p:spPr>
          <a:xfrm>
            <a:off x="4158360" y="5392080"/>
            <a:ext cx="42804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8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409" name="TextBox 94"/>
          <p:cNvSpPr/>
          <p:nvPr/>
        </p:nvSpPr>
        <p:spPr>
          <a:xfrm>
            <a:off x="5536080" y="5246280"/>
            <a:ext cx="67500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0070C0"/>
                </a:solidFill>
                <a:latin typeface="Open Sans Semibold"/>
                <a:ea typeface="Open Sans Semibold"/>
              </a:rPr>
              <a:t>44</a:t>
            </a:r>
            <a:endParaRPr lang="ru-RU" sz="3600" b="0" strike="noStrike" spc="-1">
              <a:latin typeface="Arial"/>
            </a:endParaRPr>
          </a:p>
        </p:txBody>
      </p:sp>
      <p:sp>
        <p:nvSpPr>
          <p:cNvPr id="410" name="TextBox 41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411" name="TextBox 42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412" name="Рисунок 43"/>
          <p:cNvPicPr/>
          <p:nvPr/>
        </p:nvPicPr>
        <p:blipFill>
          <a:blip r:embed="rId23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  <p:pic>
        <p:nvPicPr>
          <p:cNvPr id="413" name="Рисунок 39"/>
          <p:cNvPicPr/>
          <p:nvPr/>
        </p:nvPicPr>
        <p:blipFill>
          <a:blip r:embed="rId24">
            <a:lum bright="70000" contrast="-70000"/>
          </a:blip>
          <a:stretch/>
        </p:blipFill>
        <p:spPr>
          <a:xfrm>
            <a:off x="-3960" y="3522240"/>
            <a:ext cx="2862000" cy="305640"/>
          </a:xfrm>
          <a:prstGeom prst="rect">
            <a:avLst/>
          </a:prstGeom>
          <a:ln w="0">
            <a:noFill/>
          </a:ln>
        </p:spPr>
      </p:pic>
      <p:sp>
        <p:nvSpPr>
          <p:cNvPr id="414" name="TextBox 40"/>
          <p:cNvSpPr/>
          <p:nvPr/>
        </p:nvSpPr>
        <p:spPr>
          <a:xfrm>
            <a:off x="-18360" y="3531600"/>
            <a:ext cx="265716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265F92"/>
                </a:solidFill>
                <a:latin typeface="Open Sans"/>
              </a:rPr>
              <a:t>По видам деятельности:</a:t>
            </a: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Рисунок 29"/>
          <p:cNvPicPr/>
          <p:nvPr/>
        </p:nvPicPr>
        <p:blipFill>
          <a:blip r:embed="rId3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pic>
        <p:nvPicPr>
          <p:cNvPr id="416" name="Рисунок 45"/>
          <p:cNvPicPr/>
          <p:nvPr/>
        </p:nvPicPr>
        <p:blipFill>
          <a:blip r:embed="rId4"/>
          <a:stretch/>
        </p:blipFill>
        <p:spPr>
          <a:xfrm>
            <a:off x="3412800" y="4384800"/>
            <a:ext cx="696960" cy="696960"/>
          </a:xfrm>
          <a:prstGeom prst="rect">
            <a:avLst/>
          </a:prstGeom>
          <a:ln w="0">
            <a:noFill/>
          </a:ln>
        </p:spPr>
      </p:pic>
      <p:sp>
        <p:nvSpPr>
          <p:cNvPr id="417" name="TextBox 2"/>
          <p:cNvSpPr/>
          <p:nvPr/>
        </p:nvSpPr>
        <p:spPr>
          <a:xfrm>
            <a:off x="2061000" y="132480"/>
            <a:ext cx="5498280" cy="82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Государственная поддержка субъектов малого и 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среднего предпринимательства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 Смоленской области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418" name="Объект 9"/>
          <p:cNvSpPr txBox="1"/>
          <p:nvPr/>
        </p:nvSpPr>
        <p:spPr>
          <a:xfrm>
            <a:off x="209520" y="1258560"/>
            <a:ext cx="7076520" cy="173232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algn="just">
              <a:lnSpc>
                <a:spcPct val="90000"/>
              </a:lnSpc>
              <a:spcBef>
                <a:spcPts val="828"/>
              </a:spcBef>
              <a:tabLst>
                <a:tab pos="0" algn="l"/>
              </a:tabLst>
            </a:pPr>
            <a:r>
              <a:rPr lang="ru-RU" sz="15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Реализация государственной политики в сфере развития малого и среднего предпринимательства осуществляется в рамках подпрограммы </a:t>
            </a:r>
            <a:r>
              <a:rPr lang="ru-RU" sz="1500" b="1" strike="noStrike" spc="-1" dirty="0">
                <a:solidFill>
                  <a:srgbClr val="254061"/>
                </a:solidFill>
                <a:latin typeface="Open Sans"/>
                <a:ea typeface="Open Sans"/>
              </a:rPr>
              <a:t>«Развитие малого и среднего предпринимательства в Смоленской области»</a:t>
            </a:r>
            <a:r>
              <a:rPr lang="ru-RU" sz="1500" b="0" strike="noStrike" spc="-1" dirty="0">
                <a:solidFill>
                  <a:srgbClr val="254061"/>
                </a:solidFill>
                <a:latin typeface="Open Sans"/>
                <a:ea typeface="Open Sans"/>
              </a:rPr>
              <a:t> </a:t>
            </a:r>
            <a:r>
              <a:rPr lang="ru-RU" sz="15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областной государственной программы «Экономическое развитие Смоленской области», включая создание благоприятного предпринимательского и инвестиционного климата</a:t>
            </a:r>
            <a:r>
              <a:rPr lang="ru-RU" sz="1500" b="0" strike="noStrike" spc="-1" dirty="0" smtClean="0">
                <a:solidFill>
                  <a:srgbClr val="000000"/>
                </a:solidFill>
                <a:latin typeface="Open Sans"/>
                <a:ea typeface="Open Sans"/>
              </a:rPr>
              <a:t>.</a:t>
            </a:r>
          </a:p>
          <a:p>
            <a:pPr algn="just">
              <a:lnSpc>
                <a:spcPct val="90000"/>
              </a:lnSpc>
              <a:spcBef>
                <a:spcPts val="828"/>
              </a:spcBef>
              <a:tabLst>
                <a:tab pos="0" algn="l"/>
              </a:tabLst>
            </a:pPr>
            <a:endParaRPr lang="en-US" sz="15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19" name="Рисунок 15"/>
          <p:cNvPicPr/>
          <p:nvPr/>
        </p:nvPicPr>
        <p:blipFill>
          <a:blip r:embed="rId5"/>
          <a:stretch/>
        </p:blipFill>
        <p:spPr>
          <a:xfrm>
            <a:off x="207937" y="4065589"/>
            <a:ext cx="2437920" cy="1244520"/>
          </a:xfrm>
          <a:prstGeom prst="rect">
            <a:avLst/>
          </a:prstGeom>
          <a:ln w="0">
            <a:noFill/>
          </a:ln>
        </p:spPr>
      </p:pic>
      <p:pic>
        <p:nvPicPr>
          <p:cNvPr id="420" name="Рисунок 20"/>
          <p:cNvPicPr/>
          <p:nvPr/>
        </p:nvPicPr>
        <p:blipFill>
          <a:blip r:embed="rId6"/>
          <a:stretch/>
        </p:blipFill>
        <p:spPr>
          <a:xfrm>
            <a:off x="4851407" y="4033439"/>
            <a:ext cx="2434633" cy="1246595"/>
          </a:xfrm>
          <a:prstGeom prst="rect">
            <a:avLst/>
          </a:prstGeom>
          <a:ln w="0">
            <a:noFill/>
          </a:ln>
        </p:spPr>
      </p:pic>
      <p:sp>
        <p:nvSpPr>
          <p:cNvPr id="421" name="Объект 9"/>
          <p:cNvSpPr/>
          <p:nvPr/>
        </p:nvSpPr>
        <p:spPr>
          <a:xfrm>
            <a:off x="4856040" y="4106520"/>
            <a:ext cx="2479680" cy="97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algn="ctr">
              <a:lnSpc>
                <a:spcPct val="90000"/>
              </a:lnSpc>
              <a:spcBef>
                <a:spcPts val="828"/>
              </a:spcBef>
              <a:tabLst>
                <a:tab pos="0" algn="l"/>
              </a:tabLst>
            </a:pPr>
            <a:r>
              <a:rPr lang="ru-RU" sz="13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Возмещение </a:t>
            </a:r>
            <a:r>
              <a:rPr lang="ru-RU" sz="1300" b="0" strike="noStrike" spc="-1" dirty="0" smtClean="0">
                <a:solidFill>
                  <a:srgbClr val="000000"/>
                </a:solidFill>
                <a:latin typeface="Open Sans"/>
                <a:ea typeface="Open Sans"/>
              </a:rPr>
              <a:t>не более </a:t>
            </a:r>
            <a:r>
              <a:rPr lang="ru-RU" sz="13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50% затрат на уплату первого взноса (аванса) по договорам лизинга оборудования с российскими лизинговыми организациями</a:t>
            </a:r>
            <a:endParaRPr lang="ru-RU" sz="1300" b="0" strike="noStrike" spc="-1" dirty="0">
              <a:latin typeface="Arial"/>
            </a:endParaRPr>
          </a:p>
        </p:txBody>
      </p:sp>
      <p:sp>
        <p:nvSpPr>
          <p:cNvPr id="422" name="Прямая со стрелкой 23"/>
          <p:cNvSpPr/>
          <p:nvPr/>
        </p:nvSpPr>
        <p:spPr>
          <a:xfrm>
            <a:off x="3065457" y="3779837"/>
            <a:ext cx="571505" cy="57150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4F81BD"/>
            </a:solidFill>
            <a:prstDash val="sys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3" name="Прямая со стрелкой 24"/>
          <p:cNvSpPr/>
          <p:nvPr/>
        </p:nvSpPr>
        <p:spPr>
          <a:xfrm>
            <a:off x="2647800" y="4715280"/>
            <a:ext cx="711720" cy="17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4F81BD"/>
            </a:solidFill>
            <a:prstDash val="sys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4" name="Прямая со стрелкой 27"/>
          <p:cNvSpPr/>
          <p:nvPr/>
        </p:nvSpPr>
        <p:spPr>
          <a:xfrm flipH="1">
            <a:off x="4162680" y="4733280"/>
            <a:ext cx="692280" cy="8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4F81BD"/>
            </a:solidFill>
            <a:prstDash val="sys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5" name="TextBox 30"/>
          <p:cNvSpPr/>
          <p:nvPr/>
        </p:nvSpPr>
        <p:spPr>
          <a:xfrm>
            <a:off x="7122960" y="7190280"/>
            <a:ext cx="418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15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426" name="Рисунок 25"/>
          <p:cNvPicPr/>
          <p:nvPr/>
        </p:nvPicPr>
        <p:blipFill>
          <a:blip r:embed="rId7"/>
          <a:stretch/>
        </p:blipFill>
        <p:spPr>
          <a:xfrm>
            <a:off x="1278000" y="5595480"/>
            <a:ext cx="359640" cy="312480"/>
          </a:xfrm>
          <a:prstGeom prst="rect">
            <a:avLst/>
          </a:prstGeom>
          <a:ln w="0">
            <a:noFill/>
          </a:ln>
        </p:spPr>
      </p:pic>
      <p:sp>
        <p:nvSpPr>
          <p:cNvPr id="427" name="TextBox 31"/>
          <p:cNvSpPr/>
          <p:nvPr/>
        </p:nvSpPr>
        <p:spPr>
          <a:xfrm>
            <a:off x="1594800" y="5595480"/>
            <a:ext cx="3400920" cy="11988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Департамент инвестиционного развития Смоленской области</a:t>
            </a:r>
            <a:endParaRPr lang="ru-RU" sz="1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214014, г. Смоленск, ул. Энгельса, д. 23</a:t>
            </a:r>
            <a:endParaRPr lang="ru-RU" sz="1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Сайт: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u="sng" dirty="0" smtClean="0"/>
              <a:t>https://dep-invest.admin-smolensk.ru/</a:t>
            </a:r>
            <a:endParaRPr lang="ru-RU" sz="1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E-mail: </a:t>
            </a:r>
            <a:r>
              <a:rPr lang="en-US" sz="1200" dirty="0" smtClean="0"/>
              <a:t>  </a:t>
            </a:r>
            <a:r>
              <a:rPr lang="en-US" sz="1200" dirty="0" smtClean="0">
                <a:hlinkClick r:id="rId8"/>
              </a:rPr>
              <a:t>dep@smolinvest.com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428" name="TextBox 10"/>
          <p:cNvSpPr/>
          <p:nvPr/>
        </p:nvSpPr>
        <p:spPr>
          <a:xfrm>
            <a:off x="207937" y="4065589"/>
            <a:ext cx="2437920" cy="12912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3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Возмещение </a:t>
            </a:r>
            <a:r>
              <a:rPr lang="ru-RU" sz="1300" b="0" strike="noStrike" spc="-1" dirty="0" smtClean="0">
                <a:solidFill>
                  <a:srgbClr val="000000"/>
                </a:solidFill>
                <a:latin typeface="Open Sans"/>
                <a:ea typeface="Open Sans"/>
              </a:rPr>
              <a:t>не более </a:t>
            </a:r>
            <a:r>
              <a:rPr lang="ru-RU" sz="13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50% </a:t>
            </a:r>
            <a:r>
              <a:rPr lang="ru-RU" sz="1300" b="0" strike="noStrike" spc="-1" dirty="0" smtClean="0">
                <a:solidFill>
                  <a:srgbClr val="000000"/>
                </a:solidFill>
                <a:latin typeface="Open Sans"/>
                <a:ea typeface="Open Sans"/>
              </a:rPr>
              <a:t> затрат </a:t>
            </a:r>
            <a:r>
              <a:rPr lang="ru-RU" sz="1300" dirty="0" smtClean="0">
                <a:latin typeface="Open Sans"/>
              </a:rPr>
              <a:t>на технологическое присоединение к объектам </a:t>
            </a:r>
            <a:r>
              <a:rPr lang="ru-RU" sz="1300" dirty="0" err="1" smtClean="0">
                <a:latin typeface="Open Sans"/>
              </a:rPr>
              <a:t>электросетевого</a:t>
            </a:r>
            <a:r>
              <a:rPr lang="ru-RU" sz="1300" dirty="0" smtClean="0">
                <a:latin typeface="Open Sans"/>
              </a:rPr>
              <a:t> хозяйства, макс.</a:t>
            </a:r>
            <a:r>
              <a:rPr lang="ru-RU" sz="1300" b="0" strike="noStrike" spc="-1" dirty="0" smtClean="0">
                <a:solidFill>
                  <a:srgbClr val="000000"/>
                </a:solidFill>
                <a:latin typeface="Open Sans"/>
                <a:ea typeface="Open Sans"/>
              </a:rPr>
              <a:t>мощностью  </a:t>
            </a:r>
            <a:r>
              <a:rPr lang="ru-RU" sz="13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1,5 МВт</a:t>
            </a:r>
            <a:endParaRPr lang="ru-RU" sz="1300" b="0" strike="noStrike" spc="-1" dirty="0">
              <a:latin typeface="Arial"/>
            </a:endParaRPr>
          </a:p>
        </p:txBody>
      </p:sp>
      <p:sp>
        <p:nvSpPr>
          <p:cNvPr id="431" name="TextBox 19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432" name="TextBox 26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433" name="Рисунок 28"/>
          <p:cNvPicPr/>
          <p:nvPr/>
        </p:nvPicPr>
        <p:blipFill>
          <a:blip r:embed="rId9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2851143" y="32083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latin typeface="Open Sans Semibold"/>
            </a:endParaRPr>
          </a:p>
        </p:txBody>
      </p:sp>
      <p:sp>
        <p:nvSpPr>
          <p:cNvPr id="429" name="Прямоугольник 18"/>
          <p:cNvSpPr/>
          <p:nvPr/>
        </p:nvSpPr>
        <p:spPr>
          <a:xfrm>
            <a:off x="4494217" y="2636829"/>
            <a:ext cx="2786081" cy="10911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r>
              <a:rPr lang="ru-RU" sz="1300" dirty="0" smtClean="0">
                <a:latin typeface="Open Sans"/>
              </a:rPr>
              <a:t>Предоставление </a:t>
            </a:r>
            <a:r>
              <a:rPr lang="ru-RU" sz="1300" dirty="0" err="1" smtClean="0">
                <a:latin typeface="Open Sans"/>
              </a:rPr>
              <a:t>микрозаймов</a:t>
            </a:r>
            <a:r>
              <a:rPr lang="ru-RU" sz="1300" dirty="0" smtClean="0">
                <a:latin typeface="Open Sans"/>
              </a:rPr>
              <a:t> для компаний, относящимся к разделу С «Обрабатывающее  производство» ОКВЭД, до 3 млн. рублей под 8 % годовых</a:t>
            </a:r>
            <a:endParaRPr lang="ru-RU" sz="1300" strike="noStrike" spc="-1" dirty="0">
              <a:latin typeface="Open Sans"/>
            </a:endParaRPr>
          </a:p>
        </p:txBody>
      </p:sp>
      <p:pic>
        <p:nvPicPr>
          <p:cNvPr id="40" name="Рисунок 33"/>
          <p:cNvPicPr/>
          <p:nvPr/>
        </p:nvPicPr>
        <p:blipFill>
          <a:blip r:embed="rId5"/>
          <a:stretch/>
        </p:blipFill>
        <p:spPr>
          <a:xfrm>
            <a:off x="4422779" y="2636829"/>
            <a:ext cx="2857520" cy="1143008"/>
          </a:xfrm>
          <a:prstGeom prst="rect">
            <a:avLst/>
          </a:prstGeom>
          <a:ln w="0">
            <a:noFill/>
          </a:ln>
        </p:spPr>
      </p:pic>
      <p:sp>
        <p:nvSpPr>
          <p:cNvPr id="41" name="Прямая со стрелкой 23"/>
          <p:cNvSpPr/>
          <p:nvPr/>
        </p:nvSpPr>
        <p:spPr>
          <a:xfrm flipH="1">
            <a:off x="3922713" y="3708400"/>
            <a:ext cx="500066" cy="64294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4F81BD"/>
            </a:solidFill>
            <a:prstDash val="sysDash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30" name="Рисунок 33"/>
          <p:cNvPicPr/>
          <p:nvPr/>
        </p:nvPicPr>
        <p:blipFill>
          <a:blip r:embed="rId5"/>
          <a:stretch/>
        </p:blipFill>
        <p:spPr>
          <a:xfrm>
            <a:off x="279375" y="2636829"/>
            <a:ext cx="2714644" cy="1214446"/>
          </a:xfrm>
          <a:prstGeom prst="rect">
            <a:avLst/>
          </a:prstGeom>
          <a:ln w="0">
            <a:noFill/>
          </a:ln>
        </p:spPr>
      </p:pic>
      <p:sp>
        <p:nvSpPr>
          <p:cNvPr id="42" name="TextBox 41"/>
          <p:cNvSpPr txBox="1"/>
          <p:nvPr/>
        </p:nvSpPr>
        <p:spPr>
          <a:xfrm>
            <a:off x="350813" y="2636829"/>
            <a:ext cx="27146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>
                <a:latin typeface="Open Sans"/>
              </a:rPr>
              <a:t>Предоставление инвесторам налоговой   преференции, инфраструктурной, имущественной, информационной и организационной поддержки</a:t>
            </a:r>
            <a:endParaRPr lang="ru-RU" sz="1300" dirty="0"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Рисунок 32"/>
          <p:cNvSpPr/>
          <p:nvPr/>
        </p:nvSpPr>
        <p:spPr>
          <a:xfrm>
            <a:off x="2917440" y="3259440"/>
            <a:ext cx="1207800" cy="1227600"/>
          </a:xfrm>
          <a:prstGeom prst="ellipse">
            <a:avLst/>
          </a:prstGeom>
          <a:blipFill rotWithShape="0">
            <a:blip r:embed="rId3"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35" name="Рисунок 34"/>
          <p:cNvPicPr/>
          <p:nvPr/>
        </p:nvPicPr>
        <p:blipFill>
          <a:blip r:embed="rId4">
            <a:lum bright="70000" contrast="-70000"/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3310920" y="5274720"/>
            <a:ext cx="3152520" cy="822960"/>
          </a:xfrm>
          <a:prstGeom prst="rect">
            <a:avLst/>
          </a:prstGeom>
          <a:ln w="0">
            <a:noFill/>
          </a:ln>
        </p:spPr>
      </p:pic>
      <p:pic>
        <p:nvPicPr>
          <p:cNvPr id="436" name="Рисунок 41"/>
          <p:cNvPicPr/>
          <p:nvPr/>
        </p:nvPicPr>
        <p:blipFill>
          <a:blip r:embed="rId6">
            <a:lum bright="70000" contrast="-70000"/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68120" y="1119600"/>
            <a:ext cx="2457720" cy="628560"/>
          </a:xfrm>
          <a:prstGeom prst="rect">
            <a:avLst/>
          </a:prstGeom>
          <a:ln w="0">
            <a:noFill/>
          </a:ln>
        </p:spPr>
      </p:pic>
      <p:pic>
        <p:nvPicPr>
          <p:cNvPr id="437" name="Рисунок 21"/>
          <p:cNvPicPr/>
          <p:nvPr/>
        </p:nvPicPr>
        <p:blipFill>
          <a:blip r:embed="rId10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438" name="TextBox 2"/>
          <p:cNvSpPr/>
          <p:nvPr/>
        </p:nvSpPr>
        <p:spPr>
          <a:xfrm>
            <a:off x="2060640" y="315360"/>
            <a:ext cx="549864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Сельское хозяйство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439" name="Рисунок 39"/>
          <p:cNvPicPr/>
          <p:nvPr/>
        </p:nvPicPr>
        <p:blipFill>
          <a:blip r:embed="rId11"/>
          <a:stretch/>
        </p:blipFill>
        <p:spPr>
          <a:xfrm>
            <a:off x="883800" y="1853280"/>
            <a:ext cx="703440" cy="703440"/>
          </a:xfrm>
          <a:prstGeom prst="rect">
            <a:avLst/>
          </a:prstGeom>
          <a:ln w="0">
            <a:noFill/>
          </a:ln>
        </p:spPr>
      </p:pic>
      <p:sp>
        <p:nvSpPr>
          <p:cNvPr id="440" name="TextBox 75"/>
          <p:cNvSpPr/>
          <p:nvPr/>
        </p:nvSpPr>
        <p:spPr>
          <a:xfrm>
            <a:off x="1503000" y="1972440"/>
            <a:ext cx="717120" cy="57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265F92"/>
                </a:solidFill>
                <a:latin typeface="Open Sans Semibold"/>
                <a:ea typeface="Open Sans Semibold"/>
              </a:rPr>
              <a:t>6 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441" name="Рисунок 77"/>
          <p:cNvPicPr/>
          <p:nvPr/>
        </p:nvPicPr>
        <p:blipFill>
          <a:blip r:embed="rId12">
            <a:lum bright="70000" contrast="-70000"/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7">
                    <a14:imgEffect>
                      <a14:brightnessContrast colorTemp="4700" contrast="40000" sat="0"/>
                    </a14:imgEffect>
                  </a14:imgLayer>
                </a14:imgProps>
              </a:ext>
            </a:extLst>
          </a:blip>
          <a:stretch/>
        </p:blipFill>
        <p:spPr>
          <a:xfrm>
            <a:off x="176760" y="2709720"/>
            <a:ext cx="2449440" cy="503640"/>
          </a:xfrm>
          <a:prstGeom prst="rect">
            <a:avLst/>
          </a:prstGeom>
          <a:ln w="0">
            <a:noFill/>
          </a:ln>
        </p:spPr>
      </p:pic>
      <p:sp>
        <p:nvSpPr>
          <p:cNvPr id="442" name="TextBox 7"/>
          <p:cNvSpPr/>
          <p:nvPr/>
        </p:nvSpPr>
        <p:spPr>
          <a:xfrm>
            <a:off x="176760" y="2720880"/>
            <a:ext cx="243684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265F92"/>
                </a:solidFill>
                <a:latin typeface="Open Sans Semibold"/>
                <a:ea typeface="Open Sans Semibold"/>
              </a:rPr>
              <a:t>Структура сельского хозяйства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443" name="TextBox 95"/>
          <p:cNvSpPr/>
          <p:nvPr/>
        </p:nvSpPr>
        <p:spPr>
          <a:xfrm>
            <a:off x="2850120" y="1018080"/>
            <a:ext cx="459504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265F92"/>
                </a:solidFill>
                <a:latin typeface="Open Sans Semibold"/>
                <a:ea typeface="Open Sans Semibold"/>
              </a:rPr>
              <a:t>Производство основных видов продукции во всех категориях хозяйств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444" name="Рисунок 16"/>
          <p:cNvPicPr/>
          <p:nvPr/>
        </p:nvPicPr>
        <p:blipFill>
          <a:blip r:embed="rId13">
            <a:lum bright="70000" contrast="-70000"/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2846160" y="5290200"/>
            <a:ext cx="3260160" cy="1344600"/>
          </a:xfrm>
          <a:prstGeom prst="rect">
            <a:avLst/>
          </a:prstGeom>
          <a:ln w="0">
            <a:noFill/>
          </a:ln>
        </p:spPr>
      </p:pic>
      <p:sp>
        <p:nvSpPr>
          <p:cNvPr id="445" name="TextBox 18"/>
          <p:cNvSpPr/>
          <p:nvPr/>
        </p:nvSpPr>
        <p:spPr>
          <a:xfrm>
            <a:off x="2711880" y="4906080"/>
            <a:ext cx="4540680" cy="33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Основные задачи на период до 2025 года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446" name="Рисунок 3"/>
          <p:cNvPicPr/>
          <p:nvPr/>
        </p:nvPicPr>
        <p:blipFill>
          <a:blip r:embed="rId14"/>
          <a:stretch/>
        </p:blipFill>
        <p:spPr>
          <a:xfrm>
            <a:off x="2952720" y="5414400"/>
            <a:ext cx="253440" cy="267480"/>
          </a:xfrm>
          <a:prstGeom prst="rect">
            <a:avLst/>
          </a:prstGeom>
          <a:ln w="0">
            <a:noFill/>
          </a:ln>
        </p:spPr>
      </p:pic>
      <p:sp>
        <p:nvSpPr>
          <p:cNvPr id="447" name="TextBox 26"/>
          <p:cNvSpPr/>
          <p:nvPr/>
        </p:nvSpPr>
        <p:spPr>
          <a:xfrm>
            <a:off x="7135920" y="7190280"/>
            <a:ext cx="418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16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448" name="TextBox 29"/>
          <p:cNvSpPr/>
          <p:nvPr/>
        </p:nvSpPr>
        <p:spPr>
          <a:xfrm>
            <a:off x="543960" y="1130400"/>
            <a:ext cx="180072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Число предприятий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449" name="Рисунок 31"/>
          <p:cNvPicPr/>
          <p:nvPr/>
        </p:nvPicPr>
        <p:blipFill>
          <a:blip r:embed="rId14"/>
          <a:stretch/>
        </p:blipFill>
        <p:spPr>
          <a:xfrm>
            <a:off x="2951640" y="6014520"/>
            <a:ext cx="253440" cy="267480"/>
          </a:xfrm>
          <a:prstGeom prst="rect">
            <a:avLst/>
          </a:prstGeom>
          <a:ln w="0">
            <a:noFill/>
          </a:ln>
        </p:spPr>
      </p:pic>
      <p:sp>
        <p:nvSpPr>
          <p:cNvPr id="450" name="TextBox 8"/>
          <p:cNvSpPr/>
          <p:nvPr/>
        </p:nvSpPr>
        <p:spPr>
          <a:xfrm>
            <a:off x="3206520" y="5342760"/>
            <a:ext cx="3559320" cy="63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Open Sans"/>
                <a:ea typeface="Open Sans"/>
              </a:rPr>
              <a:t>Увеличение производства продукции растениеводства в связи с увеличением посевных площадей с/х культур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451" name="TextBox 33"/>
          <p:cNvSpPr/>
          <p:nvPr/>
        </p:nvSpPr>
        <p:spPr>
          <a:xfrm>
            <a:off x="3205440" y="5945760"/>
            <a:ext cx="2901240" cy="63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Open Sans"/>
                <a:ea typeface="Open Sans"/>
              </a:rPr>
              <a:t>Вовлечение в оборот неиспользуемых земель сельскохозяйственного назначения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452" name="TextBox 59"/>
          <p:cNvSpPr/>
          <p:nvPr/>
        </p:nvSpPr>
        <p:spPr>
          <a:xfrm>
            <a:off x="3137040" y="4549320"/>
            <a:ext cx="79596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376092"/>
                </a:solidFill>
                <a:latin typeface="Open Sans"/>
                <a:ea typeface="Open Sans"/>
              </a:rPr>
              <a:t>молоко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453" name="Рисунок 30"/>
          <p:cNvSpPr/>
          <p:nvPr/>
        </p:nvSpPr>
        <p:spPr>
          <a:xfrm>
            <a:off x="4548240" y="1634760"/>
            <a:ext cx="1145880" cy="1145880"/>
          </a:xfrm>
          <a:prstGeom prst="ellipse">
            <a:avLst/>
          </a:prstGeom>
          <a:blipFill rotWithShape="0">
            <a:blip r:embed="rId15"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4" name="Рисунок 35"/>
          <p:cNvSpPr/>
          <p:nvPr/>
        </p:nvSpPr>
        <p:spPr>
          <a:xfrm>
            <a:off x="6106680" y="1629720"/>
            <a:ext cx="1145880" cy="1158120"/>
          </a:xfrm>
          <a:prstGeom prst="ellipse">
            <a:avLst/>
          </a:prstGeom>
          <a:blipFill rotWithShape="0">
            <a:blip r:embed="rId16"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5" name="Рисунок 36"/>
          <p:cNvSpPr/>
          <p:nvPr/>
        </p:nvSpPr>
        <p:spPr>
          <a:xfrm>
            <a:off x="2936160" y="1634760"/>
            <a:ext cx="1198440" cy="1198440"/>
          </a:xfrm>
          <a:prstGeom prst="ellipse">
            <a:avLst/>
          </a:prstGeom>
          <a:blipFill rotWithShape="0">
            <a:blip r:embed="rId17"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6" name="Рисунок 37"/>
          <p:cNvSpPr/>
          <p:nvPr/>
        </p:nvSpPr>
        <p:spPr>
          <a:xfrm>
            <a:off x="4528080" y="3259440"/>
            <a:ext cx="1198440" cy="1198440"/>
          </a:xfrm>
          <a:prstGeom prst="ellipse">
            <a:avLst/>
          </a:prstGeom>
          <a:blipFill rotWithShape="0">
            <a:blip r:embed="rId18"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7" name="Рисунок 38"/>
          <p:cNvSpPr/>
          <p:nvPr/>
        </p:nvSpPr>
        <p:spPr>
          <a:xfrm>
            <a:off x="6081840" y="3241080"/>
            <a:ext cx="1170720" cy="1215000"/>
          </a:xfrm>
          <a:prstGeom prst="ellipse">
            <a:avLst/>
          </a:prstGeom>
          <a:blipFill rotWithShape="0">
            <a:blip r:embed="rId19"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8" name="TextBox 40"/>
          <p:cNvSpPr/>
          <p:nvPr/>
        </p:nvSpPr>
        <p:spPr>
          <a:xfrm>
            <a:off x="2980440" y="1895760"/>
            <a:ext cx="1144800" cy="73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F2F2F2"/>
                </a:solidFill>
                <a:latin typeface="Open Sans"/>
                <a:ea typeface="Open Sans"/>
              </a:rPr>
              <a:t>1200 </a:t>
            </a:r>
            <a:r>
              <a:rPr lang="ru-RU" sz="1800" b="1" strike="noStrike" spc="-1">
                <a:solidFill>
                  <a:srgbClr val="F2F2F2"/>
                </a:solidFill>
                <a:latin typeface="Open Sans"/>
                <a:ea typeface="Open Sans"/>
              </a:rPr>
              <a:t>тонн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459" name="TextBox 43"/>
          <p:cNvSpPr/>
          <p:nvPr/>
        </p:nvSpPr>
        <p:spPr>
          <a:xfrm>
            <a:off x="5175720" y="1966680"/>
            <a:ext cx="18432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0" name="TextBox 44"/>
          <p:cNvSpPr/>
          <p:nvPr/>
        </p:nvSpPr>
        <p:spPr>
          <a:xfrm>
            <a:off x="4437360" y="1871280"/>
            <a:ext cx="1419840" cy="73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FFFFFF"/>
                </a:solidFill>
                <a:latin typeface="Open Sans"/>
                <a:ea typeface="Open Sans"/>
              </a:rPr>
              <a:t>1456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Open Sans"/>
                <a:ea typeface="Open Sans"/>
              </a:rPr>
              <a:t>тонн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461" name="TextBox 45"/>
          <p:cNvSpPr/>
          <p:nvPr/>
        </p:nvSpPr>
        <p:spPr>
          <a:xfrm>
            <a:off x="6503040" y="1951920"/>
            <a:ext cx="18432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2" name="TextBox 46"/>
          <p:cNvSpPr/>
          <p:nvPr/>
        </p:nvSpPr>
        <p:spPr>
          <a:xfrm>
            <a:off x="6045480" y="1885680"/>
            <a:ext cx="1267920" cy="73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FFFFFF"/>
                </a:solidFill>
                <a:latin typeface="Open Sans"/>
                <a:ea typeface="Open Sans"/>
              </a:rPr>
              <a:t>488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Open Sans"/>
                <a:ea typeface="Open Sans"/>
              </a:rPr>
              <a:t>тонн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463" name="TextBox 42"/>
          <p:cNvSpPr/>
          <p:nvPr/>
        </p:nvSpPr>
        <p:spPr>
          <a:xfrm>
            <a:off x="2996640" y="3513960"/>
            <a:ext cx="1077120" cy="73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 smtClean="0">
                <a:solidFill>
                  <a:srgbClr val="FFFFFF"/>
                </a:solidFill>
                <a:latin typeface="Open Sans"/>
                <a:ea typeface="Open Sans"/>
              </a:rPr>
              <a:t>530</a:t>
            </a:r>
            <a:endParaRPr lang="ru-RU" sz="2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70C0"/>
                </a:solidFill>
                <a:latin typeface="Open Sans"/>
                <a:ea typeface="Open Sans"/>
              </a:rPr>
              <a:t>тонн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464" name="TextBox 50"/>
          <p:cNvSpPr/>
          <p:nvPr/>
        </p:nvSpPr>
        <p:spPr>
          <a:xfrm flipH="1">
            <a:off x="4422600" y="3497760"/>
            <a:ext cx="1488240" cy="73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FFFFFF"/>
                </a:solidFill>
                <a:latin typeface="Open Sans"/>
                <a:ea typeface="Open Sans"/>
              </a:rPr>
              <a:t>163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Open Sans"/>
                <a:ea typeface="Open Sans"/>
              </a:rPr>
              <a:t>тонн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465" name="TextBox 51"/>
          <p:cNvSpPr/>
          <p:nvPr/>
        </p:nvSpPr>
        <p:spPr>
          <a:xfrm>
            <a:off x="5889600" y="3468240"/>
            <a:ext cx="1600920" cy="73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 smtClean="0">
                <a:solidFill>
                  <a:srgbClr val="7CD9E0"/>
                </a:solidFill>
                <a:latin typeface="Open Sans"/>
                <a:ea typeface="Open Sans"/>
              </a:rPr>
              <a:t>4650</a:t>
            </a:r>
            <a:endParaRPr lang="ru-RU" sz="2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7CD9E0"/>
                </a:solidFill>
                <a:latin typeface="Open Sans"/>
                <a:ea typeface="Open Sans"/>
              </a:rPr>
              <a:t>тыс. </a:t>
            </a:r>
            <a:r>
              <a:rPr lang="ru-RU" sz="1800" b="1" strike="noStrike" spc="-1" dirty="0" err="1">
                <a:solidFill>
                  <a:srgbClr val="7CD9E0"/>
                </a:solidFill>
                <a:latin typeface="Open Sans"/>
                <a:ea typeface="Open Sans"/>
              </a:rPr>
              <a:t>шт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466" name="TextBox 53"/>
          <p:cNvSpPr/>
          <p:nvPr/>
        </p:nvSpPr>
        <p:spPr>
          <a:xfrm>
            <a:off x="4656240" y="4549320"/>
            <a:ext cx="92880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376092"/>
                </a:solidFill>
                <a:latin typeface="Open Sans"/>
                <a:ea typeface="Open Sans"/>
              </a:rPr>
              <a:t>мясо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467" name="TextBox 54"/>
          <p:cNvSpPr/>
          <p:nvPr/>
        </p:nvSpPr>
        <p:spPr>
          <a:xfrm>
            <a:off x="6349320" y="4544640"/>
            <a:ext cx="72216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376092"/>
                </a:solidFill>
                <a:latin typeface="Open Sans"/>
                <a:ea typeface="Open Sans"/>
              </a:rPr>
              <a:t>яйцо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468" name="TextBox 55"/>
          <p:cNvSpPr/>
          <p:nvPr/>
        </p:nvSpPr>
        <p:spPr>
          <a:xfrm>
            <a:off x="3117600" y="2822400"/>
            <a:ext cx="79596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376092"/>
                </a:solidFill>
                <a:latin typeface="Open Sans"/>
                <a:ea typeface="Open Sans"/>
              </a:rPr>
              <a:t>зерно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469" name="TextBox 56"/>
          <p:cNvSpPr/>
          <p:nvPr/>
        </p:nvSpPr>
        <p:spPr>
          <a:xfrm>
            <a:off x="4576680" y="2830680"/>
            <a:ext cx="108792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376092"/>
                </a:solidFill>
                <a:latin typeface="Open Sans"/>
                <a:ea typeface="Open Sans"/>
              </a:rPr>
              <a:t>картофель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470" name="TextBox 57"/>
          <p:cNvSpPr/>
          <p:nvPr/>
        </p:nvSpPr>
        <p:spPr>
          <a:xfrm>
            <a:off x="6171480" y="2835360"/>
            <a:ext cx="108828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376092"/>
                </a:solidFill>
                <a:latin typeface="Open Sans"/>
                <a:ea typeface="Open Sans"/>
              </a:rPr>
              <a:t>овощи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471" name="TextBox 49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472" name="TextBox 52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473" name="Рисунок 58"/>
          <p:cNvPicPr/>
          <p:nvPr/>
        </p:nvPicPr>
        <p:blipFill>
          <a:blip r:embed="rId20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474" name="Диаграмма 60"/>
          <p:cNvGraphicFramePr/>
          <p:nvPr/>
        </p:nvGraphicFramePr>
        <p:xfrm>
          <a:off x="-334080" y="3321720"/>
          <a:ext cx="3180240" cy="309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Рисунок 42"/>
          <p:cNvPicPr/>
          <p:nvPr/>
        </p:nvPicPr>
        <p:blipFill>
          <a:blip r:embed="rId3"/>
          <a:stretch/>
        </p:blipFill>
        <p:spPr>
          <a:xfrm>
            <a:off x="5637225" y="5065721"/>
            <a:ext cx="1139400" cy="1089000"/>
          </a:xfrm>
          <a:prstGeom prst="rect">
            <a:avLst/>
          </a:prstGeom>
          <a:ln w="0">
            <a:noFill/>
          </a:ln>
        </p:spPr>
      </p:pic>
      <p:pic>
        <p:nvPicPr>
          <p:cNvPr id="476" name="Рисунок 25"/>
          <p:cNvPicPr/>
          <p:nvPr/>
        </p:nvPicPr>
        <p:blipFill>
          <a:blip r:embed="rId4"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5022755" y="922317"/>
            <a:ext cx="2400420" cy="500066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</p:pic>
      <p:pic>
        <p:nvPicPr>
          <p:cNvPr id="479" name="Рисунок 6"/>
          <p:cNvPicPr/>
          <p:nvPr/>
        </p:nvPicPr>
        <p:blipFill>
          <a:blip r:embed="rId6"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2471400" y="957600"/>
            <a:ext cx="2448720" cy="287640"/>
          </a:xfrm>
          <a:prstGeom prst="rect">
            <a:avLst/>
          </a:prstGeom>
          <a:ln w="0">
            <a:noFill/>
          </a:ln>
        </p:spPr>
      </p:pic>
      <p:pic>
        <p:nvPicPr>
          <p:cNvPr id="480" name="Рисунок 9"/>
          <p:cNvPicPr/>
          <p:nvPr/>
        </p:nvPicPr>
        <p:blipFill>
          <a:blip r:embed="rId8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481" name="TextBox 2"/>
          <p:cNvSpPr/>
          <p:nvPr/>
        </p:nvSpPr>
        <p:spPr>
          <a:xfrm>
            <a:off x="1806840" y="186120"/>
            <a:ext cx="6006600" cy="684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95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Государственная поддержка сельхозтоваропроизводителей (субсидии)</a:t>
            </a:r>
            <a:endParaRPr lang="ru-RU" sz="1950" b="0" strike="noStrike" spc="-1">
              <a:latin typeface="Arial"/>
            </a:endParaRPr>
          </a:p>
        </p:txBody>
      </p:sp>
      <p:sp>
        <p:nvSpPr>
          <p:cNvPr id="482" name="TextBox 3"/>
          <p:cNvSpPr/>
          <p:nvPr/>
        </p:nvSpPr>
        <p:spPr>
          <a:xfrm>
            <a:off x="7136640" y="7190280"/>
            <a:ext cx="418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17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483" name="Рисунок 4"/>
          <p:cNvPicPr/>
          <p:nvPr/>
        </p:nvPicPr>
        <p:blipFill>
          <a:blip r:embed="rId9"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-3240" y="967680"/>
            <a:ext cx="2448720" cy="252720"/>
          </a:xfrm>
          <a:prstGeom prst="rect">
            <a:avLst/>
          </a:prstGeom>
          <a:ln w="0">
            <a:noFill/>
          </a:ln>
        </p:spPr>
      </p:pic>
      <p:sp>
        <p:nvSpPr>
          <p:cNvPr id="484" name="TextBox 5"/>
          <p:cNvSpPr/>
          <p:nvPr/>
        </p:nvSpPr>
        <p:spPr>
          <a:xfrm>
            <a:off x="0" y="950760"/>
            <a:ext cx="241236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Растениеводство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485" name="TextBox 11"/>
          <p:cNvSpPr/>
          <p:nvPr/>
        </p:nvSpPr>
        <p:spPr>
          <a:xfrm>
            <a:off x="2484360" y="958680"/>
            <a:ext cx="241560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Животноводство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487" name="TextBox 16"/>
          <p:cNvSpPr/>
          <p:nvPr/>
        </p:nvSpPr>
        <p:spPr>
          <a:xfrm>
            <a:off x="5058720" y="993756"/>
            <a:ext cx="2364455" cy="42943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100" b="0" strike="noStrike" spc="-1" dirty="0" smtClean="0">
                <a:solidFill>
                  <a:srgbClr val="007FAC"/>
                </a:solidFill>
                <a:latin typeface="Open Sans Semibold"/>
                <a:ea typeface="Open Sans Semibold"/>
              </a:rPr>
              <a:t>Комплексное развитие </a:t>
            </a:r>
            <a:r>
              <a:rPr lang="ru-RU" sz="1100" b="0" strike="noStrike" spc="-1" dirty="0">
                <a:solidFill>
                  <a:srgbClr val="007FAC"/>
                </a:solidFill>
                <a:latin typeface="Open Sans Semibold"/>
                <a:ea typeface="Open Sans Semibold"/>
              </a:rPr>
              <a:t>сельских территорий</a:t>
            </a:r>
            <a:endParaRPr lang="ru-RU" sz="1100" b="0" strike="noStrike" spc="-1" dirty="0">
              <a:latin typeface="Arial"/>
            </a:endParaRPr>
          </a:p>
        </p:txBody>
      </p:sp>
      <p:sp>
        <p:nvSpPr>
          <p:cNvPr id="489" name="TextBox 18"/>
          <p:cNvSpPr/>
          <p:nvPr/>
        </p:nvSpPr>
        <p:spPr>
          <a:xfrm>
            <a:off x="2708267" y="3851275"/>
            <a:ext cx="1928826" cy="2755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0" strike="noStrike" spc="-1" dirty="0" err="1">
                <a:solidFill>
                  <a:srgbClr val="007FAC"/>
                </a:solidFill>
                <a:latin typeface="Open Sans Semibold"/>
                <a:ea typeface="Open Sans Semibold"/>
              </a:rPr>
              <a:t>Грантовая</a:t>
            </a:r>
            <a:r>
              <a:rPr lang="ru-RU" sz="1200" b="0" strike="noStrike" spc="-1" dirty="0">
                <a:solidFill>
                  <a:srgbClr val="007FAC"/>
                </a:solidFill>
                <a:latin typeface="Open Sans Semibold"/>
                <a:ea typeface="Open Sans Semibold"/>
              </a:rPr>
              <a:t> поддержка</a:t>
            </a:r>
            <a:endParaRPr lang="ru-RU" sz="1200" b="0" strike="noStrike" spc="-1" dirty="0">
              <a:latin typeface="Arial"/>
            </a:endParaRPr>
          </a:p>
        </p:txBody>
      </p:sp>
      <p:pic>
        <p:nvPicPr>
          <p:cNvPr id="493" name="Рисунок 27"/>
          <p:cNvPicPr/>
          <p:nvPr/>
        </p:nvPicPr>
        <p:blipFill>
          <a:blip r:embed="rId14"/>
          <a:stretch/>
        </p:blipFill>
        <p:spPr>
          <a:xfrm>
            <a:off x="136498" y="1350945"/>
            <a:ext cx="2286015" cy="3000396"/>
          </a:xfrm>
          <a:prstGeom prst="rect">
            <a:avLst/>
          </a:prstGeom>
          <a:ln w="0">
            <a:noFill/>
          </a:ln>
        </p:spPr>
      </p:pic>
      <p:pic>
        <p:nvPicPr>
          <p:cNvPr id="494" name="Рисунок 32"/>
          <p:cNvPicPr/>
          <p:nvPr/>
        </p:nvPicPr>
        <p:blipFill>
          <a:blip r:embed="rId15"/>
          <a:stretch/>
        </p:blipFill>
        <p:spPr>
          <a:xfrm>
            <a:off x="2493953" y="1279507"/>
            <a:ext cx="2459476" cy="2071702"/>
          </a:xfrm>
          <a:prstGeom prst="rect">
            <a:avLst/>
          </a:prstGeom>
          <a:ln w="0">
            <a:noFill/>
          </a:ln>
        </p:spPr>
      </p:pic>
      <p:pic>
        <p:nvPicPr>
          <p:cNvPr id="497" name="Рисунок 41"/>
          <p:cNvPicPr/>
          <p:nvPr/>
        </p:nvPicPr>
        <p:blipFill>
          <a:blip r:embed="rId16"/>
          <a:stretch/>
        </p:blipFill>
        <p:spPr>
          <a:xfrm>
            <a:off x="2493953" y="4208465"/>
            <a:ext cx="2357454" cy="1500198"/>
          </a:xfrm>
          <a:prstGeom prst="rect">
            <a:avLst/>
          </a:prstGeom>
          <a:ln w="0">
            <a:noFill/>
          </a:ln>
        </p:spPr>
      </p:pic>
      <p:pic>
        <p:nvPicPr>
          <p:cNvPr id="499" name="Рисунок 36"/>
          <p:cNvPicPr/>
          <p:nvPr/>
        </p:nvPicPr>
        <p:blipFill>
          <a:blip r:embed="rId17"/>
          <a:stretch/>
        </p:blipFill>
        <p:spPr>
          <a:xfrm>
            <a:off x="5065721" y="1493821"/>
            <a:ext cx="2298742" cy="4214842"/>
          </a:xfrm>
          <a:prstGeom prst="rect">
            <a:avLst/>
          </a:prstGeom>
          <a:ln w="0">
            <a:noFill/>
          </a:ln>
        </p:spPr>
      </p:pic>
      <p:sp>
        <p:nvSpPr>
          <p:cNvPr id="500" name="Объект 31"/>
          <p:cNvSpPr/>
          <p:nvPr/>
        </p:nvSpPr>
        <p:spPr>
          <a:xfrm>
            <a:off x="4922845" y="1565259"/>
            <a:ext cx="2493000" cy="232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indent="181080" algn="just">
              <a:lnSpc>
                <a:spcPct val="96000"/>
              </a:lnSpc>
              <a:buClr>
                <a:srgbClr val="000000"/>
              </a:buClr>
            </a:pPr>
            <a:endParaRPr lang="ru-RU" sz="850" b="0" strike="noStrike" spc="-1" dirty="0">
              <a:latin typeface="Arial"/>
            </a:endParaRPr>
          </a:p>
        </p:txBody>
      </p:sp>
      <p:sp>
        <p:nvSpPr>
          <p:cNvPr id="502" name="Объект 31"/>
          <p:cNvSpPr/>
          <p:nvPr/>
        </p:nvSpPr>
        <p:spPr>
          <a:xfrm>
            <a:off x="43200" y="5672880"/>
            <a:ext cx="2356200" cy="81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algn="just">
              <a:lnSpc>
                <a:spcPct val="96000"/>
              </a:lnSpc>
              <a:tabLst>
                <a:tab pos="0" algn="l"/>
              </a:tabLst>
            </a:pPr>
            <a:endParaRPr lang="ru-RU" sz="850" b="0" strike="noStrike" spc="-1" dirty="0">
              <a:latin typeface="Arial"/>
            </a:endParaRPr>
          </a:p>
        </p:txBody>
      </p:sp>
      <p:sp>
        <p:nvSpPr>
          <p:cNvPr id="503" name="Объект 31"/>
          <p:cNvSpPr/>
          <p:nvPr/>
        </p:nvSpPr>
        <p:spPr>
          <a:xfrm>
            <a:off x="2565391" y="4279903"/>
            <a:ext cx="2286017" cy="128588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indent="181080" algn="just">
              <a:lnSpc>
                <a:spcPct val="96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lang="ru-RU" sz="850" b="0" strike="noStrike" spc="-52" dirty="0">
                <a:solidFill>
                  <a:srgbClr val="000000"/>
                </a:solidFill>
                <a:latin typeface="Open Sans"/>
                <a:ea typeface="Open Sans"/>
              </a:rPr>
              <a:t>Гранты </a:t>
            </a:r>
            <a:r>
              <a:rPr lang="ru-RU" sz="850" b="0" strike="noStrike" spc="-52" dirty="0" smtClean="0">
                <a:solidFill>
                  <a:srgbClr val="000000"/>
                </a:solidFill>
                <a:latin typeface="Open Sans"/>
                <a:ea typeface="Open Sans"/>
              </a:rPr>
              <a:t>«</a:t>
            </a:r>
            <a:r>
              <a:rPr lang="ru-RU" sz="850" b="0" strike="noStrike" spc="-52" dirty="0" err="1" smtClean="0">
                <a:solidFill>
                  <a:srgbClr val="000000"/>
                </a:solidFill>
                <a:latin typeface="Open Sans"/>
                <a:ea typeface="Open Sans"/>
              </a:rPr>
              <a:t>Агростартап</a:t>
            </a:r>
            <a:r>
              <a:rPr lang="ru-RU" sz="850" spc="-52" dirty="0" smtClean="0">
                <a:solidFill>
                  <a:srgbClr val="000000"/>
                </a:solidFill>
                <a:latin typeface="Open Sans"/>
                <a:ea typeface="Open Sans"/>
              </a:rPr>
              <a:t>» крестьянским (фермерским) хозяйствам на их </a:t>
            </a:r>
            <a:r>
              <a:rPr lang="ru-RU" sz="850" b="0" strike="noStrike" spc="-52" dirty="0">
                <a:solidFill>
                  <a:srgbClr val="000000"/>
                </a:solidFill>
                <a:latin typeface="Open Sans"/>
                <a:ea typeface="Open Sans"/>
              </a:rPr>
              <a:t>создание и </a:t>
            </a:r>
            <a:r>
              <a:rPr lang="ru-RU" sz="850" b="0" strike="noStrike" spc="-52" dirty="0" smtClean="0">
                <a:solidFill>
                  <a:srgbClr val="000000"/>
                </a:solidFill>
                <a:latin typeface="Open Sans"/>
                <a:ea typeface="Open Sans"/>
              </a:rPr>
              <a:t>(или) развитие.</a:t>
            </a:r>
            <a:endParaRPr lang="ru-RU" sz="850" b="0" strike="noStrike" spc="-1" dirty="0">
              <a:latin typeface="Arial"/>
            </a:endParaRPr>
          </a:p>
          <a:p>
            <a:pPr indent="181080" algn="just">
              <a:lnSpc>
                <a:spcPct val="96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lang="ru-RU" sz="850" b="0" strike="noStrike" spc="-52" dirty="0">
                <a:solidFill>
                  <a:srgbClr val="000000"/>
                </a:solidFill>
                <a:latin typeface="Open Sans"/>
                <a:ea typeface="Open Sans"/>
              </a:rPr>
              <a:t>Гранты на развитие семейных животноводческих ферм на базе крестьянских (фермерских) хозяйств, включая индивидуальных предпринимателей.</a:t>
            </a:r>
            <a:endParaRPr lang="ru-RU" sz="850" b="0" strike="noStrike" spc="-1" dirty="0">
              <a:latin typeface="Arial"/>
            </a:endParaRPr>
          </a:p>
          <a:p>
            <a:pPr indent="181080" algn="just">
              <a:lnSpc>
                <a:spcPct val="96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lang="ru-RU" sz="850" b="0" strike="noStrike" spc="-52" dirty="0">
                <a:solidFill>
                  <a:srgbClr val="000000"/>
                </a:solidFill>
                <a:latin typeface="Open Sans"/>
                <a:ea typeface="Open Sans"/>
              </a:rPr>
              <a:t>Гранты сельскохозяйственным потребительским кооперативам </a:t>
            </a:r>
            <a:r>
              <a:rPr lang="ru-RU" sz="850" b="0" strike="noStrike" spc="-52" dirty="0" smtClean="0">
                <a:solidFill>
                  <a:srgbClr val="000000"/>
                </a:solidFill>
                <a:latin typeface="Open Sans"/>
                <a:ea typeface="Open Sans"/>
              </a:rPr>
              <a:t>на </a:t>
            </a:r>
            <a:r>
              <a:rPr lang="ru-RU" sz="850" b="0" strike="noStrike" spc="-52" dirty="0">
                <a:solidFill>
                  <a:srgbClr val="000000"/>
                </a:solidFill>
                <a:latin typeface="Open Sans"/>
                <a:ea typeface="Open Sans"/>
              </a:rPr>
              <a:t>развития материально-технической базы.</a:t>
            </a:r>
            <a:endParaRPr lang="ru-RU" sz="850" b="0" strike="noStrike" spc="-1" dirty="0">
              <a:latin typeface="Arial"/>
            </a:endParaRPr>
          </a:p>
        </p:txBody>
      </p:sp>
      <p:sp>
        <p:nvSpPr>
          <p:cNvPr id="504" name="Объект 31"/>
          <p:cNvSpPr/>
          <p:nvPr/>
        </p:nvSpPr>
        <p:spPr>
          <a:xfrm>
            <a:off x="136498" y="1350945"/>
            <a:ext cx="2199901" cy="29289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indent="181080" algn="just">
              <a:lnSpc>
                <a:spcPct val="96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lang="ru-RU" sz="850" b="0" strike="noStrike" spc="-52" dirty="0" smtClean="0">
                <a:solidFill>
                  <a:srgbClr val="000000"/>
                </a:solidFill>
                <a:latin typeface="Open Sans"/>
                <a:ea typeface="Open Sans"/>
              </a:rPr>
              <a:t>Субсидии на возмещение части затрат на проведение комплекса </a:t>
            </a:r>
            <a:r>
              <a:rPr lang="ru-RU" sz="850" b="0" strike="noStrike" spc="-52" dirty="0" err="1" smtClean="0">
                <a:solidFill>
                  <a:srgbClr val="000000"/>
                </a:solidFill>
                <a:latin typeface="Open Sans"/>
                <a:ea typeface="Open Sans"/>
              </a:rPr>
              <a:t>агротехнологических</a:t>
            </a:r>
            <a:r>
              <a:rPr lang="ru-RU" sz="850" b="0" strike="noStrike" spc="-52" dirty="0" smtClean="0">
                <a:solidFill>
                  <a:srgbClr val="000000"/>
                </a:solidFill>
                <a:latin typeface="Open Sans"/>
                <a:ea typeface="Open Sans"/>
              </a:rPr>
              <a:t> работ.</a:t>
            </a:r>
            <a:endParaRPr lang="ru-RU" sz="850" b="0" strike="noStrike" spc="-1" dirty="0" smtClean="0">
              <a:latin typeface="Open Sans"/>
            </a:endParaRPr>
          </a:p>
          <a:p>
            <a:pPr indent="181080" algn="just">
              <a:lnSpc>
                <a:spcPct val="96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lang="ru-RU" sz="850" b="0" strike="noStrike" spc="-52" dirty="0" smtClean="0">
                <a:solidFill>
                  <a:srgbClr val="000000"/>
                </a:solidFill>
                <a:latin typeface="Open Sans"/>
                <a:ea typeface="Open Sans"/>
              </a:rPr>
              <a:t>Субсидии на возмещение части затрат на обеспечение прироста сельскохозяйственной продукции собственного производства в рамках приоритетной </a:t>
            </a:r>
            <a:r>
              <a:rPr lang="ru-RU" sz="850" b="0" strike="noStrike" spc="-52" dirty="0" err="1" smtClean="0">
                <a:solidFill>
                  <a:srgbClr val="000000"/>
                </a:solidFill>
                <a:latin typeface="Open Sans"/>
                <a:ea typeface="Open Sans"/>
              </a:rPr>
              <a:t>подотрасли</a:t>
            </a:r>
            <a:r>
              <a:rPr lang="ru-RU" sz="850" b="0" strike="noStrike" spc="-52" dirty="0" smtClean="0">
                <a:solidFill>
                  <a:srgbClr val="000000"/>
                </a:solidFill>
                <a:latin typeface="Open Sans"/>
                <a:ea typeface="Open Sans"/>
              </a:rPr>
              <a:t> агропромышленного комплекса.</a:t>
            </a:r>
            <a:endParaRPr lang="ru-RU" sz="850" b="0" strike="noStrike" spc="-1" dirty="0" smtClean="0">
              <a:latin typeface="Open Sans"/>
            </a:endParaRPr>
          </a:p>
          <a:p>
            <a:pPr indent="181080" algn="just">
              <a:lnSpc>
                <a:spcPct val="96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lang="ru-RU" sz="850" b="0" strike="noStrike" spc="-52" dirty="0" smtClean="0">
                <a:solidFill>
                  <a:srgbClr val="000000"/>
                </a:solidFill>
                <a:latin typeface="Open Sans"/>
                <a:ea typeface="Open Sans"/>
              </a:rPr>
              <a:t>Субсидии сельскохозяйственным товаропроизводителям (кроме граждан, ведущих личное подсобное хозяйство) на возмещение части затрат на приобретение элитных семян.</a:t>
            </a:r>
            <a:endParaRPr lang="ru-RU" sz="850" b="0" strike="noStrike" spc="-1" dirty="0" smtClean="0">
              <a:latin typeface="Open Sans"/>
            </a:endParaRPr>
          </a:p>
          <a:p>
            <a:pPr indent="181080" algn="just">
              <a:lnSpc>
                <a:spcPct val="96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lang="ru-RU" sz="850" b="0" strike="noStrike" spc="-52" dirty="0" smtClean="0">
                <a:solidFill>
                  <a:srgbClr val="000000"/>
                </a:solidFill>
                <a:latin typeface="Open Sans"/>
                <a:ea typeface="Open Sans"/>
              </a:rPr>
              <a:t>Субсидии на возмещение производителям зерновых культур части затрат на производство и реализацию зерновых культур.</a:t>
            </a:r>
            <a:endParaRPr lang="ru-RU" sz="850" b="0" strike="noStrike" spc="-1" dirty="0" smtClean="0">
              <a:latin typeface="Open Sans"/>
            </a:endParaRPr>
          </a:p>
          <a:p>
            <a:pPr indent="181080" algn="just">
              <a:lnSpc>
                <a:spcPct val="96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lang="ru-RU" sz="850" b="0" strike="noStrike" spc="-52" dirty="0" smtClean="0">
                <a:solidFill>
                  <a:srgbClr val="000000"/>
                </a:solidFill>
                <a:latin typeface="Open Sans"/>
                <a:ea typeface="Open Sans"/>
              </a:rPr>
              <a:t>Субсидии на проведение </a:t>
            </a:r>
            <a:r>
              <a:rPr lang="ru-RU" sz="850" b="0" strike="noStrike" spc="-52" dirty="0" err="1" smtClean="0">
                <a:solidFill>
                  <a:srgbClr val="000000"/>
                </a:solidFill>
                <a:latin typeface="Open Sans"/>
                <a:ea typeface="Open Sans"/>
              </a:rPr>
              <a:t>культуртехнических</a:t>
            </a:r>
            <a:r>
              <a:rPr lang="ru-RU" sz="850" b="0" strike="noStrike" spc="-52" dirty="0" smtClean="0">
                <a:solidFill>
                  <a:srgbClr val="000000"/>
                </a:solidFill>
                <a:latin typeface="Open Sans"/>
                <a:ea typeface="Open Sans"/>
              </a:rPr>
              <a:t> мероприятий на </a:t>
            </a:r>
            <a:r>
              <a:rPr lang="ru-RU" sz="850" spc="-52" dirty="0" smtClean="0">
                <a:solidFill>
                  <a:srgbClr val="000000"/>
                </a:solidFill>
                <a:latin typeface="Open Sans"/>
                <a:ea typeface="Open Sans"/>
              </a:rPr>
              <a:t>выбывших сельскохозяйственных угодьях, вовлекаемых в сельскохозяйственный оборот</a:t>
            </a:r>
            <a:endParaRPr lang="ru-RU" sz="850" b="0" strike="noStrike" spc="-1" dirty="0" smtClean="0">
              <a:latin typeface="Open Sans"/>
            </a:endParaRPr>
          </a:p>
          <a:p>
            <a:pPr indent="181080" algn="just">
              <a:lnSpc>
                <a:spcPct val="96000"/>
              </a:lnSpc>
              <a:buClr>
                <a:srgbClr val="000000"/>
              </a:buClr>
            </a:pPr>
            <a:endParaRPr lang="ru-RU" sz="850" b="0" strike="noStrike" spc="-1" dirty="0">
              <a:latin typeface="Arial"/>
            </a:endParaRPr>
          </a:p>
        </p:txBody>
      </p:sp>
      <p:sp>
        <p:nvSpPr>
          <p:cNvPr id="505" name="Объект 31"/>
          <p:cNvSpPr/>
          <p:nvPr/>
        </p:nvSpPr>
        <p:spPr>
          <a:xfrm>
            <a:off x="2518200" y="1350946"/>
            <a:ext cx="2323440" cy="229549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indent="181080" algn="just">
              <a:lnSpc>
                <a:spcPct val="96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lang="ru-RU" sz="850" b="0" strike="noStrike" spc="-52" dirty="0">
                <a:solidFill>
                  <a:srgbClr val="000000"/>
                </a:solidFill>
                <a:latin typeface="Open Sans"/>
                <a:ea typeface="Open Sans"/>
              </a:rPr>
              <a:t>Субсидии </a:t>
            </a:r>
            <a:r>
              <a:rPr lang="ru-RU" sz="850" spc="-52" dirty="0" smtClean="0">
                <a:solidFill>
                  <a:srgbClr val="000000"/>
                </a:solidFill>
                <a:latin typeface="Open Sans"/>
                <a:ea typeface="Open Sans"/>
              </a:rPr>
              <a:t>сельскохозяйственным товаропроизводителям (кроме граждан, ведущих личное подсобное хозяйство, и сельскохозяйственных кредитных потребительских кооперативов) на поддержку племенного животноводства</a:t>
            </a:r>
            <a:endParaRPr lang="ru-RU" sz="850" b="0" strike="noStrike" spc="-1" dirty="0">
              <a:latin typeface="Open Sans"/>
            </a:endParaRPr>
          </a:p>
          <a:p>
            <a:pPr indent="181080" algn="just">
              <a:lnSpc>
                <a:spcPct val="96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lang="ru-RU" sz="850" spc="-52" dirty="0" smtClean="0">
                <a:solidFill>
                  <a:srgbClr val="000000"/>
                </a:solidFill>
                <a:latin typeface="Open Sans"/>
                <a:ea typeface="Open Sans"/>
              </a:rPr>
              <a:t>Субсидии сельскохозяйственным товаропроизводителям (кроме граждан, ведущих личное подсобное хозяйство, и сельскохозяйственных кредитных потребительских кооперативов) на  приобретение племенного молодняка</a:t>
            </a:r>
            <a:endParaRPr lang="ru-RU" sz="850" b="0" strike="noStrike" spc="-1" dirty="0" smtClean="0">
              <a:latin typeface="Arial"/>
            </a:endParaRPr>
          </a:p>
        </p:txBody>
      </p:sp>
      <p:sp>
        <p:nvSpPr>
          <p:cNvPr id="506" name="TextBox 44"/>
          <p:cNvSpPr/>
          <p:nvPr/>
        </p:nvSpPr>
        <p:spPr>
          <a:xfrm>
            <a:off x="5065721" y="1493821"/>
            <a:ext cx="2286016" cy="4276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/>
            <a:r>
              <a:rPr lang="ru-RU" sz="850" b="1" dirty="0" smtClean="0">
                <a:latin typeface="Open Sans"/>
              </a:rPr>
              <a:t>1.Социальные выплаты на строительство (приобретение) жилья гражданам, проживающим на сельских территориях</a:t>
            </a:r>
          </a:p>
          <a:p>
            <a:pPr algn="just"/>
            <a:r>
              <a:rPr lang="ru-RU" sz="850" b="1" dirty="0" smtClean="0">
                <a:latin typeface="Open Sans"/>
              </a:rPr>
              <a:t>2. Льготная сельская ипотека</a:t>
            </a:r>
          </a:p>
          <a:p>
            <a:pPr algn="just"/>
            <a:r>
              <a:rPr lang="ru-RU" sz="850" b="1" dirty="0" smtClean="0">
                <a:latin typeface="Open Sans"/>
              </a:rPr>
              <a:t>3.Субсидии бюджетам муниципальных образований на строительство жилого помещения (жилого дома), предоставляемого гражданам Российской Федерации, проживающим на сельских территориях, по договору найма жилого помещения</a:t>
            </a:r>
          </a:p>
          <a:p>
            <a:pPr algn="just"/>
            <a:r>
              <a:rPr lang="ru-RU" sz="850" b="1" dirty="0" smtClean="0">
                <a:latin typeface="Open Sans"/>
              </a:rPr>
              <a:t>4.Льготное потребительское кредитование на обеспечение домовладений инженерными коммуникациями</a:t>
            </a:r>
            <a:r>
              <a:rPr lang="ru-RU" sz="850" b="1" strike="noStrike" spc="-52" dirty="0" smtClean="0">
                <a:solidFill>
                  <a:schemeClr val="bg1"/>
                </a:solidFill>
                <a:latin typeface="Open Sans"/>
                <a:ea typeface="Open Sans"/>
              </a:rPr>
              <a:t>2</a:t>
            </a:r>
          </a:p>
          <a:p>
            <a:pPr algn="just"/>
            <a:r>
              <a:rPr lang="ru-RU" sz="850" b="1" dirty="0" smtClean="0">
                <a:latin typeface="Open Sans"/>
              </a:rPr>
              <a:t>5. Создание и обустройство зон отдыха, спортивных и детских игровых площадок;</a:t>
            </a:r>
          </a:p>
          <a:p>
            <a:pPr algn="just"/>
            <a:r>
              <a:rPr lang="ru-RU" sz="850" b="1" dirty="0" smtClean="0">
                <a:latin typeface="Open Sans"/>
              </a:rPr>
              <a:t>6. Организация освещения территории с использованием энергосберегающих технологий;</a:t>
            </a:r>
            <a:br>
              <a:rPr lang="ru-RU" sz="850" b="1" dirty="0" smtClean="0">
                <a:latin typeface="Open Sans"/>
              </a:rPr>
            </a:br>
            <a:r>
              <a:rPr lang="ru-RU" sz="850" b="1" dirty="0" smtClean="0">
                <a:latin typeface="Open Sans"/>
              </a:rPr>
              <a:t>7.Сохранение и восстановление историко-культурных памятников и природных ландшафтов;</a:t>
            </a:r>
          </a:p>
          <a:p>
            <a:pPr algn="just"/>
            <a:r>
              <a:rPr lang="ru-RU" sz="850" b="1" dirty="0" smtClean="0">
                <a:latin typeface="Open Sans"/>
              </a:rPr>
              <a:t>8.Обустройство площадок накопления твердых коммунальных отходов.</a:t>
            </a:r>
          </a:p>
          <a:p>
            <a:pPr algn="just"/>
            <a:r>
              <a:rPr lang="ru-RU" sz="850" b="1" strike="noStrike" spc="-52" dirty="0" smtClean="0">
                <a:solidFill>
                  <a:srgbClr val="000000"/>
                </a:solidFill>
                <a:latin typeface="Open Sans"/>
                <a:ea typeface="Open Sans"/>
              </a:rPr>
              <a:t>9. Субсидии </a:t>
            </a:r>
            <a:r>
              <a:rPr lang="ru-RU" sz="850" b="1" strike="noStrike" spc="-52" dirty="0">
                <a:solidFill>
                  <a:srgbClr val="000000"/>
                </a:solidFill>
                <a:latin typeface="Open Sans"/>
                <a:ea typeface="Open Sans"/>
              </a:rPr>
              <a:t>на развитие газификации в сельской </a:t>
            </a:r>
            <a:r>
              <a:rPr lang="ru-RU" sz="850" b="1" strike="noStrike" spc="-52" dirty="0" smtClean="0">
                <a:solidFill>
                  <a:srgbClr val="000000"/>
                </a:solidFill>
                <a:latin typeface="Open Sans"/>
                <a:ea typeface="Open Sans"/>
              </a:rPr>
              <a:t>местности.</a:t>
            </a:r>
            <a:endParaRPr lang="ru-RU" sz="850" b="1" spc="-1" dirty="0">
              <a:solidFill>
                <a:srgbClr val="000000"/>
              </a:solidFill>
              <a:latin typeface="Open Sans"/>
              <a:ea typeface="Open Sans"/>
            </a:endParaRPr>
          </a:p>
          <a:p>
            <a:pPr algn="just"/>
            <a:r>
              <a:rPr lang="ru-RU" sz="850" b="1" strike="noStrike" spc="-52" dirty="0" smtClean="0">
                <a:solidFill>
                  <a:srgbClr val="000000"/>
                </a:solidFill>
                <a:latin typeface="Open Sans"/>
                <a:ea typeface="Open Sans"/>
              </a:rPr>
              <a:t>10. Субсидии </a:t>
            </a:r>
            <a:r>
              <a:rPr lang="ru-RU" sz="850" b="1" strike="noStrike" spc="-52" dirty="0">
                <a:solidFill>
                  <a:srgbClr val="000000"/>
                </a:solidFill>
                <a:latin typeface="Open Sans"/>
                <a:ea typeface="Open Sans"/>
              </a:rPr>
              <a:t>на развитие водоснабжения в сельской местности</a:t>
            </a:r>
            <a:r>
              <a:rPr lang="ru-RU" sz="850" b="1" strike="noStrike" spc="-52" dirty="0" smtClean="0">
                <a:solidFill>
                  <a:srgbClr val="000000"/>
                </a:solidFill>
                <a:latin typeface="Open Sans"/>
                <a:ea typeface="Open Sans"/>
              </a:rPr>
              <a:t>.</a:t>
            </a:r>
            <a:endParaRPr lang="ru-RU" sz="850" b="1" strike="noStrike" spc="-1" dirty="0">
              <a:latin typeface="Open Sans"/>
            </a:endParaRPr>
          </a:p>
        </p:txBody>
      </p:sp>
      <p:sp>
        <p:nvSpPr>
          <p:cNvPr id="510" name="Объект 31"/>
          <p:cNvSpPr/>
          <p:nvPr/>
        </p:nvSpPr>
        <p:spPr>
          <a:xfrm>
            <a:off x="2515680" y="6303240"/>
            <a:ext cx="2886120" cy="586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indent="181080" algn="just">
              <a:lnSpc>
                <a:spcPct val="96000"/>
              </a:lnSpc>
              <a:buClr>
                <a:srgbClr val="000000"/>
              </a:buClr>
            </a:pPr>
            <a:endParaRPr lang="ru-RU" sz="850" b="0" strike="noStrike" spc="-1" dirty="0">
              <a:latin typeface="Arial"/>
            </a:endParaRPr>
          </a:p>
        </p:txBody>
      </p:sp>
      <p:sp>
        <p:nvSpPr>
          <p:cNvPr id="511" name="TextBox 54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512" name="TextBox 55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513" name="Рисунок 56"/>
          <p:cNvPicPr/>
          <p:nvPr/>
        </p:nvPicPr>
        <p:blipFill>
          <a:blip r:embed="rId18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Рисунок 9"/>
          <p:cNvPicPr/>
          <p:nvPr/>
        </p:nvPicPr>
        <p:blipFill>
          <a:blip r:embed="rId3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515" name="TextBox 2"/>
          <p:cNvSpPr/>
          <p:nvPr/>
        </p:nvSpPr>
        <p:spPr>
          <a:xfrm>
            <a:off x="2061000" y="308880"/>
            <a:ext cx="546732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Транспорт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516" name="TextBox 3"/>
          <p:cNvSpPr/>
          <p:nvPr/>
        </p:nvSpPr>
        <p:spPr>
          <a:xfrm>
            <a:off x="7135920" y="7190280"/>
            <a:ext cx="418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18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517" name="Picture 6"/>
          <p:cNvSpPr/>
          <p:nvPr/>
        </p:nvSpPr>
        <p:spPr>
          <a:xfrm>
            <a:off x="428400" y="1192680"/>
            <a:ext cx="1051920" cy="997560"/>
          </a:xfrm>
          <a:prstGeom prst="ellipse">
            <a:avLst/>
          </a:prstGeom>
          <a:blipFill rotWithShape="0">
            <a:blip r:embed="rId4"/>
            <a:srcRect l="12503" r="12503"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18" name="Рисунок 33"/>
          <p:cNvPicPr/>
          <p:nvPr/>
        </p:nvPicPr>
        <p:blipFill>
          <a:blip r:embed="rId5"/>
          <a:stretch/>
        </p:blipFill>
        <p:spPr>
          <a:xfrm>
            <a:off x="403560" y="1176120"/>
            <a:ext cx="1115640" cy="1057320"/>
          </a:xfrm>
          <a:prstGeom prst="rect">
            <a:avLst/>
          </a:prstGeom>
          <a:ln w="0">
            <a:noFill/>
          </a:ln>
        </p:spPr>
      </p:pic>
      <p:pic>
        <p:nvPicPr>
          <p:cNvPr id="519" name="Рисунок 34"/>
          <p:cNvPicPr/>
          <p:nvPr/>
        </p:nvPicPr>
        <p:blipFill>
          <a:blip r:embed="rId6">
            <a:lum bright="70000" contrast="-70000"/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16520" y="5081400"/>
            <a:ext cx="2949840" cy="810000"/>
          </a:xfrm>
          <a:prstGeom prst="rect">
            <a:avLst/>
          </a:prstGeom>
          <a:ln w="0">
            <a:noFill/>
          </a:ln>
        </p:spPr>
      </p:pic>
      <p:sp>
        <p:nvSpPr>
          <p:cNvPr id="520" name="TextBox 35"/>
          <p:cNvSpPr/>
          <p:nvPr/>
        </p:nvSpPr>
        <p:spPr>
          <a:xfrm>
            <a:off x="-96480" y="2292120"/>
            <a:ext cx="40824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245776"/>
                </a:solidFill>
                <a:latin typeface="Open Sans"/>
                <a:ea typeface="Open Sans"/>
              </a:rPr>
              <a:t>2</a:t>
            </a:r>
            <a:r>
              <a:rPr lang="ru-RU" sz="1800" b="0" strike="noStrike" spc="-1">
                <a:solidFill>
                  <a:srgbClr val="245776"/>
                </a:solidFill>
                <a:latin typeface="Open Sans"/>
                <a:ea typeface="Open Sans"/>
              </a:rPr>
              <a:t> </a:t>
            </a:r>
            <a:r>
              <a:rPr lang="ru-RU" sz="1500" b="0" strike="noStrike" spc="-1">
                <a:solidFill>
                  <a:srgbClr val="245776"/>
                </a:solidFill>
                <a:latin typeface="Open Sans"/>
                <a:ea typeface="Open Sans"/>
              </a:rPr>
              <a:t>автодороги областного значения:</a:t>
            </a:r>
            <a:endParaRPr lang="ru-RU" sz="1500" b="0" strike="noStrike" spc="-1">
              <a:latin typeface="Arial"/>
            </a:endParaRPr>
          </a:p>
        </p:txBody>
      </p:sp>
      <p:sp>
        <p:nvSpPr>
          <p:cNvPr id="521" name="TextBox 36"/>
          <p:cNvSpPr/>
          <p:nvPr/>
        </p:nvSpPr>
        <p:spPr>
          <a:xfrm>
            <a:off x="148320" y="4583520"/>
            <a:ext cx="311544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7FAC"/>
                </a:solidFill>
                <a:latin typeface="Open Sans"/>
                <a:ea typeface="Open Sans"/>
              </a:rPr>
              <a:t>Автодороги в муниципальной собственности: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522" name="TextBox 37"/>
          <p:cNvSpPr/>
          <p:nvPr/>
        </p:nvSpPr>
        <p:spPr>
          <a:xfrm>
            <a:off x="370440" y="5995800"/>
            <a:ext cx="4664160" cy="1003320"/>
          </a:xfrm>
          <a:prstGeom prst="rect">
            <a:avLst/>
          </a:prstGeom>
          <a:noFill/>
          <a:ln w="0">
            <a:solidFill>
              <a:srgbClr val="78A45A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000" b="0" strike="noStrike" spc="-1" dirty="0">
                <a:solidFill>
                  <a:srgbClr val="000000"/>
                </a:solidFill>
                <a:latin typeface="OpenSymbol"/>
              </a:rPr>
              <a:t>Построена станция обезжелезивания в с.Темкино.    Заасфальтированы улицы Колхозная, Мира, Ефремова, Андреева, 8-е Марта в с.Темкино. Построены  водопровод по ул. Зеленая, газопровод по ул. Зеленая и Космонавтов в с.Темкино.  Завершено благоустройство парка по ул.Привокзальная и строительство системы уличного освещения в с.Темкино .</a:t>
            </a:r>
            <a:endParaRPr lang="ru-RU" sz="1000" b="0" strike="noStrike" spc="-1" dirty="0">
              <a:latin typeface="OpenSymbol"/>
            </a:endParaRPr>
          </a:p>
        </p:txBody>
      </p:sp>
      <p:pic>
        <p:nvPicPr>
          <p:cNvPr id="523" name="Рисунок 38"/>
          <p:cNvPicPr/>
          <p:nvPr/>
        </p:nvPicPr>
        <p:blipFill>
          <a:blip r:embed="rId8"/>
          <a:stretch/>
        </p:blipFill>
        <p:spPr>
          <a:xfrm>
            <a:off x="327600" y="2698560"/>
            <a:ext cx="467640" cy="467640"/>
          </a:xfrm>
          <a:prstGeom prst="rect">
            <a:avLst/>
          </a:prstGeom>
          <a:ln w="0">
            <a:noFill/>
          </a:ln>
        </p:spPr>
      </p:pic>
      <p:pic>
        <p:nvPicPr>
          <p:cNvPr id="524" name="Рисунок 39"/>
          <p:cNvPicPr/>
          <p:nvPr/>
        </p:nvPicPr>
        <p:blipFill>
          <a:blip r:embed="rId9"/>
          <a:stretch/>
        </p:blipFill>
        <p:spPr>
          <a:xfrm>
            <a:off x="292320" y="3170880"/>
            <a:ext cx="542520" cy="542520"/>
          </a:xfrm>
          <a:prstGeom prst="rect">
            <a:avLst/>
          </a:prstGeom>
          <a:ln w="0">
            <a:noFill/>
          </a:ln>
        </p:spPr>
      </p:pic>
      <p:sp>
        <p:nvSpPr>
          <p:cNvPr id="525" name="Прямоугольник 40"/>
          <p:cNvSpPr/>
          <p:nvPr/>
        </p:nvSpPr>
        <p:spPr>
          <a:xfrm>
            <a:off x="890640" y="3288240"/>
            <a:ext cx="309780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245776"/>
                </a:solidFill>
                <a:latin typeface="Open Sans"/>
                <a:ea typeface="Open Sans"/>
              </a:rPr>
              <a:t>Темкино-Москва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526" name="Прямоугольник 41"/>
          <p:cNvSpPr/>
          <p:nvPr/>
        </p:nvSpPr>
        <p:spPr>
          <a:xfrm>
            <a:off x="872280" y="2772000"/>
            <a:ext cx="326844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245776"/>
                </a:solidFill>
                <a:latin typeface="Open Sans"/>
                <a:ea typeface="Open Sans"/>
              </a:rPr>
              <a:t>Темкино-Смоленск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527" name="Рисунок 42"/>
          <p:cNvPicPr/>
          <p:nvPr/>
        </p:nvPicPr>
        <p:blipFill>
          <a:blip r:embed="rId10"/>
          <a:stretch/>
        </p:blipFill>
        <p:spPr>
          <a:xfrm>
            <a:off x="365040" y="4072680"/>
            <a:ext cx="468720" cy="536400"/>
          </a:xfrm>
          <a:prstGeom prst="rect">
            <a:avLst/>
          </a:prstGeom>
          <a:ln w="0">
            <a:noFill/>
          </a:ln>
        </p:spPr>
      </p:pic>
      <p:sp>
        <p:nvSpPr>
          <p:cNvPr id="528" name="Прямоугольник 43"/>
          <p:cNvSpPr/>
          <p:nvPr/>
        </p:nvSpPr>
        <p:spPr>
          <a:xfrm>
            <a:off x="1031760" y="4215600"/>
            <a:ext cx="269136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245776"/>
                </a:solidFill>
                <a:latin typeface="Open Sans"/>
                <a:ea typeface="Open Sans"/>
              </a:rPr>
              <a:t>Калуга-Вязьма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529" name="TextBox 44"/>
          <p:cNvSpPr/>
          <p:nvPr/>
        </p:nvSpPr>
        <p:spPr>
          <a:xfrm>
            <a:off x="1430640" y="1288440"/>
            <a:ext cx="2083320" cy="82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latin typeface="Open Sans"/>
                <a:ea typeface="Open Sans"/>
              </a:rPr>
              <a:t>Общая протяженность дорог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530" name="TextBox 46"/>
          <p:cNvSpPr/>
          <p:nvPr/>
        </p:nvSpPr>
        <p:spPr>
          <a:xfrm>
            <a:off x="395280" y="5416920"/>
            <a:ext cx="262152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236AA"/>
                </a:solidFill>
                <a:latin typeface="Open Sans Semibold"/>
                <a:ea typeface="Open Sans Semibold"/>
              </a:rPr>
              <a:t>   590,8 км </a:t>
            </a:r>
            <a:r>
              <a:rPr lang="ru-RU" sz="1200" b="0" strike="noStrike" spc="-1">
                <a:solidFill>
                  <a:srgbClr val="000000"/>
                </a:solidFill>
                <a:latin typeface="Open Sans Semibold"/>
                <a:ea typeface="Open Sans Semibold"/>
              </a:rPr>
              <a:t>грунтовые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531" name="TextBox 47"/>
          <p:cNvSpPr/>
          <p:nvPr/>
        </p:nvSpPr>
        <p:spPr>
          <a:xfrm>
            <a:off x="462960" y="5092920"/>
            <a:ext cx="283536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236AA"/>
                </a:solidFill>
                <a:latin typeface="Open Sans Semibold"/>
                <a:ea typeface="Open Sans Semibold"/>
              </a:rPr>
              <a:t> 115,0 км </a:t>
            </a:r>
            <a:r>
              <a:rPr lang="ru-RU" sz="1200" b="0" strike="noStrike" spc="-1">
                <a:solidFill>
                  <a:srgbClr val="000000"/>
                </a:solidFill>
                <a:latin typeface="Open Sans Semibold"/>
                <a:ea typeface="Open Sans Semibold"/>
              </a:rPr>
              <a:t>с твердым покрытием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236AA"/>
                </a:solidFill>
                <a:latin typeface="Open Sans Semibold"/>
                <a:ea typeface="Open Sans Semibold"/>
              </a:rPr>
              <a:t>  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532" name="TextBox 48"/>
          <p:cNvSpPr/>
          <p:nvPr/>
        </p:nvSpPr>
        <p:spPr>
          <a:xfrm>
            <a:off x="0" y="3730680"/>
            <a:ext cx="35812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245776"/>
                </a:solidFill>
                <a:latin typeface="Open Sans"/>
                <a:ea typeface="Open Sans"/>
              </a:rPr>
              <a:t>1</a:t>
            </a:r>
            <a:r>
              <a:rPr lang="ru-RU" sz="1800" b="0" strike="noStrike" spc="-1" dirty="0">
                <a:solidFill>
                  <a:srgbClr val="245776"/>
                </a:solidFill>
                <a:latin typeface="Open Sans"/>
                <a:ea typeface="Open Sans"/>
              </a:rPr>
              <a:t> </a:t>
            </a:r>
            <a:r>
              <a:rPr lang="ru-RU" sz="1500" b="0" strike="noStrike" spc="-1" dirty="0">
                <a:solidFill>
                  <a:srgbClr val="245776"/>
                </a:solidFill>
                <a:latin typeface="Open Sans"/>
                <a:ea typeface="Open Sans"/>
              </a:rPr>
              <a:t>железнодорожная магистраль:</a:t>
            </a:r>
            <a:endParaRPr lang="ru-RU" sz="1500" b="0" strike="noStrike" spc="-1" dirty="0">
              <a:latin typeface="Arial"/>
            </a:endParaRPr>
          </a:p>
        </p:txBody>
      </p:sp>
      <p:sp>
        <p:nvSpPr>
          <p:cNvPr id="533" name="Прямоугольник 49"/>
          <p:cNvSpPr/>
          <p:nvPr/>
        </p:nvSpPr>
        <p:spPr>
          <a:xfrm>
            <a:off x="383400" y="1292760"/>
            <a:ext cx="1162800" cy="82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FFFFFF"/>
                </a:solidFill>
                <a:latin typeface="Open Sans"/>
                <a:ea typeface="Open Sans"/>
              </a:rPr>
              <a:t>932,9 км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534" name="TextBox 26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535" name="TextBox 27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536" name="Рисунок 30"/>
          <p:cNvPicPr/>
          <p:nvPr/>
        </p:nvPicPr>
        <p:blipFill>
          <a:blip r:embed="rId11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  <p:pic>
        <p:nvPicPr>
          <p:cNvPr id="537" name="Рисунок 1"/>
          <p:cNvPicPr/>
          <p:nvPr/>
        </p:nvPicPr>
        <p:blipFill>
          <a:blip r:embed="rId12"/>
          <a:stretch/>
        </p:blipFill>
        <p:spPr>
          <a:xfrm>
            <a:off x="3017160" y="1552680"/>
            <a:ext cx="4462920" cy="4725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Рисунок 9"/>
          <p:cNvPicPr/>
          <p:nvPr/>
        </p:nvPicPr>
        <p:blipFill>
          <a:blip r:embed="rId2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539" name="TextBox 2"/>
          <p:cNvSpPr/>
          <p:nvPr/>
        </p:nvSpPr>
        <p:spPr>
          <a:xfrm>
            <a:off x="2102040" y="320040"/>
            <a:ext cx="541620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Связь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540" name="TextBox 3"/>
          <p:cNvSpPr/>
          <p:nvPr/>
        </p:nvSpPr>
        <p:spPr>
          <a:xfrm>
            <a:off x="7127280" y="7190280"/>
            <a:ext cx="418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19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541" name="TextBox 10"/>
          <p:cNvSpPr/>
          <p:nvPr/>
        </p:nvSpPr>
        <p:spPr>
          <a:xfrm>
            <a:off x="1428480" y="1630440"/>
            <a:ext cx="1917360" cy="82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latin typeface="Open Sans"/>
                <a:ea typeface="Open Sans"/>
              </a:rPr>
              <a:t>организация,      оказывающая услуги связи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542" name="TextBox 11"/>
          <p:cNvSpPr/>
          <p:nvPr/>
        </p:nvSpPr>
        <p:spPr>
          <a:xfrm>
            <a:off x="2151720" y="1154880"/>
            <a:ext cx="400680" cy="57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497CBE"/>
                </a:solidFill>
                <a:latin typeface="Open Sans"/>
                <a:ea typeface="Open Sans"/>
              </a:rPr>
              <a:t>1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543" name="TextBox 14"/>
          <p:cNvSpPr/>
          <p:nvPr/>
        </p:nvSpPr>
        <p:spPr>
          <a:xfrm>
            <a:off x="6144120" y="3042360"/>
            <a:ext cx="1398600" cy="130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007FAC"/>
                </a:solidFill>
                <a:latin typeface="Open Sans"/>
                <a:ea typeface="Open Sans"/>
              </a:rPr>
              <a:t>9</a:t>
            </a: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latin typeface="Open Sans"/>
                <a:ea typeface="Open Sans"/>
              </a:rPr>
              <a:t>почтовых отделений связи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544" name="TextBox 16"/>
          <p:cNvSpPr/>
          <p:nvPr/>
        </p:nvSpPr>
        <p:spPr>
          <a:xfrm flipH="1">
            <a:off x="658440" y="3079080"/>
            <a:ext cx="495360" cy="57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1" strike="noStrike" spc="-1">
                <a:solidFill>
                  <a:srgbClr val="497CBE"/>
                </a:solidFill>
                <a:latin typeface="Open Sans"/>
                <a:ea typeface="Open Sans"/>
              </a:rPr>
              <a:t>4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545" name="TextBox 17"/>
          <p:cNvSpPr/>
          <p:nvPr/>
        </p:nvSpPr>
        <p:spPr>
          <a:xfrm>
            <a:off x="168120" y="3543480"/>
            <a:ext cx="152928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latin typeface="Open Sans"/>
                <a:ea typeface="Open Sans"/>
              </a:rPr>
              <a:t>оператора сотой связи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546" name="TextBox 19"/>
          <p:cNvSpPr/>
          <p:nvPr/>
        </p:nvSpPr>
        <p:spPr>
          <a:xfrm>
            <a:off x="4501440" y="5171040"/>
            <a:ext cx="226584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7FAC"/>
                </a:solidFill>
                <a:latin typeface="Open Sans"/>
                <a:ea typeface="Open Sans"/>
              </a:rPr>
              <a:t>Активно работает сеть Интернет, спутниковое и кабельное телерадиовещание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547" name="Рисунок 1"/>
          <p:cNvPicPr/>
          <p:nvPr/>
        </p:nvPicPr>
        <p:blipFill>
          <a:blip r:embed="rId3"/>
          <a:stretch/>
        </p:blipFill>
        <p:spPr>
          <a:xfrm>
            <a:off x="3276360" y="1286280"/>
            <a:ext cx="1237320" cy="1237320"/>
          </a:xfrm>
          <a:prstGeom prst="rect">
            <a:avLst/>
          </a:prstGeom>
          <a:ln w="0">
            <a:noFill/>
          </a:ln>
        </p:spPr>
      </p:pic>
      <p:pic>
        <p:nvPicPr>
          <p:cNvPr id="548" name="Рисунок 4"/>
          <p:cNvPicPr/>
          <p:nvPr/>
        </p:nvPicPr>
        <p:blipFill>
          <a:blip r:embed="rId4"/>
          <a:stretch/>
        </p:blipFill>
        <p:spPr>
          <a:xfrm>
            <a:off x="3415680" y="1452240"/>
            <a:ext cx="959040" cy="959040"/>
          </a:xfrm>
          <a:prstGeom prst="rect">
            <a:avLst/>
          </a:prstGeom>
          <a:ln w="0">
            <a:noFill/>
          </a:ln>
        </p:spPr>
      </p:pic>
      <p:pic>
        <p:nvPicPr>
          <p:cNvPr id="549" name="Рисунок 5"/>
          <p:cNvPicPr/>
          <p:nvPr/>
        </p:nvPicPr>
        <p:blipFill>
          <a:blip r:embed="rId5"/>
          <a:stretch/>
        </p:blipFill>
        <p:spPr>
          <a:xfrm>
            <a:off x="3256560" y="5052600"/>
            <a:ext cx="1251360" cy="1251360"/>
          </a:xfrm>
          <a:prstGeom prst="rect">
            <a:avLst/>
          </a:prstGeom>
          <a:ln w="0">
            <a:noFill/>
          </a:ln>
        </p:spPr>
      </p:pic>
      <p:pic>
        <p:nvPicPr>
          <p:cNvPr id="550" name="Рисунок 26"/>
          <p:cNvPicPr/>
          <p:nvPr/>
        </p:nvPicPr>
        <p:blipFill>
          <a:blip r:embed="rId6"/>
          <a:stretch/>
        </p:blipFill>
        <p:spPr>
          <a:xfrm>
            <a:off x="1701360" y="3141720"/>
            <a:ext cx="1185840" cy="1185840"/>
          </a:xfrm>
          <a:prstGeom prst="rect">
            <a:avLst/>
          </a:prstGeom>
          <a:ln w="0">
            <a:noFill/>
          </a:ln>
        </p:spPr>
      </p:pic>
      <p:pic>
        <p:nvPicPr>
          <p:cNvPr id="551" name="Рисунок 27"/>
          <p:cNvPicPr/>
          <p:nvPr/>
        </p:nvPicPr>
        <p:blipFill>
          <a:blip r:embed="rId7"/>
          <a:stretch/>
        </p:blipFill>
        <p:spPr>
          <a:xfrm>
            <a:off x="4888440" y="3105000"/>
            <a:ext cx="1222560" cy="1222560"/>
          </a:xfrm>
          <a:prstGeom prst="rect">
            <a:avLst/>
          </a:prstGeom>
          <a:ln w="0">
            <a:noFill/>
          </a:ln>
        </p:spPr>
      </p:pic>
      <p:pic>
        <p:nvPicPr>
          <p:cNvPr id="552" name="Рисунок 28"/>
          <p:cNvPicPr/>
          <p:nvPr/>
        </p:nvPicPr>
        <p:blipFill>
          <a:blip r:embed="rId3"/>
          <a:stretch/>
        </p:blipFill>
        <p:spPr>
          <a:xfrm>
            <a:off x="4897440" y="3105000"/>
            <a:ext cx="1237320" cy="1237320"/>
          </a:xfrm>
          <a:prstGeom prst="rect">
            <a:avLst/>
          </a:prstGeom>
          <a:ln w="0">
            <a:noFill/>
          </a:ln>
        </p:spPr>
      </p:pic>
      <p:pic>
        <p:nvPicPr>
          <p:cNvPr id="553" name="Рисунок 29"/>
          <p:cNvPicPr/>
          <p:nvPr/>
        </p:nvPicPr>
        <p:blipFill>
          <a:blip r:embed="rId3"/>
          <a:stretch/>
        </p:blipFill>
        <p:spPr>
          <a:xfrm>
            <a:off x="1675800" y="3105000"/>
            <a:ext cx="1237320" cy="1237320"/>
          </a:xfrm>
          <a:prstGeom prst="rect">
            <a:avLst/>
          </a:prstGeom>
          <a:ln w="0">
            <a:noFill/>
          </a:ln>
        </p:spPr>
      </p:pic>
      <p:pic>
        <p:nvPicPr>
          <p:cNvPr id="554" name="Рисунок 30"/>
          <p:cNvPicPr/>
          <p:nvPr/>
        </p:nvPicPr>
        <p:blipFill>
          <a:blip r:embed="rId3"/>
          <a:stretch/>
        </p:blipFill>
        <p:spPr>
          <a:xfrm>
            <a:off x="3276360" y="5063040"/>
            <a:ext cx="1237320" cy="1237320"/>
          </a:xfrm>
          <a:prstGeom prst="rect">
            <a:avLst/>
          </a:prstGeom>
          <a:ln w="0">
            <a:noFill/>
          </a:ln>
        </p:spPr>
      </p:pic>
      <p:sp>
        <p:nvSpPr>
          <p:cNvPr id="555" name="TextBox 31"/>
          <p:cNvSpPr/>
          <p:nvPr/>
        </p:nvSpPr>
        <p:spPr>
          <a:xfrm>
            <a:off x="4653360" y="1623600"/>
            <a:ext cx="288648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Open Sans"/>
                <a:ea typeface="Open Sans"/>
              </a:rPr>
              <a:t>Смоленский филиал </a:t>
            </a:r>
            <a:r>
              <a:t/>
            </a:r>
            <a:br/>
            <a:r>
              <a:rPr lang="ru-RU" sz="1200" b="0" strike="noStrike" spc="-1">
                <a:solidFill>
                  <a:srgbClr val="000000"/>
                </a:solidFill>
                <a:latin typeface="Open Sans"/>
                <a:ea typeface="Open Sans"/>
              </a:rPr>
              <a:t>ОАО «РосТелеком»</a:t>
            </a:r>
            <a:endParaRPr lang="ru-RU" sz="1200" b="0" strike="noStrike" spc="-1">
              <a:latin typeface="Arial"/>
            </a:endParaRPr>
          </a:p>
        </p:txBody>
      </p:sp>
      <p:pic>
        <p:nvPicPr>
          <p:cNvPr id="556" name="Рисунок 6"/>
          <p:cNvPicPr/>
          <p:nvPr/>
        </p:nvPicPr>
        <p:blipFill>
          <a:blip r:embed="rId8"/>
          <a:stretch/>
        </p:blipFill>
        <p:spPr>
          <a:xfrm>
            <a:off x="3041280" y="3642120"/>
            <a:ext cx="1720080" cy="123840"/>
          </a:xfrm>
          <a:prstGeom prst="rect">
            <a:avLst/>
          </a:prstGeom>
          <a:ln w="0">
            <a:noFill/>
          </a:ln>
        </p:spPr>
      </p:pic>
      <p:pic>
        <p:nvPicPr>
          <p:cNvPr id="557" name="Рисунок 35"/>
          <p:cNvPicPr/>
          <p:nvPr/>
        </p:nvPicPr>
        <p:blipFill>
          <a:blip r:embed="rId9"/>
          <a:stretch/>
        </p:blipFill>
        <p:spPr>
          <a:xfrm rot="2651400">
            <a:off x="2486520" y="4697640"/>
            <a:ext cx="968760" cy="123840"/>
          </a:xfrm>
          <a:prstGeom prst="rect">
            <a:avLst/>
          </a:prstGeom>
          <a:ln w="0">
            <a:noFill/>
          </a:ln>
        </p:spPr>
      </p:pic>
      <p:pic>
        <p:nvPicPr>
          <p:cNvPr id="558" name="Рисунок 36"/>
          <p:cNvPicPr/>
          <p:nvPr/>
        </p:nvPicPr>
        <p:blipFill>
          <a:blip r:embed="rId9"/>
          <a:stretch/>
        </p:blipFill>
        <p:spPr>
          <a:xfrm rot="3075600">
            <a:off x="4325760" y="2715840"/>
            <a:ext cx="968760" cy="123840"/>
          </a:xfrm>
          <a:prstGeom prst="rect">
            <a:avLst/>
          </a:prstGeom>
          <a:ln w="0">
            <a:noFill/>
          </a:ln>
        </p:spPr>
      </p:pic>
      <p:pic>
        <p:nvPicPr>
          <p:cNvPr id="559" name="Рисунок 37"/>
          <p:cNvPicPr/>
          <p:nvPr/>
        </p:nvPicPr>
        <p:blipFill>
          <a:blip r:embed="rId10"/>
          <a:stretch/>
        </p:blipFill>
        <p:spPr>
          <a:xfrm>
            <a:off x="204840" y="4711320"/>
            <a:ext cx="453960" cy="452880"/>
          </a:xfrm>
          <a:prstGeom prst="rect">
            <a:avLst/>
          </a:prstGeom>
          <a:ln w="0">
            <a:noFill/>
          </a:ln>
        </p:spPr>
      </p:pic>
      <p:pic>
        <p:nvPicPr>
          <p:cNvPr id="560" name="Рисунок 38"/>
          <p:cNvPicPr/>
          <p:nvPr/>
        </p:nvPicPr>
        <p:blipFill>
          <a:blip r:embed="rId11"/>
          <a:stretch/>
        </p:blipFill>
        <p:spPr>
          <a:xfrm>
            <a:off x="730080" y="4297320"/>
            <a:ext cx="427680" cy="440280"/>
          </a:xfrm>
          <a:prstGeom prst="rect">
            <a:avLst/>
          </a:prstGeom>
          <a:ln w="0">
            <a:noFill/>
          </a:ln>
        </p:spPr>
      </p:pic>
      <p:pic>
        <p:nvPicPr>
          <p:cNvPr id="561" name="Рисунок 39"/>
          <p:cNvPicPr/>
          <p:nvPr/>
        </p:nvPicPr>
        <p:blipFill>
          <a:blip r:embed="rId12"/>
          <a:stretch/>
        </p:blipFill>
        <p:spPr>
          <a:xfrm>
            <a:off x="223920" y="5648040"/>
            <a:ext cx="452520" cy="453600"/>
          </a:xfrm>
          <a:prstGeom prst="rect">
            <a:avLst/>
          </a:prstGeom>
          <a:ln w="0">
            <a:noFill/>
          </a:ln>
        </p:spPr>
      </p:pic>
      <p:pic>
        <p:nvPicPr>
          <p:cNvPr id="562" name="Рисунок 40"/>
          <p:cNvPicPr/>
          <p:nvPr/>
        </p:nvPicPr>
        <p:blipFill>
          <a:blip r:embed="rId13"/>
          <a:stretch/>
        </p:blipFill>
        <p:spPr>
          <a:xfrm>
            <a:off x="648720" y="5202360"/>
            <a:ext cx="480600" cy="351720"/>
          </a:xfrm>
          <a:prstGeom prst="rect">
            <a:avLst/>
          </a:prstGeom>
          <a:ln w="0">
            <a:noFill/>
          </a:ln>
        </p:spPr>
      </p:pic>
      <p:sp>
        <p:nvSpPr>
          <p:cNvPr id="563" name="TextBox 41"/>
          <p:cNvSpPr/>
          <p:nvPr/>
        </p:nvSpPr>
        <p:spPr>
          <a:xfrm>
            <a:off x="1238760" y="4380120"/>
            <a:ext cx="103212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Calibri"/>
              </a:rPr>
              <a:t> «МТС»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564" name="TextBox 42"/>
          <p:cNvSpPr/>
          <p:nvPr/>
        </p:nvSpPr>
        <p:spPr>
          <a:xfrm>
            <a:off x="781560" y="4749120"/>
            <a:ext cx="140076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Calibri"/>
              </a:rPr>
              <a:t>«</a:t>
            </a:r>
            <a:r>
              <a:rPr lang="ru-RU" sz="1200" b="0" strike="noStrike" spc="-1">
                <a:solidFill>
                  <a:srgbClr val="000000"/>
                </a:solidFill>
                <a:latin typeface="Open Sans"/>
                <a:ea typeface="Open Sans"/>
              </a:rPr>
              <a:t>Билайн</a:t>
            </a:r>
            <a:r>
              <a:rPr lang="ru-RU" sz="1400" b="0" strike="noStrike" spc="-1">
                <a:solidFill>
                  <a:srgbClr val="000000"/>
                </a:solidFill>
                <a:latin typeface="Calibri"/>
                <a:ea typeface="Open Sans"/>
              </a:rPr>
              <a:t>»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565" name="TextBox 43"/>
          <p:cNvSpPr/>
          <p:nvPr/>
        </p:nvSpPr>
        <p:spPr>
          <a:xfrm>
            <a:off x="1150200" y="5162040"/>
            <a:ext cx="122364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Calibri"/>
              </a:rPr>
              <a:t>«</a:t>
            </a:r>
            <a:r>
              <a:rPr lang="ru-RU" sz="1200" b="0" strike="noStrike" spc="-1">
                <a:solidFill>
                  <a:srgbClr val="000000"/>
                </a:solidFill>
                <a:latin typeface="Open Sans"/>
                <a:ea typeface="Open Sans"/>
              </a:rPr>
              <a:t>Теле-2</a:t>
            </a:r>
            <a:r>
              <a:rPr lang="ru-RU" sz="1400" b="0" strike="noStrike" spc="-1">
                <a:solidFill>
                  <a:srgbClr val="000000"/>
                </a:solidFill>
                <a:latin typeface="Calibri"/>
                <a:ea typeface="Open Sans"/>
              </a:rPr>
              <a:t>»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566" name="TextBox 44"/>
          <p:cNvSpPr/>
          <p:nvPr/>
        </p:nvSpPr>
        <p:spPr>
          <a:xfrm>
            <a:off x="701640" y="5689080"/>
            <a:ext cx="147456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Calibri"/>
              </a:rPr>
              <a:t> «</a:t>
            </a:r>
            <a:r>
              <a:rPr lang="ru-RU" sz="1200" b="0" strike="noStrike" spc="-1">
                <a:solidFill>
                  <a:srgbClr val="000000"/>
                </a:solidFill>
                <a:latin typeface="Open Sans"/>
                <a:ea typeface="Open Sans"/>
              </a:rPr>
              <a:t>Мегафон</a:t>
            </a:r>
            <a:r>
              <a:rPr lang="ru-RU" sz="1400" b="0" strike="noStrike" spc="-1">
                <a:solidFill>
                  <a:srgbClr val="000000"/>
                </a:solidFill>
                <a:latin typeface="Calibri"/>
                <a:ea typeface="Open Sans"/>
              </a:rPr>
              <a:t>»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567" name="TextBox 46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568" name="TextBox 47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569" name="Рисунок 48"/>
          <p:cNvPicPr/>
          <p:nvPr/>
        </p:nvPicPr>
        <p:blipFill>
          <a:blip r:embed="rId14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6"/>
          <p:cNvPicPr/>
          <p:nvPr/>
        </p:nvPicPr>
        <p:blipFill>
          <a:blip r:embed="rId2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145" name="TextBox 17"/>
          <p:cNvSpPr/>
          <p:nvPr/>
        </p:nvSpPr>
        <p:spPr>
          <a:xfrm>
            <a:off x="1751760" y="232560"/>
            <a:ext cx="6116400" cy="592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5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Обращение Главы муниципального образования</a:t>
            </a:r>
            <a:endParaRPr lang="ru-RU" sz="165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5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«Тёмкинского района» Смоленской области</a:t>
            </a:r>
            <a:endParaRPr lang="ru-RU" sz="1650" b="0" strike="noStrike" spc="-1">
              <a:latin typeface="Arial"/>
            </a:endParaRPr>
          </a:p>
        </p:txBody>
      </p:sp>
      <p:sp>
        <p:nvSpPr>
          <p:cNvPr id="146" name="TextBox 18"/>
          <p:cNvSpPr/>
          <p:nvPr/>
        </p:nvSpPr>
        <p:spPr>
          <a:xfrm>
            <a:off x="7263360" y="7190280"/>
            <a:ext cx="2998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2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47" name="TextBox 20"/>
          <p:cNvSpPr/>
          <p:nvPr/>
        </p:nvSpPr>
        <p:spPr>
          <a:xfrm>
            <a:off x="2957400" y="1546560"/>
            <a:ext cx="4371480" cy="3300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100" b="0" strike="noStrike" spc="-1">
                <a:solidFill>
                  <a:srgbClr val="000000"/>
                </a:solidFill>
                <a:latin typeface="Open Sans"/>
                <a:ea typeface="Open Sans"/>
              </a:rPr>
              <a:t>История нашего края тесно связана с историей государства Российского. Много мест в районе «хранят преданья старины глубокой» и являются «немыми» свидетелями давно минувших лет.</a:t>
            </a:r>
            <a:endParaRPr lang="ru-RU" sz="11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500" b="0" strike="noStrike" spc="-1">
                <a:solidFill>
                  <a:srgbClr val="000000"/>
                </a:solidFill>
                <a:latin typeface="Open Sans"/>
                <a:ea typeface="Open Sans"/>
              </a:rPr>
              <a:t>   </a:t>
            </a:r>
            <a:endParaRPr lang="ru-RU" sz="5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100" b="0" strike="noStrike" spc="-1">
                <a:solidFill>
                  <a:srgbClr val="000000"/>
                </a:solidFill>
                <a:latin typeface="Open Sans"/>
                <a:ea typeface="Open Sans"/>
              </a:rPr>
              <a:t>Особое внимание в муниципальном образовании уделяется созданию условий для улучшения жизни населения. С каждым годом преображается внешний вид населенных пунктов нашего района. </a:t>
            </a:r>
            <a:endParaRPr lang="ru-RU" sz="11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11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100" b="0" strike="noStrike" spc="-1">
                <a:solidFill>
                  <a:srgbClr val="000000"/>
                </a:solidFill>
                <a:latin typeface="Open Sans"/>
                <a:ea typeface="Open Sans"/>
              </a:rPr>
              <a:t>Инвестиционный процесс играет значительную роль в современной экономике. Он является одним из существенных элементов экономического развития общества и способен решать важные производственные и социально-экономические проблемы, определяет рост экономики в целом. Инвестиции представляют тот капитал, при помощи которого растет благосостояние жителей. </a:t>
            </a:r>
            <a:endParaRPr lang="ru-RU" sz="11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11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11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1100" b="0" strike="noStrike" spc="-1">
              <a:latin typeface="Arial"/>
            </a:endParaRPr>
          </a:p>
        </p:txBody>
      </p:sp>
      <p:sp>
        <p:nvSpPr>
          <p:cNvPr id="148" name="TextBox 21"/>
          <p:cNvSpPr/>
          <p:nvPr/>
        </p:nvSpPr>
        <p:spPr>
          <a:xfrm>
            <a:off x="316080" y="3629880"/>
            <a:ext cx="242208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245776"/>
                </a:solidFill>
                <a:latin typeface="Open Sans Semibold"/>
                <a:ea typeface="Open Sans Semibold"/>
              </a:rPr>
              <a:t>Гуляев </a:t>
            </a:r>
            <a:endParaRPr lang="ru-RU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245776"/>
                </a:solidFill>
                <a:latin typeface="Open Sans Semibold"/>
                <a:ea typeface="Open Sans Semibold"/>
              </a:rPr>
              <a:t>Сергей Анатольевич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49" name="TextBox 22"/>
          <p:cNvSpPr/>
          <p:nvPr/>
        </p:nvSpPr>
        <p:spPr>
          <a:xfrm>
            <a:off x="4118760" y="1122120"/>
            <a:ext cx="204912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245776"/>
                </a:solidFill>
                <a:latin typeface="Open Sans Semibold"/>
                <a:ea typeface="Open Sans Semibold"/>
              </a:rPr>
              <a:t>Дорогие друзья!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50" name="TextBox 24"/>
          <p:cNvSpPr/>
          <p:nvPr/>
        </p:nvSpPr>
        <p:spPr>
          <a:xfrm>
            <a:off x="236520" y="4318560"/>
            <a:ext cx="7092720" cy="1109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100" b="0" strike="noStrike" spc="-1">
                <a:solidFill>
                  <a:srgbClr val="000000"/>
                </a:solidFill>
                <a:latin typeface="Open Sans"/>
                <a:ea typeface="Open Sans"/>
              </a:rPr>
              <a:t>На территории района расположены инвестиционные площадки, благоприятствующие к развитию сельского хозяйства и промышленности. Чтобы обеспечить рост экономики и повышение качества жизни населения, мы делаем ставку и на другие конкурентные преимущества Темкино: прекрасную экологию, удобное географическое положение, уникальную природу богатую реками и лесами, располагающую к развитию в Темкинском районе зоны отдыха и туризма. </a:t>
            </a:r>
            <a:endParaRPr lang="ru-RU" sz="11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1100" b="0" strike="noStrike" spc="-1">
              <a:latin typeface="Arial"/>
            </a:endParaRPr>
          </a:p>
        </p:txBody>
      </p:sp>
      <p:sp>
        <p:nvSpPr>
          <p:cNvPr id="151" name="TextBox 26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152" name="Прямоугольник 27"/>
          <p:cNvSpPr/>
          <p:nvPr/>
        </p:nvSpPr>
        <p:spPr>
          <a:xfrm>
            <a:off x="236520" y="5252760"/>
            <a:ext cx="6712560" cy="927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100" b="0" strike="noStrike" spc="-1">
                <a:solidFill>
                  <a:srgbClr val="000000"/>
                </a:solidFill>
                <a:latin typeface="Open Sans"/>
                <a:ea typeface="Open Sans"/>
              </a:rPr>
              <a:t>Муниципальное образование «Темкинский район» готово рассмотреть различные варианты привлечения инвесторов, обеспечить сопровождение предлагаемых проектов органами местного самоуправления района.</a:t>
            </a:r>
            <a:endParaRPr lang="ru-RU" sz="11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100" b="0" strike="noStrike" spc="-1">
                <a:solidFill>
                  <a:srgbClr val="000000"/>
                </a:solidFill>
                <a:latin typeface="Open Sans"/>
                <a:ea typeface="Open Sans"/>
              </a:rPr>
              <a:t>Уверен, что инвестиционная  политика нашего района, а также его конкурентные преимущества привлекут внимание и расширят спектр делового сотрудничества.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153" name="TextBox 13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sp>
        <p:nvSpPr>
          <p:cNvPr id="154" name="TextBox 15"/>
          <p:cNvSpPr/>
          <p:nvPr/>
        </p:nvSpPr>
        <p:spPr>
          <a:xfrm>
            <a:off x="965520" y="2179800"/>
            <a:ext cx="10515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Open Sans"/>
                <a:ea typeface="Open Sans"/>
              </a:rPr>
              <a:t>Место для фото</a:t>
            </a:r>
            <a:endParaRPr lang="ru-RU" sz="1200" b="0" strike="noStrike" spc="-1">
              <a:latin typeface="Arial"/>
            </a:endParaRPr>
          </a:p>
        </p:txBody>
      </p:sp>
      <p:pic>
        <p:nvPicPr>
          <p:cNvPr id="155" name="Рисунок 25" descr="Глава Темкинского р-на.png"/>
          <p:cNvPicPr/>
          <p:nvPr/>
        </p:nvPicPr>
        <p:blipFill>
          <a:blip r:embed="rId3"/>
          <a:stretch/>
        </p:blipFill>
        <p:spPr>
          <a:xfrm>
            <a:off x="284760" y="1211040"/>
            <a:ext cx="2412720" cy="2338920"/>
          </a:xfrm>
          <a:prstGeom prst="rect">
            <a:avLst/>
          </a:prstGeom>
          <a:ln w="0">
            <a:noFill/>
          </a:ln>
        </p:spPr>
      </p:pic>
      <p:sp>
        <p:nvSpPr>
          <p:cNvPr id="156" name="TextBox 19"/>
          <p:cNvSpPr/>
          <p:nvPr/>
        </p:nvSpPr>
        <p:spPr>
          <a:xfrm>
            <a:off x="965520" y="6358680"/>
            <a:ext cx="473580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245776"/>
                </a:solidFill>
                <a:latin typeface="Open Sans Semibold"/>
                <a:ea typeface="Open Sans Semibold"/>
              </a:rPr>
              <a:t>Добро пожаловать в Тёмкинский район!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157" name="Рисунок 2"/>
          <p:cNvPicPr/>
          <p:nvPr/>
        </p:nvPicPr>
        <p:blipFill>
          <a:blip r:embed="rId4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Рисунок 1"/>
          <p:cNvPicPr/>
          <p:nvPr/>
        </p:nvPicPr>
        <p:blipFill>
          <a:blip r:embed="rId2"/>
          <a:stretch/>
        </p:blipFill>
        <p:spPr>
          <a:xfrm>
            <a:off x="1861920" y="2178360"/>
            <a:ext cx="1009800" cy="984600"/>
          </a:xfrm>
          <a:prstGeom prst="rect">
            <a:avLst/>
          </a:prstGeom>
          <a:ln w="0">
            <a:noFill/>
          </a:ln>
        </p:spPr>
      </p:pic>
      <p:pic>
        <p:nvPicPr>
          <p:cNvPr id="571" name="Рисунок 39"/>
          <p:cNvPicPr/>
          <p:nvPr/>
        </p:nvPicPr>
        <p:blipFill>
          <a:blip r:embed="rId3"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4">
                    <a14:imgEffect>
                      <a14:brightnessContrast bright="40000" colorTemp="4700" contrast="-20000" sat="33000"/>
                    </a14:imgEffect>
                  </a14:imgLayer>
                </a14:imgProps>
              </a:ext>
            </a:extLst>
          </a:blip>
          <a:stretch/>
        </p:blipFill>
        <p:spPr>
          <a:xfrm rot="10800000" flipH="1">
            <a:off x="3145680" y="4317480"/>
            <a:ext cx="3648240" cy="1770480"/>
          </a:xfrm>
          <a:prstGeom prst="rect">
            <a:avLst/>
          </a:prstGeom>
          <a:ln w="0">
            <a:solidFill>
              <a:srgbClr val="000000"/>
            </a:solidFill>
            <a:prstDash val="lgDash"/>
          </a:ln>
        </p:spPr>
      </p:pic>
      <p:pic>
        <p:nvPicPr>
          <p:cNvPr id="572" name="Рисунок 38"/>
          <p:cNvPicPr/>
          <p:nvPr/>
        </p:nvPicPr>
        <p:blipFill>
          <a:blip r:embed="rId5"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4">
                    <a14:imgEffect>
                      <a14:brightnessContrast bright="40000" colorTemp="4700" contrast="40000" sat="0"/>
                    </a14:imgEffect>
                  </a14:imgLayer>
                </a14:imgProps>
              </a:ext>
            </a:extLst>
          </a:blip>
          <a:stretch/>
        </p:blipFill>
        <p:spPr>
          <a:xfrm>
            <a:off x="3152520" y="2840760"/>
            <a:ext cx="4037040" cy="861840"/>
          </a:xfrm>
          <a:prstGeom prst="rect">
            <a:avLst/>
          </a:prstGeom>
          <a:ln w="0">
            <a:solidFill>
              <a:srgbClr val="000000"/>
            </a:solidFill>
            <a:prstDash val="lgDash"/>
          </a:ln>
        </p:spPr>
      </p:pic>
      <p:pic>
        <p:nvPicPr>
          <p:cNvPr id="573" name="Рисунок 9"/>
          <p:cNvPicPr/>
          <p:nvPr/>
        </p:nvPicPr>
        <p:blipFill>
          <a:blip r:embed="rId6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574" name="TextBox 2"/>
          <p:cNvSpPr/>
          <p:nvPr/>
        </p:nvSpPr>
        <p:spPr>
          <a:xfrm>
            <a:off x="2061000" y="243720"/>
            <a:ext cx="54982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Строительство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575" name="TextBox 3"/>
          <p:cNvSpPr/>
          <p:nvPr/>
        </p:nvSpPr>
        <p:spPr>
          <a:xfrm>
            <a:off x="7149600" y="7190280"/>
            <a:ext cx="418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20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576" name="TextBox 21"/>
          <p:cNvSpPr/>
          <p:nvPr/>
        </p:nvSpPr>
        <p:spPr>
          <a:xfrm>
            <a:off x="3105360" y="2481840"/>
            <a:ext cx="251172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245776"/>
                </a:solidFill>
                <a:latin typeface="Open Sans Semibold"/>
                <a:ea typeface="Open Sans Semibold"/>
              </a:rPr>
              <a:t>Сфера образования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577" name="TextBox 22"/>
          <p:cNvSpPr/>
          <p:nvPr/>
        </p:nvSpPr>
        <p:spPr>
          <a:xfrm>
            <a:off x="3132720" y="3939480"/>
            <a:ext cx="24922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245776"/>
                </a:solidFill>
                <a:latin typeface="Open Sans Semibold"/>
                <a:ea typeface="Open Sans Semibold"/>
              </a:rPr>
              <a:t>Социальная сфера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578" name="Рисунок 23"/>
          <p:cNvPicPr/>
          <p:nvPr/>
        </p:nvPicPr>
        <p:blipFill>
          <a:blip r:embed="rId7">
            <a:lum bright="70000" contrast="-70000"/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68120" y="1126800"/>
            <a:ext cx="2794680" cy="936720"/>
          </a:xfrm>
          <a:prstGeom prst="rect">
            <a:avLst/>
          </a:prstGeom>
          <a:ln w="0">
            <a:noFill/>
          </a:ln>
        </p:spPr>
      </p:pic>
      <p:pic>
        <p:nvPicPr>
          <p:cNvPr id="579" name="Рисунок 24"/>
          <p:cNvPicPr/>
          <p:nvPr/>
        </p:nvPicPr>
        <p:blipFill>
          <a:blip r:embed="rId7">
            <a:lum bright="70000" contrast="-70000"/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68120" y="3212280"/>
            <a:ext cx="2794680" cy="936720"/>
          </a:xfrm>
          <a:prstGeom prst="rect">
            <a:avLst/>
          </a:prstGeom>
          <a:ln w="0">
            <a:noFill/>
          </a:ln>
        </p:spPr>
      </p:pic>
      <p:sp>
        <p:nvSpPr>
          <p:cNvPr id="580" name="TextBox 27"/>
          <p:cNvSpPr/>
          <p:nvPr/>
        </p:nvSpPr>
        <p:spPr>
          <a:xfrm>
            <a:off x="442440" y="4241160"/>
            <a:ext cx="215244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0" strike="noStrike" spc="-1">
                <a:solidFill>
                  <a:srgbClr val="254061"/>
                </a:solidFill>
                <a:latin typeface="Open Sans Semibold"/>
                <a:ea typeface="Open Sans Semibold"/>
              </a:rPr>
              <a:t>2,2 </a:t>
            </a:r>
            <a:r>
              <a:rPr lang="ru-RU" sz="1800" b="0" strike="noStrike" spc="-1">
                <a:solidFill>
                  <a:srgbClr val="254061"/>
                </a:solidFill>
                <a:latin typeface="Open Sans Semibold"/>
                <a:ea typeface="Open Sans Semibold"/>
              </a:rPr>
              <a:t>тыс. кв. м</a:t>
            </a:r>
            <a:r>
              <a:rPr lang="ru-RU" sz="1600" b="0" strike="noStrike" spc="-1">
                <a:solidFill>
                  <a:srgbClr val="418FCA"/>
                </a:solidFill>
                <a:latin typeface="Open Sans Semibold"/>
                <a:ea typeface="Open Sans Semibold"/>
              </a:rPr>
              <a:t>.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581" name="TextBox 28"/>
          <p:cNvSpPr/>
          <p:nvPr/>
        </p:nvSpPr>
        <p:spPr>
          <a:xfrm>
            <a:off x="312480" y="2171160"/>
            <a:ext cx="1562650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spc="-1" dirty="0" smtClean="0">
                <a:solidFill>
                  <a:srgbClr val="254061"/>
                </a:solidFill>
                <a:latin typeface="Open Sans Semibold"/>
                <a:ea typeface="Open Sans Semibold"/>
              </a:rPr>
              <a:t>233,7 </a:t>
            </a:r>
            <a:r>
              <a:rPr lang="ru-RU" sz="2800" b="0" strike="noStrike" spc="-1" dirty="0" smtClean="0">
                <a:solidFill>
                  <a:srgbClr val="254061"/>
                </a:solidFill>
                <a:latin typeface="Open Sans Semibold"/>
                <a:ea typeface="Open Sans Semibold"/>
              </a:rPr>
              <a:t> </a:t>
            </a:r>
            <a:endParaRPr lang="ru-RU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254061"/>
                </a:solidFill>
                <a:latin typeface="Open Sans Semibold"/>
                <a:ea typeface="Open Sans Semibold"/>
              </a:rPr>
              <a:t>тыс. кв. м</a:t>
            </a:r>
            <a:r>
              <a:rPr lang="ru-RU" sz="1600" b="0" strike="noStrike" spc="-1" dirty="0">
                <a:solidFill>
                  <a:srgbClr val="418FCA"/>
                </a:solidFill>
                <a:latin typeface="Open Sans Semibold"/>
                <a:ea typeface="Open Sans Semibold"/>
              </a:rPr>
              <a:t>.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582" name="TextBox 29"/>
          <p:cNvSpPr/>
          <p:nvPr/>
        </p:nvSpPr>
        <p:spPr>
          <a:xfrm>
            <a:off x="1903680" y="2291760"/>
            <a:ext cx="923179" cy="3524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700" b="0" strike="noStrike" spc="-1" dirty="0" smtClean="0">
                <a:solidFill>
                  <a:srgbClr val="000000"/>
                </a:solidFill>
                <a:latin typeface="Open Sans"/>
                <a:ea typeface="Open Sans"/>
              </a:rPr>
              <a:t>100,7%</a:t>
            </a:r>
            <a:endParaRPr lang="ru-RU" sz="1700" b="0" strike="noStrike" spc="-1" dirty="0">
              <a:latin typeface="Arial"/>
            </a:endParaRPr>
          </a:p>
        </p:txBody>
      </p:sp>
      <p:sp>
        <p:nvSpPr>
          <p:cNvPr id="583" name="TextBox 30"/>
          <p:cNvSpPr/>
          <p:nvPr/>
        </p:nvSpPr>
        <p:spPr>
          <a:xfrm>
            <a:off x="1841040" y="2596680"/>
            <a:ext cx="1029600" cy="410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50" b="0" strike="noStrike" spc="-1">
                <a:solidFill>
                  <a:srgbClr val="000000"/>
                </a:solidFill>
                <a:latin typeface="Open Sans"/>
                <a:ea typeface="Open Sans"/>
              </a:rPr>
              <a:t>к уровню 2019 года</a:t>
            </a:r>
            <a:endParaRPr lang="ru-RU" sz="1050" b="0" strike="noStrike" spc="-1">
              <a:latin typeface="Arial"/>
            </a:endParaRPr>
          </a:p>
        </p:txBody>
      </p:sp>
      <p:sp>
        <p:nvSpPr>
          <p:cNvPr id="584" name="TextBox 35"/>
          <p:cNvSpPr/>
          <p:nvPr/>
        </p:nvSpPr>
        <p:spPr>
          <a:xfrm>
            <a:off x="464040" y="1272240"/>
            <a:ext cx="220356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Общая площадь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жилищного фонда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585" name="TextBox 36"/>
          <p:cNvSpPr/>
          <p:nvPr/>
        </p:nvSpPr>
        <p:spPr>
          <a:xfrm>
            <a:off x="315360" y="3396600"/>
            <a:ext cx="243360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Количество введенного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в эксплуатацию жилья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586" name="Рисунок 5"/>
          <p:cNvPicPr/>
          <p:nvPr/>
        </p:nvPicPr>
        <p:blipFill>
          <a:blip r:embed="rId8"/>
          <a:stretch/>
        </p:blipFill>
        <p:spPr>
          <a:xfrm>
            <a:off x="268560" y="4856400"/>
            <a:ext cx="2617560" cy="1574280"/>
          </a:xfrm>
          <a:prstGeom prst="rect">
            <a:avLst/>
          </a:prstGeom>
          <a:ln w="0">
            <a:noFill/>
          </a:ln>
          <a:effectLst>
            <a:softEdge rad="63360"/>
          </a:effectLst>
        </p:spPr>
      </p:pic>
      <p:sp>
        <p:nvSpPr>
          <p:cNvPr id="587" name="TextBox 41"/>
          <p:cNvSpPr/>
          <p:nvPr/>
        </p:nvSpPr>
        <p:spPr>
          <a:xfrm>
            <a:off x="3101400" y="4340520"/>
            <a:ext cx="3727080" cy="276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100" b="0" strike="noStrike" spc="-1">
                <a:solidFill>
                  <a:srgbClr val="000000"/>
                </a:solidFill>
                <a:latin typeface="OpenSymbol"/>
              </a:rPr>
              <a:t>Построена станция обезжелезивания в с.Темкино.    Заасфальтированы улицы Колхозная, Мира, Ефремова, Андреева, 8-е Марта в с.Темкино.</a:t>
            </a:r>
            <a:endParaRPr lang="ru-RU" sz="11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100" b="0" strike="noStrike" spc="-1">
                <a:solidFill>
                  <a:srgbClr val="000000"/>
                </a:solidFill>
                <a:latin typeface="OpenSymbol"/>
              </a:rPr>
              <a:t>Построены  водопровод по ул. Зеленая, газопровод по ул. Зеленая и Космонавтов в с.Темкино.</a:t>
            </a:r>
            <a:endParaRPr lang="ru-RU" sz="11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100" b="0" strike="noStrike" spc="-1">
                <a:solidFill>
                  <a:srgbClr val="000000"/>
                </a:solidFill>
                <a:latin typeface="OpenSymbol"/>
              </a:rPr>
              <a:t> Завершено благоустройство парка по ул.Привокзальная и строительство системы уличного освещения в с.Темкино .</a:t>
            </a:r>
            <a:endParaRPr lang="ru-RU" sz="11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100" b="0" strike="noStrike" spc="-1">
                <a:solidFill>
                  <a:srgbClr val="000000"/>
                </a:solidFill>
                <a:latin typeface="OpenSymbol"/>
              </a:rPr>
              <a:t>Построен тротуар по ул. Советская с.Темкино.</a:t>
            </a:r>
            <a:endParaRPr lang="ru-RU" sz="11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11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11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11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11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11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1100" b="0" strike="noStrike" spc="-1">
              <a:latin typeface="Arial"/>
            </a:endParaRPr>
          </a:p>
        </p:txBody>
      </p:sp>
      <p:pic>
        <p:nvPicPr>
          <p:cNvPr id="588" name="Рисунок 46"/>
          <p:cNvPicPr/>
          <p:nvPr/>
        </p:nvPicPr>
        <p:blipFill>
          <a:blip r:embed="rId9">
            <a:lum bright="70000" contrast="-70000"/>
          </a:blip>
          <a:stretch/>
        </p:blipFill>
        <p:spPr>
          <a:xfrm rot="5400000">
            <a:off x="1527480" y="2569680"/>
            <a:ext cx="393120" cy="190800"/>
          </a:xfrm>
          <a:prstGeom prst="rect">
            <a:avLst/>
          </a:prstGeom>
          <a:ln w="0">
            <a:noFill/>
          </a:ln>
        </p:spPr>
      </p:pic>
      <p:sp>
        <p:nvSpPr>
          <p:cNvPr id="589" name="TextBox 43"/>
          <p:cNvSpPr/>
          <p:nvPr/>
        </p:nvSpPr>
        <p:spPr>
          <a:xfrm>
            <a:off x="3186720" y="2820240"/>
            <a:ext cx="4035600" cy="109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100" b="0" strike="noStrike" spc="-1">
                <a:solidFill>
                  <a:srgbClr val="000000"/>
                </a:solidFill>
                <a:latin typeface="Open Sans"/>
                <a:ea typeface="Open Sans"/>
              </a:rPr>
              <a:t>Произведен ремонт кровли и замена окон МБУДО Темкинский Дом детского творчества, отремонтирована часть кровли здания и фундамент части здания МБОУ Замыцкая основная школа, произведен частичный ремонт крыши и полов Власовской основной школы.</a:t>
            </a:r>
            <a:endParaRPr lang="ru-RU" sz="11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100" b="0" strike="noStrike" spc="-1">
              <a:latin typeface="Arial"/>
            </a:endParaRPr>
          </a:p>
        </p:txBody>
      </p:sp>
      <p:pic>
        <p:nvPicPr>
          <p:cNvPr id="590" name="Рисунок 47"/>
          <p:cNvPicPr/>
          <p:nvPr/>
        </p:nvPicPr>
        <p:blipFill>
          <a:blip r:embed="rId10"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4">
                    <a14:imgEffect>
                      <a14:brightnessContrast amount="-50000" bright="40000" colorTemp="5300" contrast="40000" sat="33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3187080" y="1543680"/>
            <a:ext cx="4037040" cy="689760"/>
          </a:xfrm>
          <a:prstGeom prst="rect">
            <a:avLst/>
          </a:prstGeom>
          <a:ln w="0">
            <a:solidFill>
              <a:srgbClr val="4BACC6">
                <a:lumMod val="50000"/>
              </a:srgbClr>
            </a:solidFill>
            <a:prstDash val="lgDash"/>
          </a:ln>
        </p:spPr>
      </p:pic>
      <p:sp>
        <p:nvSpPr>
          <p:cNvPr id="591" name="Прямоугольник 48"/>
          <p:cNvSpPr/>
          <p:nvPr/>
        </p:nvSpPr>
        <p:spPr>
          <a:xfrm>
            <a:off x="3058920" y="1052640"/>
            <a:ext cx="3406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245776"/>
                </a:solidFill>
                <a:latin typeface="Open Sans Semibold"/>
                <a:ea typeface="Open Sans Semibold"/>
              </a:rPr>
              <a:t>Сфера здравоохранения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592" name="Прямоугольник 49"/>
          <p:cNvSpPr/>
          <p:nvPr/>
        </p:nvSpPr>
        <p:spPr>
          <a:xfrm>
            <a:off x="3184200" y="1602360"/>
            <a:ext cx="4025880" cy="592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100" b="0" strike="noStrike" spc="-1">
                <a:solidFill>
                  <a:srgbClr val="000000"/>
                </a:solidFill>
                <a:latin typeface="Open Sans"/>
                <a:ea typeface="Open Sans"/>
              </a:rPr>
              <a:t>Завершены строительство 2-х фельдшерско-акушерских пунктов в д.Власово и д.Бекрино и работа по модернизации локально-вычислительной сети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593" name="TextBox 31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594" name="TextBox 37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595" name="Рисунок 44"/>
          <p:cNvPicPr/>
          <p:nvPr/>
        </p:nvPicPr>
        <p:blipFill>
          <a:blip r:embed="rId11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TextBox 3"/>
          <p:cNvSpPr/>
          <p:nvPr/>
        </p:nvSpPr>
        <p:spPr>
          <a:xfrm>
            <a:off x="7131240" y="7190280"/>
            <a:ext cx="418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21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597" name="Рисунок 30"/>
          <p:cNvPicPr/>
          <p:nvPr/>
        </p:nvPicPr>
        <p:blipFill>
          <a:blip r:embed="rId2">
            <a:lum bright="70000" contrast="-70000"/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29480" y="1177200"/>
            <a:ext cx="2422080" cy="848160"/>
          </a:xfrm>
          <a:prstGeom prst="rect">
            <a:avLst/>
          </a:prstGeom>
          <a:ln w="0">
            <a:noFill/>
          </a:ln>
        </p:spPr>
      </p:pic>
      <p:pic>
        <p:nvPicPr>
          <p:cNvPr id="598" name="Рисунок 31"/>
          <p:cNvPicPr/>
          <p:nvPr/>
        </p:nvPicPr>
        <p:blipFill>
          <a:blip r:embed="rId5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599" name="TextBox 33"/>
          <p:cNvSpPr/>
          <p:nvPr/>
        </p:nvSpPr>
        <p:spPr>
          <a:xfrm>
            <a:off x="442800" y="1177560"/>
            <a:ext cx="2452320" cy="82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Количество предприятий 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розничной торговли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600" name="TextBox 34"/>
          <p:cNvSpPr/>
          <p:nvPr/>
        </p:nvSpPr>
        <p:spPr>
          <a:xfrm>
            <a:off x="1694880" y="2179080"/>
            <a:ext cx="619920" cy="57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418FCA"/>
                </a:solidFill>
                <a:latin typeface="Open Sans Semibold"/>
                <a:ea typeface="Open Sans Semibold"/>
              </a:rPr>
              <a:t>50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601" name="TextBox 48"/>
          <p:cNvSpPr/>
          <p:nvPr/>
        </p:nvSpPr>
        <p:spPr>
          <a:xfrm>
            <a:off x="3489120" y="1534680"/>
            <a:ext cx="213012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Общественное питание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602" name="TextBox 49"/>
          <p:cNvSpPr/>
          <p:nvPr/>
        </p:nvSpPr>
        <p:spPr>
          <a:xfrm>
            <a:off x="3341520" y="4520520"/>
            <a:ext cx="2176920" cy="143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Обеспеченность населения торговыми площадями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0000"/>
                </a:solidFill>
                <a:latin typeface="Open Sans Semibold"/>
                <a:ea typeface="Open Sans Semibold"/>
              </a:rPr>
              <a:t>на 1 тыс. чел.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603" name="Рисунок 50"/>
          <p:cNvPicPr/>
          <p:nvPr/>
        </p:nvPicPr>
        <p:blipFill>
          <a:blip r:embed="rId6"/>
          <a:stretch/>
        </p:blipFill>
        <p:spPr>
          <a:xfrm>
            <a:off x="5580360" y="4307400"/>
            <a:ext cx="1452240" cy="1452240"/>
          </a:xfrm>
          <a:prstGeom prst="rect">
            <a:avLst/>
          </a:prstGeom>
          <a:ln w="0">
            <a:noFill/>
          </a:ln>
        </p:spPr>
      </p:pic>
      <p:sp>
        <p:nvSpPr>
          <p:cNvPr id="604" name="TextBox 51"/>
          <p:cNvSpPr/>
          <p:nvPr/>
        </p:nvSpPr>
        <p:spPr>
          <a:xfrm>
            <a:off x="5520960" y="4566600"/>
            <a:ext cx="1618200" cy="94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FFFFFF"/>
                </a:solidFill>
                <a:latin typeface="Open Sans"/>
                <a:ea typeface="Open Sans"/>
              </a:rPr>
              <a:t>495,77</a:t>
            </a: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FFFFFF"/>
                </a:solidFill>
                <a:latin typeface="Open Sans"/>
                <a:ea typeface="Open Sans"/>
              </a:rPr>
              <a:t>кв. м.</a:t>
            </a:r>
            <a:endParaRPr lang="ru-RU" sz="2400" b="0" strike="noStrike" spc="-1">
              <a:latin typeface="Arial"/>
            </a:endParaRPr>
          </a:p>
        </p:txBody>
      </p:sp>
      <p:pic>
        <p:nvPicPr>
          <p:cNvPr id="605" name="Рисунок 52"/>
          <p:cNvPicPr/>
          <p:nvPr/>
        </p:nvPicPr>
        <p:blipFill>
          <a:blip r:embed="rId7">
            <a:lum bright="70000" contrast="-70000"/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29480" y="2921760"/>
            <a:ext cx="2422080" cy="688680"/>
          </a:xfrm>
          <a:prstGeom prst="rect">
            <a:avLst/>
          </a:prstGeom>
          <a:ln w="0">
            <a:noFill/>
          </a:ln>
        </p:spPr>
      </p:pic>
      <p:sp>
        <p:nvSpPr>
          <p:cNvPr id="606" name="TextBox 53"/>
          <p:cNvSpPr/>
          <p:nvPr/>
        </p:nvSpPr>
        <p:spPr>
          <a:xfrm>
            <a:off x="429480" y="2966040"/>
            <a:ext cx="242208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Оборот розничной торговли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607" name="TextBox 54"/>
          <p:cNvSpPr/>
          <p:nvPr/>
        </p:nvSpPr>
        <p:spPr>
          <a:xfrm>
            <a:off x="1278000" y="3808800"/>
            <a:ext cx="1082005" cy="7679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 dirty="0" smtClean="0">
                <a:solidFill>
                  <a:srgbClr val="254061"/>
                </a:solidFill>
                <a:latin typeface="Open Sans Semibold"/>
                <a:ea typeface="Open Sans Semibold"/>
              </a:rPr>
              <a:t>296,1</a:t>
            </a:r>
            <a:endParaRPr lang="ru-RU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7FAC"/>
                </a:solidFill>
                <a:latin typeface="Open Sans Semibold"/>
                <a:ea typeface="Open Sans Semibold"/>
              </a:rPr>
              <a:t>млн</a:t>
            </a:r>
            <a:r>
              <a:rPr lang="ru-RU" sz="1400" b="0" strike="noStrike" spc="-1" dirty="0">
                <a:solidFill>
                  <a:srgbClr val="007FAC"/>
                </a:solidFill>
                <a:latin typeface="Open Sans Semibold"/>
                <a:ea typeface="Open Sans Semibold"/>
              </a:rPr>
              <a:t>. руб.</a:t>
            </a:r>
            <a:endParaRPr lang="ru-RU" sz="1400" b="0" strike="noStrike" spc="-1" dirty="0">
              <a:latin typeface="Arial"/>
            </a:endParaRPr>
          </a:p>
        </p:txBody>
      </p:sp>
      <p:pic>
        <p:nvPicPr>
          <p:cNvPr id="608" name="Picture 2" descr="http://www.dekor3d.ru/upload/iblock/378/378124e25a3161f32210a5ae5fe9182d.jpg"/>
          <p:cNvPicPr/>
          <p:nvPr/>
        </p:nvPicPr>
        <p:blipFill>
          <a:blip r:embed="rId8"/>
          <a:stretch/>
        </p:blipFill>
        <p:spPr>
          <a:xfrm flipH="1">
            <a:off x="538920" y="3846240"/>
            <a:ext cx="612000" cy="615240"/>
          </a:xfrm>
          <a:prstGeom prst="rect">
            <a:avLst/>
          </a:prstGeom>
          <a:ln w="0">
            <a:noFill/>
          </a:ln>
        </p:spPr>
      </p:pic>
      <p:sp>
        <p:nvSpPr>
          <p:cNvPr id="609" name="TextBox 56"/>
          <p:cNvSpPr/>
          <p:nvPr/>
        </p:nvSpPr>
        <p:spPr>
          <a:xfrm>
            <a:off x="4964760" y="3162600"/>
            <a:ext cx="213012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Бытовое обслуживание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610" name="Picture 2"/>
          <p:cNvSpPr/>
          <p:nvPr/>
        </p:nvSpPr>
        <p:spPr>
          <a:xfrm>
            <a:off x="3515400" y="2737800"/>
            <a:ext cx="1393200" cy="1393200"/>
          </a:xfrm>
          <a:prstGeom prst="ellipse">
            <a:avLst/>
          </a:prstGeom>
          <a:blipFill rotWithShape="0">
            <a:blip r:embed="rId9"/>
            <a:srcRect l="29742" r="5919"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11" name="Рисунок 58"/>
          <p:cNvPicPr/>
          <p:nvPr/>
        </p:nvPicPr>
        <p:blipFill>
          <a:blip r:embed="rId10"/>
          <a:stretch/>
        </p:blipFill>
        <p:spPr>
          <a:xfrm>
            <a:off x="3459600" y="2718720"/>
            <a:ext cx="1469880" cy="1469880"/>
          </a:xfrm>
          <a:prstGeom prst="rect">
            <a:avLst/>
          </a:prstGeom>
          <a:ln w="0">
            <a:noFill/>
          </a:ln>
        </p:spPr>
      </p:pic>
      <p:sp>
        <p:nvSpPr>
          <p:cNvPr id="612" name="Picture 4"/>
          <p:cNvSpPr/>
          <p:nvPr/>
        </p:nvSpPr>
        <p:spPr>
          <a:xfrm>
            <a:off x="5703120" y="1161000"/>
            <a:ext cx="1393200" cy="1393200"/>
          </a:xfrm>
          <a:prstGeom prst="ellipse">
            <a:avLst/>
          </a:prstGeom>
          <a:blipFill rotWithShape="0">
            <a:blip r:embed="rId11"/>
            <a:srcRect l="6011" t="289" r="18607" b="-289"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13" name="Рисунок 60"/>
          <p:cNvPicPr/>
          <p:nvPr/>
        </p:nvPicPr>
        <p:blipFill>
          <a:blip r:embed="rId10"/>
          <a:stretch/>
        </p:blipFill>
        <p:spPr>
          <a:xfrm>
            <a:off x="5663160" y="1122480"/>
            <a:ext cx="1469880" cy="1469880"/>
          </a:xfrm>
          <a:prstGeom prst="rect">
            <a:avLst/>
          </a:prstGeom>
          <a:ln w="0">
            <a:noFill/>
          </a:ln>
        </p:spPr>
      </p:pic>
      <p:sp>
        <p:nvSpPr>
          <p:cNvPr id="614" name="TextBox 61"/>
          <p:cNvSpPr/>
          <p:nvPr/>
        </p:nvSpPr>
        <p:spPr>
          <a:xfrm>
            <a:off x="6152760" y="1478880"/>
            <a:ext cx="482760" cy="76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400" b="1" strike="noStrike" spc="-1">
                <a:solidFill>
                  <a:srgbClr val="FFFFFF"/>
                </a:solidFill>
                <a:latin typeface="Open Sans"/>
                <a:ea typeface="Open Sans"/>
              </a:rPr>
              <a:t>2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615" name="TextBox 62"/>
          <p:cNvSpPr/>
          <p:nvPr/>
        </p:nvSpPr>
        <p:spPr>
          <a:xfrm>
            <a:off x="3887640" y="3027600"/>
            <a:ext cx="551520" cy="91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5400" b="1" strike="noStrike" spc="-1">
                <a:solidFill>
                  <a:srgbClr val="FFFFFF"/>
                </a:solidFill>
                <a:latin typeface="Open Sans"/>
                <a:ea typeface="Open Sans"/>
              </a:rPr>
              <a:t>7</a:t>
            </a:r>
            <a:endParaRPr lang="ru-RU" sz="5400" b="0" strike="noStrike" spc="-1">
              <a:latin typeface="Arial"/>
            </a:endParaRPr>
          </a:p>
        </p:txBody>
      </p:sp>
      <p:pic>
        <p:nvPicPr>
          <p:cNvPr id="616" name="Picture 8" descr="http://www.infovoronezh.ru/images/News/6047557350.jpg"/>
          <p:cNvPicPr/>
          <p:nvPr/>
        </p:nvPicPr>
        <p:blipFill>
          <a:blip r:embed="rId12"/>
          <a:stretch/>
        </p:blipFill>
        <p:spPr>
          <a:xfrm>
            <a:off x="378720" y="4777920"/>
            <a:ext cx="2523960" cy="1655280"/>
          </a:xfrm>
          <a:prstGeom prst="rect">
            <a:avLst/>
          </a:prstGeom>
          <a:ln w="0">
            <a:noFill/>
          </a:ln>
        </p:spPr>
      </p:pic>
      <p:pic>
        <p:nvPicPr>
          <p:cNvPr id="617" name="Рисунок 64"/>
          <p:cNvPicPr/>
          <p:nvPr/>
        </p:nvPicPr>
        <p:blipFill>
          <a:blip r:embed="rId13"/>
          <a:stretch/>
        </p:blipFill>
        <p:spPr>
          <a:xfrm>
            <a:off x="883440" y="2157840"/>
            <a:ext cx="650880" cy="622080"/>
          </a:xfrm>
          <a:prstGeom prst="rect">
            <a:avLst/>
          </a:prstGeom>
          <a:ln w="0">
            <a:noFill/>
          </a:ln>
        </p:spPr>
      </p:pic>
      <p:sp>
        <p:nvSpPr>
          <p:cNvPr id="618" name="TextBox 65"/>
          <p:cNvSpPr/>
          <p:nvPr/>
        </p:nvSpPr>
        <p:spPr>
          <a:xfrm>
            <a:off x="2044440" y="347760"/>
            <a:ext cx="553176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Потребительский рынок товаров и услуг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619" name="TextBox 28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620" name="TextBox 32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621" name="Рисунок 35"/>
          <p:cNvPicPr/>
          <p:nvPr/>
        </p:nvPicPr>
        <p:blipFill>
          <a:blip r:embed="rId14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  <p:sp>
        <p:nvSpPr>
          <p:cNvPr id="622" name="TextBox 27"/>
          <p:cNvSpPr/>
          <p:nvPr/>
        </p:nvSpPr>
        <p:spPr>
          <a:xfrm>
            <a:off x="-1444320" y="3713760"/>
            <a:ext cx="213012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Рисунок 9"/>
          <p:cNvPicPr/>
          <p:nvPr/>
        </p:nvPicPr>
        <p:blipFill>
          <a:blip r:embed="rId3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624" name="TextBox 2"/>
          <p:cNvSpPr/>
          <p:nvPr/>
        </p:nvSpPr>
        <p:spPr>
          <a:xfrm>
            <a:off x="2061000" y="317160"/>
            <a:ext cx="54982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Финансовая деятельность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625" name="TextBox 3"/>
          <p:cNvSpPr/>
          <p:nvPr/>
        </p:nvSpPr>
        <p:spPr>
          <a:xfrm>
            <a:off x="7131240" y="7190280"/>
            <a:ext cx="418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22</a:t>
            </a:r>
            <a:endParaRPr lang="ru-RU" sz="1800" b="0" strike="noStrike" spc="-1">
              <a:latin typeface="Arial"/>
            </a:endParaRPr>
          </a:p>
        </p:txBody>
      </p:sp>
      <p:graphicFrame>
        <p:nvGraphicFramePr>
          <p:cNvPr id="626" name="Диаграмма 17"/>
          <p:cNvGraphicFramePr/>
          <p:nvPr/>
        </p:nvGraphicFramePr>
        <p:xfrm>
          <a:off x="110520" y="2348640"/>
          <a:ext cx="7044120" cy="4487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27" name="TextBox 18"/>
          <p:cNvSpPr/>
          <p:nvPr/>
        </p:nvSpPr>
        <p:spPr>
          <a:xfrm>
            <a:off x="0" y="1596960"/>
            <a:ext cx="375588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7FAC"/>
                </a:solidFill>
                <a:latin typeface="Open Sans"/>
                <a:ea typeface="Open Sans"/>
              </a:rPr>
              <a:t>Финансовые организации, осуществляющие деятельность</a:t>
            </a:r>
            <a:endParaRPr lang="ru-RU" sz="1400" b="0" strike="noStrike" spc="-1">
              <a:latin typeface="Arial"/>
            </a:endParaRPr>
          </a:p>
        </p:txBody>
      </p:sp>
      <p:graphicFrame>
        <p:nvGraphicFramePr>
          <p:cNvPr id="628" name="Таблица 19"/>
          <p:cNvGraphicFramePr/>
          <p:nvPr/>
        </p:nvGraphicFramePr>
        <p:xfrm>
          <a:off x="267840" y="2388240"/>
          <a:ext cx="3220200" cy="1186920"/>
        </p:xfrm>
        <a:graphic>
          <a:graphicData uri="http://schemas.openxmlformats.org/drawingml/2006/table">
            <a:tbl>
              <a:tblPr/>
              <a:tblGrid>
                <a:gridCol w="1606680"/>
                <a:gridCol w="1613520"/>
              </a:tblGrid>
              <a:tr h="262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 b="1" strike="noStrike" spc="-1">
                          <a:solidFill>
                            <a:srgbClr val="245776"/>
                          </a:solidFill>
                          <a:latin typeface="Open Sans"/>
                          <a:ea typeface="Open Sans"/>
                        </a:rPr>
                        <a:t>Банки</a:t>
                      </a:r>
                      <a:endParaRPr lang="ru-RU" sz="105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 b="1" strike="noStrike" spc="-1">
                          <a:solidFill>
                            <a:srgbClr val="245776"/>
                          </a:solidFill>
                          <a:latin typeface="Open Sans"/>
                          <a:ea typeface="Open Sans"/>
                        </a:rPr>
                        <a:t>Страховые компании</a:t>
                      </a:r>
                      <a:endParaRPr lang="ru-RU" sz="105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D1FFFF"/>
                    </a:solidFill>
                  </a:tcPr>
                </a:tc>
              </a:tr>
              <a:tr h="924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strike="noStrike" spc="-1">
                          <a:solidFill>
                            <a:srgbClr val="002060"/>
                          </a:solidFill>
                          <a:latin typeface="Open Sans"/>
                          <a:ea typeface="Open Sans"/>
                        </a:rPr>
                        <a:t>ПАО «Сбербанк России» Смоленское отделение 8609/063</a:t>
                      </a:r>
                      <a:endParaRPr lang="ru-RU" sz="1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00" b="0" strike="noStrike" spc="-1">
                          <a:solidFill>
                            <a:srgbClr val="002060"/>
                          </a:solidFill>
                          <a:latin typeface="Open Sans"/>
                          <a:ea typeface="Open Sans"/>
                        </a:rPr>
                        <a:t>Филиал </a:t>
                      </a:r>
                      <a:r>
                        <a:t/>
                      </a:r>
                      <a:br/>
                      <a:r>
                        <a:rPr lang="ru-RU" sz="1000" b="0" strike="noStrike" spc="-1">
                          <a:solidFill>
                            <a:srgbClr val="002060"/>
                          </a:solidFill>
                          <a:latin typeface="Open Sans"/>
                          <a:ea typeface="Open Sans"/>
                        </a:rPr>
                        <a:t>ПАО СК «Росгосстрах»</a:t>
                      </a:r>
                      <a:endParaRPr lang="ru-RU" sz="1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FFFFF"/>
                    </a:solidFill>
                  </a:tcPr>
                </a:tc>
              </a:tr>
            </a:tbl>
          </a:graphicData>
        </a:graphic>
      </p:graphicFrame>
      <p:sp>
        <p:nvSpPr>
          <p:cNvPr id="629" name="TextBox 20"/>
          <p:cNvSpPr/>
          <p:nvPr/>
        </p:nvSpPr>
        <p:spPr>
          <a:xfrm>
            <a:off x="2816640" y="1114560"/>
            <a:ext cx="3778920" cy="33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latin typeface="Open Sans"/>
                <a:ea typeface="Open Sans"/>
              </a:rPr>
              <a:t>Структура доходов, млн. руб.</a:t>
            </a:r>
            <a:endParaRPr lang="ru-RU" sz="1600" b="0" strike="noStrike" spc="-1">
              <a:latin typeface="Arial"/>
            </a:endParaRPr>
          </a:p>
        </p:txBody>
      </p:sp>
      <p:graphicFrame>
        <p:nvGraphicFramePr>
          <p:cNvPr id="630" name="Диаграмма 21"/>
          <p:cNvGraphicFramePr/>
          <p:nvPr/>
        </p:nvGraphicFramePr>
        <p:xfrm>
          <a:off x="3236040" y="1256040"/>
          <a:ext cx="4413960" cy="3596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31" name="TextBox 22"/>
          <p:cNvSpPr/>
          <p:nvPr/>
        </p:nvSpPr>
        <p:spPr>
          <a:xfrm>
            <a:off x="159840" y="4492440"/>
            <a:ext cx="3802320" cy="33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latin typeface="Open Sans"/>
                <a:ea typeface="Open Sans"/>
              </a:rPr>
              <a:t>Структура расходов, млн. руб.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632" name="TextBox 15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633" name="TextBox 16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634" name="Рисунок 23"/>
          <p:cNvPicPr/>
          <p:nvPr/>
        </p:nvPicPr>
        <p:blipFill>
          <a:blip r:embed="rId6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Рисунок 5"/>
          <p:cNvPicPr/>
          <p:nvPr/>
        </p:nvPicPr>
        <p:blipFill>
          <a:blip r:embed="rId3"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3508560"/>
            <a:ext cx="7291080" cy="1335960"/>
          </a:xfrm>
          <a:prstGeom prst="rect">
            <a:avLst/>
          </a:prstGeom>
          <a:ln w="0">
            <a:noFill/>
          </a:ln>
        </p:spPr>
      </p:pic>
      <p:pic>
        <p:nvPicPr>
          <p:cNvPr id="636" name="Рисунок 9"/>
          <p:cNvPicPr/>
          <p:nvPr/>
        </p:nvPicPr>
        <p:blipFill>
          <a:blip r:embed="rId6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637" name="TextBox 2"/>
          <p:cNvSpPr/>
          <p:nvPr/>
        </p:nvSpPr>
        <p:spPr>
          <a:xfrm>
            <a:off x="2061000" y="311040"/>
            <a:ext cx="54982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Образование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638" name="TextBox 3"/>
          <p:cNvSpPr/>
          <p:nvPr/>
        </p:nvSpPr>
        <p:spPr>
          <a:xfrm>
            <a:off x="7131240" y="7190280"/>
            <a:ext cx="418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23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639" name="TextBox 1"/>
          <p:cNvSpPr/>
          <p:nvPr/>
        </p:nvSpPr>
        <p:spPr>
          <a:xfrm>
            <a:off x="474120" y="2749680"/>
            <a:ext cx="1470600" cy="592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Муниципальные </a:t>
            </a:r>
            <a:endParaRPr lang="ru-RU" sz="11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образовательных </a:t>
            </a:r>
            <a:endParaRPr lang="ru-RU" sz="11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учреждений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640" name="TextBox 24"/>
          <p:cNvSpPr/>
          <p:nvPr/>
        </p:nvSpPr>
        <p:spPr>
          <a:xfrm>
            <a:off x="2706480" y="2800440"/>
            <a:ext cx="2035080" cy="42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Учреждения общего образования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641" name="TextBox 25"/>
          <p:cNvSpPr/>
          <p:nvPr/>
        </p:nvSpPr>
        <p:spPr>
          <a:xfrm>
            <a:off x="5238000" y="2790720"/>
            <a:ext cx="2053080" cy="592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Учреждения дополнительного образования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642" name="TextBox 28"/>
          <p:cNvSpPr/>
          <p:nvPr/>
        </p:nvSpPr>
        <p:spPr>
          <a:xfrm>
            <a:off x="389160" y="3660120"/>
            <a:ext cx="156636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Общее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образование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643" name="TextBox 29"/>
          <p:cNvSpPr/>
          <p:nvPr/>
        </p:nvSpPr>
        <p:spPr>
          <a:xfrm>
            <a:off x="2291400" y="3746880"/>
            <a:ext cx="4606200" cy="82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28600" indent="-228240">
              <a:lnSpc>
                <a:spcPct val="100000"/>
              </a:lnSpc>
              <a:tabLst>
                <a:tab pos="0" algn="l"/>
              </a:tabLst>
            </a:pPr>
            <a:r>
              <a:rPr lang="ru-RU" sz="1600" b="1" strike="noStrike" spc="-1">
                <a:solidFill>
                  <a:srgbClr val="000000"/>
                </a:solidFill>
                <a:latin typeface="Open Sans"/>
                <a:ea typeface="Open Sans"/>
              </a:rPr>
              <a:t>1  </a:t>
            </a:r>
            <a:r>
              <a:rPr lang="ru-RU" sz="1200" b="0" strike="noStrike" spc="-1">
                <a:solidFill>
                  <a:srgbClr val="000000"/>
                </a:solidFill>
                <a:latin typeface="Open Sans"/>
                <a:ea typeface="Open Sans"/>
              </a:rPr>
              <a:t>средняя общеобразовательная школа</a:t>
            </a:r>
            <a:endParaRPr lang="ru-RU" sz="12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tabLst>
                <a:tab pos="0" algn="l"/>
              </a:tabLst>
            </a:pPr>
            <a:r>
              <a:rPr lang="ru-RU" sz="1600" b="1" strike="noStrike" spc="-1">
                <a:solidFill>
                  <a:srgbClr val="254061"/>
                </a:solidFill>
                <a:latin typeface="Open Sans"/>
                <a:ea typeface="Open Sans"/>
              </a:rPr>
              <a:t>4 </a:t>
            </a:r>
            <a:r>
              <a:rPr lang="ru-RU" sz="1200" b="0" strike="noStrike" spc="-1">
                <a:solidFill>
                  <a:srgbClr val="000000"/>
                </a:solidFill>
                <a:latin typeface="Open Sans"/>
                <a:ea typeface="Open Sans"/>
              </a:rPr>
              <a:t> основных общеобразовательных школ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600" b="1" strike="noStrike" spc="-1">
                <a:solidFill>
                  <a:srgbClr val="254061"/>
                </a:solidFill>
                <a:latin typeface="Open Sans"/>
                <a:ea typeface="Open Sans"/>
              </a:rPr>
              <a:t>2</a:t>
            </a:r>
            <a:r>
              <a:rPr lang="ru-RU" sz="1200" b="0" strike="noStrike" spc="-1">
                <a:solidFill>
                  <a:srgbClr val="000000"/>
                </a:solidFill>
                <a:latin typeface="Open Sans"/>
                <a:ea typeface="Open Sans"/>
              </a:rPr>
              <a:t>  начальные общеобразовательные школы</a:t>
            </a:r>
            <a:endParaRPr lang="ru-RU" sz="1200" b="0" strike="noStrike" spc="-1">
              <a:latin typeface="Arial"/>
            </a:endParaRPr>
          </a:p>
        </p:txBody>
      </p:sp>
      <p:pic>
        <p:nvPicPr>
          <p:cNvPr id="644" name="Рисунок 35"/>
          <p:cNvPicPr/>
          <p:nvPr/>
        </p:nvPicPr>
        <p:blipFill>
          <a:blip r:embed="rId7"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5141520"/>
            <a:ext cx="6346800" cy="1055520"/>
          </a:xfrm>
          <a:prstGeom prst="rect">
            <a:avLst/>
          </a:prstGeom>
          <a:ln w="0">
            <a:noFill/>
          </a:ln>
        </p:spPr>
      </p:pic>
      <p:sp>
        <p:nvSpPr>
          <p:cNvPr id="645" name="TextBox 36"/>
          <p:cNvSpPr/>
          <p:nvPr/>
        </p:nvSpPr>
        <p:spPr>
          <a:xfrm>
            <a:off x="90720" y="5249160"/>
            <a:ext cx="2237040" cy="882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Дополнительное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образование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Open Sans"/>
                <a:ea typeface="Open Sans"/>
              </a:rPr>
              <a:t>Обучаются</a:t>
            </a:r>
            <a:r>
              <a:rPr lang="ru-RU" sz="1100" b="0" strike="noStrike" spc="-1">
                <a:solidFill>
                  <a:srgbClr val="000000"/>
                </a:solidFill>
                <a:latin typeface="Open Sans Semibold"/>
                <a:ea typeface="Open Sans Semibold"/>
              </a:rPr>
              <a:t> </a:t>
            </a:r>
            <a:r>
              <a:rPr lang="ru-RU" sz="1600" b="1" strike="noStrike" spc="-1">
                <a:solidFill>
                  <a:srgbClr val="254061"/>
                </a:solidFill>
                <a:latin typeface="Open Sans"/>
                <a:ea typeface="Open Sans"/>
              </a:rPr>
              <a:t>258</a:t>
            </a:r>
            <a:r>
              <a:rPr lang="ru-RU" sz="1400" b="1" strike="noStrike" spc="-1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r>
              <a:rPr lang="ru-RU" sz="1200" b="0" strike="noStrike" spc="-1">
                <a:solidFill>
                  <a:srgbClr val="000000"/>
                </a:solidFill>
                <a:latin typeface="Open Sans"/>
                <a:ea typeface="Open Sans"/>
              </a:rPr>
              <a:t>чел.</a:t>
            </a:r>
            <a:endParaRPr lang="ru-RU" sz="1200" b="0" strike="noStrike" spc="-1">
              <a:latin typeface="Arial"/>
            </a:endParaRPr>
          </a:p>
        </p:txBody>
      </p:sp>
      <p:pic>
        <p:nvPicPr>
          <p:cNvPr id="646" name="Рисунок 53"/>
          <p:cNvPicPr/>
          <p:nvPr/>
        </p:nvPicPr>
        <p:blipFill>
          <a:blip r:embed="rId8"/>
          <a:stretch/>
        </p:blipFill>
        <p:spPr>
          <a:xfrm>
            <a:off x="420840" y="1234440"/>
            <a:ext cx="1503360" cy="1501200"/>
          </a:xfrm>
          <a:prstGeom prst="rect">
            <a:avLst/>
          </a:prstGeom>
          <a:ln w="0">
            <a:noFill/>
          </a:ln>
        </p:spPr>
      </p:pic>
      <p:pic>
        <p:nvPicPr>
          <p:cNvPr id="647" name="Рисунок 55"/>
          <p:cNvPicPr/>
          <p:nvPr/>
        </p:nvPicPr>
        <p:blipFill>
          <a:blip r:embed="rId9"/>
          <a:stretch/>
        </p:blipFill>
        <p:spPr>
          <a:xfrm>
            <a:off x="2949840" y="1236600"/>
            <a:ext cx="1519560" cy="1512720"/>
          </a:xfrm>
          <a:prstGeom prst="rect">
            <a:avLst/>
          </a:prstGeom>
          <a:ln w="0">
            <a:noFill/>
          </a:ln>
        </p:spPr>
      </p:pic>
      <p:pic>
        <p:nvPicPr>
          <p:cNvPr id="648" name="Рисунок 57"/>
          <p:cNvPicPr/>
          <p:nvPr/>
        </p:nvPicPr>
        <p:blipFill>
          <a:blip r:embed="rId9"/>
          <a:stretch/>
        </p:blipFill>
        <p:spPr>
          <a:xfrm>
            <a:off x="5477760" y="1253520"/>
            <a:ext cx="1518120" cy="1515960"/>
          </a:xfrm>
          <a:prstGeom prst="rect">
            <a:avLst/>
          </a:prstGeom>
          <a:ln w="0">
            <a:noFill/>
          </a:ln>
        </p:spPr>
      </p:pic>
      <p:sp>
        <p:nvSpPr>
          <p:cNvPr id="649" name="TextBox 58"/>
          <p:cNvSpPr/>
          <p:nvPr/>
        </p:nvSpPr>
        <p:spPr>
          <a:xfrm>
            <a:off x="-104040" y="4246560"/>
            <a:ext cx="2553480" cy="48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Open Sans"/>
                <a:ea typeface="Open Sans"/>
              </a:rPr>
              <a:t>Численность школьников</a:t>
            </a:r>
            <a:endParaRPr lang="ru-RU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Open Sans"/>
                <a:ea typeface="Open Sans"/>
              </a:rPr>
              <a:t>396 </a:t>
            </a:r>
            <a:r>
              <a:rPr lang="ru-RU" sz="1200" b="0" strike="noStrike" spc="-1">
                <a:solidFill>
                  <a:srgbClr val="000000"/>
                </a:solidFill>
                <a:latin typeface="Open Sans"/>
                <a:ea typeface="Open Sans"/>
              </a:rPr>
              <a:t>чел.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650" name="TextBox 6"/>
          <p:cNvSpPr/>
          <p:nvPr/>
        </p:nvSpPr>
        <p:spPr>
          <a:xfrm>
            <a:off x="3427560" y="1532160"/>
            <a:ext cx="825480" cy="91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5400" b="1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7</a:t>
            </a:r>
            <a:endParaRPr lang="ru-RU" sz="5400" b="0" strike="noStrike" spc="-1">
              <a:latin typeface="Arial"/>
            </a:endParaRPr>
          </a:p>
        </p:txBody>
      </p:sp>
      <p:sp>
        <p:nvSpPr>
          <p:cNvPr id="651" name="TextBox 41"/>
          <p:cNvSpPr/>
          <p:nvPr/>
        </p:nvSpPr>
        <p:spPr>
          <a:xfrm>
            <a:off x="5957640" y="1542960"/>
            <a:ext cx="551520" cy="91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5400" b="1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1</a:t>
            </a:r>
            <a:endParaRPr lang="ru-RU" sz="5400" b="0" strike="noStrike" spc="-1">
              <a:latin typeface="Arial"/>
            </a:endParaRPr>
          </a:p>
        </p:txBody>
      </p:sp>
      <p:sp>
        <p:nvSpPr>
          <p:cNvPr id="652" name="TextBox 42"/>
          <p:cNvSpPr/>
          <p:nvPr/>
        </p:nvSpPr>
        <p:spPr>
          <a:xfrm>
            <a:off x="804960" y="1574640"/>
            <a:ext cx="735120" cy="821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800" b="1" strike="noStrike" spc="-1">
                <a:solidFill>
                  <a:srgbClr val="43E3EB"/>
                </a:solidFill>
                <a:latin typeface="Open Sans Semibold"/>
                <a:ea typeface="Open Sans Semibold"/>
              </a:rPr>
              <a:t>8</a:t>
            </a:r>
            <a:endParaRPr lang="ru-RU" sz="4800" b="0" strike="noStrike" spc="-1">
              <a:latin typeface="Arial"/>
            </a:endParaRPr>
          </a:p>
        </p:txBody>
      </p:sp>
      <p:sp>
        <p:nvSpPr>
          <p:cNvPr id="653" name="Прямоугольник 10"/>
          <p:cNvSpPr/>
          <p:nvPr/>
        </p:nvSpPr>
        <p:spPr>
          <a:xfrm>
            <a:off x="2291400" y="5529240"/>
            <a:ext cx="5187240" cy="32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Open Sans"/>
                <a:ea typeface="Open Sans"/>
              </a:rPr>
              <a:t>МУДО «Темкинский Дом детского творчества»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654" name="TextBox 26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655" name="TextBox 27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656" name="Рисунок 31"/>
          <p:cNvPicPr/>
          <p:nvPr/>
        </p:nvPicPr>
        <p:blipFill>
          <a:blip r:embed="rId10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" name="Рисунок 9"/>
          <p:cNvPicPr/>
          <p:nvPr/>
        </p:nvPicPr>
        <p:blipFill>
          <a:blip r:embed="rId3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658" name="TextBox 2"/>
          <p:cNvSpPr/>
          <p:nvPr/>
        </p:nvSpPr>
        <p:spPr>
          <a:xfrm>
            <a:off x="2061000" y="312120"/>
            <a:ext cx="53884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Здравоохранение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659" name="TextBox 3"/>
          <p:cNvSpPr/>
          <p:nvPr/>
        </p:nvSpPr>
        <p:spPr>
          <a:xfrm>
            <a:off x="7131240" y="7190280"/>
            <a:ext cx="418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24</a:t>
            </a:r>
            <a:endParaRPr lang="ru-RU" sz="1800" b="0" strike="noStrike" spc="-1">
              <a:latin typeface="Arial"/>
            </a:endParaRPr>
          </a:p>
        </p:txBody>
      </p:sp>
      <p:graphicFrame>
        <p:nvGraphicFramePr>
          <p:cNvPr id="660" name="Таблица 6"/>
          <p:cNvGraphicFramePr/>
          <p:nvPr/>
        </p:nvGraphicFramePr>
        <p:xfrm>
          <a:off x="105480" y="1215720"/>
          <a:ext cx="3502800" cy="1088520"/>
        </p:xfrm>
        <a:graphic>
          <a:graphicData uri="http://schemas.openxmlformats.org/drawingml/2006/table">
            <a:tbl>
              <a:tblPr/>
              <a:tblGrid>
                <a:gridCol w="2827080"/>
                <a:gridCol w="675720"/>
              </a:tblGrid>
              <a:tr h="41796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1" strike="noStrike" cap="all" spc="-1">
                          <a:solidFill>
                            <a:srgbClr val="FFFFFF"/>
                          </a:solidFill>
                          <a:latin typeface="Open Sans"/>
                          <a:ea typeface="Open Sans"/>
                        </a:rPr>
                        <a:t>Сеть медицинских учреждений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59C0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  <a:tr h="335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245776"/>
                          </a:solidFill>
                          <a:latin typeface="Open Sans"/>
                          <a:ea typeface="Open Sans"/>
                        </a:rPr>
                        <a:t>ОГБУЗ «Темкинская ЦРБ»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59C0D5"/>
                          </a:solidFill>
                          <a:latin typeface="Open Sans"/>
                          <a:ea typeface="Open Sans"/>
                        </a:rPr>
                        <a:t>1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FFFF"/>
                    </a:solidFill>
                  </a:tcPr>
                </a:tc>
              </a:tr>
              <a:tr h="335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245776"/>
                          </a:solidFill>
                          <a:latin typeface="Open Sans"/>
                          <a:ea typeface="Open Sans"/>
                        </a:rPr>
                        <a:t>ФАП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59C0D5"/>
                          </a:solidFill>
                          <a:latin typeface="Open Sans"/>
                          <a:ea typeface="Open Sans"/>
                        </a:rPr>
                        <a:t>13</a:t>
                      </a:r>
                      <a:endParaRPr lang="ru-RU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FFFF"/>
                    </a:solidFill>
                  </a:tcPr>
                </a:tc>
              </a:tr>
            </a:tbl>
          </a:graphicData>
        </a:graphic>
      </p:graphicFrame>
      <p:pic>
        <p:nvPicPr>
          <p:cNvPr id="661" name="Picture 2" descr="http://misanec.ru/wp-content/uploads/2016/01/What-we-do-health-1800.jpg"/>
          <p:cNvPicPr/>
          <p:nvPr/>
        </p:nvPicPr>
        <p:blipFill>
          <a:blip r:embed="rId4"/>
          <a:stretch/>
        </p:blipFill>
        <p:spPr>
          <a:xfrm>
            <a:off x="3927600" y="1342800"/>
            <a:ext cx="3374640" cy="2160000"/>
          </a:xfrm>
          <a:prstGeom prst="rect">
            <a:avLst/>
          </a:prstGeom>
          <a:ln w="0">
            <a:noFill/>
          </a:ln>
        </p:spPr>
      </p:pic>
      <p:pic>
        <p:nvPicPr>
          <p:cNvPr id="662" name="Рисунок 4"/>
          <p:cNvPicPr/>
          <p:nvPr/>
        </p:nvPicPr>
        <p:blipFill>
          <a:blip r:embed="rId5" cstate="print"/>
          <a:stretch/>
        </p:blipFill>
        <p:spPr>
          <a:xfrm>
            <a:off x="3888720" y="3971520"/>
            <a:ext cx="1167480" cy="1167480"/>
          </a:xfrm>
          <a:prstGeom prst="rect">
            <a:avLst/>
          </a:prstGeom>
          <a:ln w="0">
            <a:noFill/>
          </a:ln>
        </p:spPr>
      </p:pic>
      <p:pic>
        <p:nvPicPr>
          <p:cNvPr id="663" name="Рисунок 5"/>
          <p:cNvPicPr/>
          <p:nvPr/>
        </p:nvPicPr>
        <p:blipFill>
          <a:blip r:embed="rId6"/>
          <a:stretch/>
        </p:blipFill>
        <p:spPr>
          <a:xfrm>
            <a:off x="617040" y="4003920"/>
            <a:ext cx="1177560" cy="1177560"/>
          </a:xfrm>
          <a:prstGeom prst="rect">
            <a:avLst/>
          </a:prstGeom>
          <a:ln w="0">
            <a:noFill/>
          </a:ln>
        </p:spPr>
      </p:pic>
      <p:pic>
        <p:nvPicPr>
          <p:cNvPr id="664" name="Рисунок 11"/>
          <p:cNvPicPr/>
          <p:nvPr/>
        </p:nvPicPr>
        <p:blipFill>
          <a:blip r:embed="rId7"/>
          <a:stretch/>
        </p:blipFill>
        <p:spPr>
          <a:xfrm>
            <a:off x="648360" y="2559600"/>
            <a:ext cx="1157400" cy="1157400"/>
          </a:xfrm>
          <a:prstGeom prst="rect">
            <a:avLst/>
          </a:prstGeom>
          <a:ln w="0">
            <a:noFill/>
          </a:ln>
        </p:spPr>
      </p:pic>
      <p:sp>
        <p:nvSpPr>
          <p:cNvPr id="665" name="TextBox 15"/>
          <p:cNvSpPr/>
          <p:nvPr/>
        </p:nvSpPr>
        <p:spPr>
          <a:xfrm>
            <a:off x="1938240" y="2907360"/>
            <a:ext cx="10209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Количество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коек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666" name="TextBox 16"/>
          <p:cNvSpPr/>
          <p:nvPr/>
        </p:nvSpPr>
        <p:spPr>
          <a:xfrm>
            <a:off x="1935360" y="4298400"/>
            <a:ext cx="1027080" cy="592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Численность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врачей в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районе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667" name="TextBox 17"/>
          <p:cNvSpPr/>
          <p:nvPr/>
        </p:nvSpPr>
        <p:spPr>
          <a:xfrm>
            <a:off x="5292720" y="4167720"/>
            <a:ext cx="1266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Обеспеченность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медицинскими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работниками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(на 10 тыс. чел.) </a:t>
            </a:r>
            <a:endParaRPr lang="ru-RU" sz="1100" b="0" strike="noStrike" spc="-1">
              <a:latin typeface="Arial"/>
            </a:endParaRPr>
          </a:p>
        </p:txBody>
      </p:sp>
      <p:pic>
        <p:nvPicPr>
          <p:cNvPr id="668" name="Рисунок 27"/>
          <p:cNvPicPr/>
          <p:nvPr/>
        </p:nvPicPr>
        <p:blipFill>
          <a:blip r:embed="rId8"/>
          <a:stretch/>
        </p:blipFill>
        <p:spPr>
          <a:xfrm>
            <a:off x="5668560" y="5182200"/>
            <a:ext cx="861480" cy="1006200"/>
          </a:xfrm>
          <a:prstGeom prst="rect">
            <a:avLst/>
          </a:prstGeom>
          <a:ln w="0">
            <a:noFill/>
          </a:ln>
        </p:spPr>
      </p:pic>
      <p:pic>
        <p:nvPicPr>
          <p:cNvPr id="669" name="Рисунок 30"/>
          <p:cNvPicPr/>
          <p:nvPr/>
        </p:nvPicPr>
        <p:blipFill>
          <a:blip r:embed="rId9"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5406840"/>
            <a:ext cx="5238720" cy="1045440"/>
          </a:xfrm>
          <a:prstGeom prst="rect">
            <a:avLst/>
          </a:prstGeom>
          <a:ln w="0">
            <a:noFill/>
          </a:ln>
        </p:spPr>
      </p:pic>
      <p:sp>
        <p:nvSpPr>
          <p:cNvPr id="670" name="Прямоугольник 12"/>
          <p:cNvSpPr/>
          <p:nvPr/>
        </p:nvSpPr>
        <p:spPr>
          <a:xfrm>
            <a:off x="105480" y="5535720"/>
            <a:ext cx="5028120" cy="77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200" b="0" strike="noStrike" spc="-1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r>
              <a:rPr lang="ru-RU" sz="1100" b="0" strike="noStrike" spc="-1">
                <a:solidFill>
                  <a:srgbClr val="000000"/>
                </a:solidFill>
                <a:latin typeface="Open Sans"/>
                <a:ea typeface="Open Sans"/>
              </a:rPr>
              <a:t>Кроме ОГБУЗ «Темкинская ЦРБ» в районе функционирует поликлиника плановой мощностью 150 посещений в смену. Фельдшерско-акушерские пункты имеют лицензии на медицинскую деятельность, 9 из них – на фармацевтическую деятельность.</a:t>
            </a:r>
            <a:endParaRPr lang="ru-RU" sz="1100" b="0" strike="noStrike" spc="-1">
              <a:latin typeface="Arial"/>
            </a:endParaRPr>
          </a:p>
        </p:txBody>
      </p:sp>
      <p:pic>
        <p:nvPicPr>
          <p:cNvPr id="671" name="Рисунок 14"/>
          <p:cNvPicPr/>
          <p:nvPr/>
        </p:nvPicPr>
        <p:blipFill>
          <a:blip r:embed="rId11"/>
          <a:stretch/>
        </p:blipFill>
        <p:spPr>
          <a:xfrm>
            <a:off x="617760" y="2525040"/>
            <a:ext cx="1200600" cy="1200600"/>
          </a:xfrm>
          <a:prstGeom prst="rect">
            <a:avLst/>
          </a:prstGeom>
          <a:ln w="0">
            <a:noFill/>
          </a:ln>
        </p:spPr>
      </p:pic>
      <p:sp>
        <p:nvSpPr>
          <p:cNvPr id="672" name="TextBox 20"/>
          <p:cNvSpPr/>
          <p:nvPr/>
        </p:nvSpPr>
        <p:spPr>
          <a:xfrm>
            <a:off x="805680" y="2735640"/>
            <a:ext cx="784440" cy="76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FFFFFF"/>
                </a:solidFill>
                <a:latin typeface="Open Sans"/>
                <a:ea typeface="Open Sans"/>
              </a:rPr>
              <a:t>36</a:t>
            </a:r>
            <a:endParaRPr lang="ru-RU" sz="4400" b="0" strike="noStrike" spc="-1">
              <a:latin typeface="Arial"/>
            </a:endParaRPr>
          </a:p>
        </p:txBody>
      </p:sp>
      <p:pic>
        <p:nvPicPr>
          <p:cNvPr id="673" name="Рисунок 26"/>
          <p:cNvPicPr/>
          <p:nvPr/>
        </p:nvPicPr>
        <p:blipFill>
          <a:blip r:embed="rId11"/>
          <a:stretch/>
        </p:blipFill>
        <p:spPr>
          <a:xfrm>
            <a:off x="613080" y="3987360"/>
            <a:ext cx="1200600" cy="1200600"/>
          </a:xfrm>
          <a:prstGeom prst="rect">
            <a:avLst/>
          </a:prstGeom>
          <a:ln w="0">
            <a:noFill/>
          </a:ln>
        </p:spPr>
      </p:pic>
      <p:sp>
        <p:nvSpPr>
          <p:cNvPr id="674" name="TextBox 21"/>
          <p:cNvSpPr/>
          <p:nvPr/>
        </p:nvSpPr>
        <p:spPr>
          <a:xfrm>
            <a:off x="980640" y="4213800"/>
            <a:ext cx="482760" cy="76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007FAC"/>
                </a:solidFill>
                <a:latin typeface="Open Sans"/>
                <a:ea typeface="Open Sans"/>
              </a:rPr>
              <a:t>6</a:t>
            </a:r>
            <a:endParaRPr lang="ru-RU" sz="4400" b="0" strike="noStrike" spc="-1">
              <a:latin typeface="Arial"/>
            </a:endParaRPr>
          </a:p>
        </p:txBody>
      </p:sp>
      <p:pic>
        <p:nvPicPr>
          <p:cNvPr id="675" name="Рисунок 28"/>
          <p:cNvPicPr/>
          <p:nvPr/>
        </p:nvPicPr>
        <p:blipFill>
          <a:blip r:embed="rId11"/>
          <a:stretch/>
        </p:blipFill>
        <p:spPr>
          <a:xfrm>
            <a:off x="3874680" y="3977640"/>
            <a:ext cx="1200600" cy="1200600"/>
          </a:xfrm>
          <a:prstGeom prst="rect">
            <a:avLst/>
          </a:prstGeom>
          <a:ln w="0">
            <a:noFill/>
          </a:ln>
        </p:spPr>
      </p:pic>
      <p:sp>
        <p:nvSpPr>
          <p:cNvPr id="676" name="TextBox 22"/>
          <p:cNvSpPr/>
          <p:nvPr/>
        </p:nvSpPr>
        <p:spPr>
          <a:xfrm>
            <a:off x="3829680" y="4110840"/>
            <a:ext cx="1285920" cy="94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strike="noStrike" spc="-1">
                <a:solidFill>
                  <a:srgbClr val="002060"/>
                </a:solidFill>
                <a:latin typeface="Open Sans"/>
                <a:ea typeface="Open Sans"/>
              </a:rPr>
              <a:t>6</a:t>
            </a:r>
            <a:r>
              <a:rPr lang="ru-RU" sz="3200" b="1" strike="noStrike" spc="-1">
                <a:solidFill>
                  <a:srgbClr val="002060"/>
                </a:solidFill>
                <a:latin typeface="Open Sans"/>
                <a:ea typeface="Open Sans"/>
              </a:rPr>
              <a:t>5,4 </a:t>
            </a:r>
            <a:r>
              <a:rPr lang="ru-RU" sz="2400" b="0" strike="noStrike" spc="-1">
                <a:solidFill>
                  <a:srgbClr val="002060"/>
                </a:solidFill>
                <a:latin typeface="Open Sans"/>
                <a:ea typeface="Open Sans"/>
              </a:rPr>
              <a:t>чел.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677" name="TextBox 32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678" name="TextBox 33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679" name="Рисунок 34"/>
          <p:cNvPicPr/>
          <p:nvPr/>
        </p:nvPicPr>
        <p:blipFill>
          <a:blip r:embed="rId12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Рисунок 6"/>
          <p:cNvPicPr/>
          <p:nvPr/>
        </p:nvPicPr>
        <p:blipFill>
          <a:blip r:embed="rId2"/>
          <a:stretch/>
        </p:blipFill>
        <p:spPr>
          <a:xfrm>
            <a:off x="929160" y="1176840"/>
            <a:ext cx="1658160" cy="1656000"/>
          </a:xfrm>
          <a:prstGeom prst="rect">
            <a:avLst/>
          </a:prstGeom>
          <a:ln w="0">
            <a:noFill/>
          </a:ln>
        </p:spPr>
      </p:pic>
      <p:pic>
        <p:nvPicPr>
          <p:cNvPr id="681" name="Рисунок 9"/>
          <p:cNvPicPr/>
          <p:nvPr/>
        </p:nvPicPr>
        <p:blipFill>
          <a:blip r:embed="rId3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682" name="TextBox 2"/>
          <p:cNvSpPr/>
          <p:nvPr/>
        </p:nvSpPr>
        <p:spPr>
          <a:xfrm>
            <a:off x="2061000" y="308880"/>
            <a:ext cx="542196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Спорт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683" name="TextBox 3"/>
          <p:cNvSpPr/>
          <p:nvPr/>
        </p:nvSpPr>
        <p:spPr>
          <a:xfrm>
            <a:off x="7131240" y="7190280"/>
            <a:ext cx="418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25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684" name="Рисунок 10"/>
          <p:cNvPicPr/>
          <p:nvPr/>
        </p:nvPicPr>
        <p:blipFill>
          <a:blip r:embed="rId4"/>
          <a:stretch/>
        </p:blipFill>
        <p:spPr>
          <a:xfrm>
            <a:off x="1050840" y="4730040"/>
            <a:ext cx="1893240" cy="1890360"/>
          </a:xfrm>
          <a:prstGeom prst="rect">
            <a:avLst/>
          </a:prstGeom>
          <a:ln w="0">
            <a:noFill/>
          </a:ln>
        </p:spPr>
      </p:pic>
      <p:pic>
        <p:nvPicPr>
          <p:cNvPr id="685" name="Рисунок 11"/>
          <p:cNvPicPr/>
          <p:nvPr/>
        </p:nvPicPr>
        <p:blipFill>
          <a:blip r:embed="rId5"/>
          <a:stretch/>
        </p:blipFill>
        <p:spPr>
          <a:xfrm>
            <a:off x="236520" y="2933640"/>
            <a:ext cx="1798560" cy="1796040"/>
          </a:xfrm>
          <a:prstGeom prst="rect">
            <a:avLst/>
          </a:prstGeom>
          <a:ln w="0">
            <a:noFill/>
          </a:ln>
        </p:spPr>
      </p:pic>
      <p:sp>
        <p:nvSpPr>
          <p:cNvPr id="686" name="TextBox 13"/>
          <p:cNvSpPr/>
          <p:nvPr/>
        </p:nvSpPr>
        <p:spPr>
          <a:xfrm>
            <a:off x="3287160" y="3199320"/>
            <a:ext cx="320580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00B050"/>
                </a:solidFill>
                <a:latin typeface="Open Sans Semibold"/>
                <a:ea typeface="Open Sans Semibold"/>
              </a:rPr>
              <a:t>24</a:t>
            </a:r>
            <a:r>
              <a:rPr lang="ru-RU" sz="1800" b="0" strike="noStrike" spc="-1">
                <a:solidFill>
                  <a:srgbClr val="000000"/>
                </a:solidFill>
                <a:latin typeface="Open Sans Semibold"/>
                <a:ea typeface="Open Sans Semibold"/>
              </a:rPr>
              <a:t> </a:t>
            </a:r>
            <a:r>
              <a:rPr lang="ru-RU" sz="1800" b="1" strike="noStrike" spc="-1">
                <a:solidFill>
                  <a:srgbClr val="000000"/>
                </a:solidFill>
                <a:latin typeface="Open Sans Semibold"/>
                <a:ea typeface="Open Sans Semibold"/>
              </a:rPr>
              <a:t>спортивных объектов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687" name="Прямоугольник 14"/>
          <p:cNvSpPr/>
          <p:nvPr/>
        </p:nvSpPr>
        <p:spPr>
          <a:xfrm>
            <a:off x="3819240" y="3832200"/>
            <a:ext cx="330192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latin typeface="Open Sans"/>
                <a:ea typeface="Open Sans"/>
              </a:rPr>
              <a:t>МБУ ФОК «Олимп»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latin typeface="Open Sans"/>
                <a:ea typeface="Open Sans"/>
              </a:rPr>
              <a:t>Стадион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688" name="Прямоугольник 18"/>
          <p:cNvSpPr/>
          <p:nvPr/>
        </p:nvSpPr>
        <p:spPr>
          <a:xfrm>
            <a:off x="4431600" y="2365560"/>
            <a:ext cx="126468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00B050"/>
                </a:solidFill>
                <a:latin typeface="Open Sans Semibold"/>
                <a:ea typeface="Open Sans Semibold"/>
              </a:rPr>
              <a:t>975 </a:t>
            </a:r>
            <a:r>
              <a:rPr lang="ru-RU" sz="1800" b="0" strike="noStrike" spc="-1">
                <a:solidFill>
                  <a:srgbClr val="000000"/>
                </a:solidFill>
                <a:latin typeface="Open Sans"/>
                <a:ea typeface="Open Sans"/>
              </a:rPr>
              <a:t>чел.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689" name="TextBox 19"/>
          <p:cNvSpPr/>
          <p:nvPr/>
        </p:nvSpPr>
        <p:spPr>
          <a:xfrm>
            <a:off x="3115080" y="1434600"/>
            <a:ext cx="3929040" cy="91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Open Sans Semibold"/>
                <a:ea typeface="Open Sans Semibold"/>
              </a:rPr>
              <a:t>Численность населения, занимающаяся физкультурой и спортом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690" name="TextBox 22"/>
          <p:cNvSpPr/>
          <p:nvPr/>
        </p:nvSpPr>
        <p:spPr>
          <a:xfrm>
            <a:off x="3463560" y="4957920"/>
            <a:ext cx="3095280" cy="106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  <a:ea typeface="Open Sans"/>
              </a:rPr>
              <a:t>В 2020 г. Проведено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B050"/>
                </a:solidFill>
                <a:latin typeface="Open Sans Semibold"/>
                <a:ea typeface="Open Sans Semibold"/>
              </a:rPr>
              <a:t>18 </a:t>
            </a:r>
            <a:r>
              <a:rPr lang="ru-RU" sz="1800" b="1" strike="noStrike" spc="-1">
                <a:solidFill>
                  <a:srgbClr val="000000"/>
                </a:solidFill>
                <a:latin typeface="Open Sans Semibold"/>
                <a:ea typeface="Open Sans Semibold"/>
              </a:rPr>
              <a:t>спортивно-массовых мероприятий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691" name="TextBox 24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692" name="TextBox 25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693" name="Рисунок 26"/>
          <p:cNvPicPr/>
          <p:nvPr/>
        </p:nvPicPr>
        <p:blipFill>
          <a:blip r:embed="rId6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  <p:sp>
        <p:nvSpPr>
          <p:cNvPr id="694" name="Прямоугольник 27"/>
          <p:cNvSpPr/>
          <p:nvPr/>
        </p:nvSpPr>
        <p:spPr>
          <a:xfrm>
            <a:off x="3430080" y="3986280"/>
            <a:ext cx="164952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1" strike="noStrike" spc="-1">
                <a:solidFill>
                  <a:srgbClr val="215968"/>
                </a:solidFill>
                <a:latin typeface="Open Sans"/>
                <a:ea typeface="Open Sans"/>
              </a:rPr>
              <a:t>Крупные:</a:t>
            </a:r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Picture 3"/>
          <p:cNvSpPr/>
          <p:nvPr/>
        </p:nvSpPr>
        <p:spPr>
          <a:xfrm>
            <a:off x="407520" y="3182760"/>
            <a:ext cx="983160" cy="976320"/>
          </a:xfrm>
          <a:prstGeom prst="flowChartConnector">
            <a:avLst/>
          </a:prstGeom>
          <a:blipFill rotWithShape="0">
            <a:blip r:embed="rId3"/>
            <a:srcRect l="18378" r="16296"/>
            <a:stretch/>
          </a:blipFill>
          <a:ln w="0">
            <a:solidFill>
              <a:srgbClr val="99CC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96" name="Рисунок 9"/>
          <p:cNvPicPr/>
          <p:nvPr/>
        </p:nvPicPr>
        <p:blipFill>
          <a:blip r:embed="rId4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697" name="TextBox 2"/>
          <p:cNvSpPr/>
          <p:nvPr/>
        </p:nvSpPr>
        <p:spPr>
          <a:xfrm>
            <a:off x="2061000" y="317160"/>
            <a:ext cx="54982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Культура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698" name="TextBox 49"/>
          <p:cNvSpPr/>
          <p:nvPr/>
        </p:nvSpPr>
        <p:spPr>
          <a:xfrm>
            <a:off x="7131240" y="7190280"/>
            <a:ext cx="418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26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699" name="Рисунок 42"/>
          <p:cNvSpPr/>
          <p:nvPr/>
        </p:nvSpPr>
        <p:spPr>
          <a:xfrm>
            <a:off x="2126880" y="1555560"/>
            <a:ext cx="2539080" cy="1705680"/>
          </a:xfrm>
          <a:prstGeom prst="roundRect">
            <a:avLst>
              <a:gd name="adj" fmla="val 8594"/>
            </a:avLst>
          </a:prstGeom>
          <a:blipFill rotWithShape="0">
            <a:blip r:embed="rId5"/>
            <a:stretch/>
          </a:blipFill>
          <a:ln w="38100">
            <a:solidFill>
              <a:srgbClr val="7CD9E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0" name="TextBox 51"/>
          <p:cNvSpPr/>
          <p:nvPr/>
        </p:nvSpPr>
        <p:spPr>
          <a:xfrm>
            <a:off x="322920" y="2417400"/>
            <a:ext cx="107784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245776"/>
                </a:solidFill>
                <a:latin typeface="Open Sans"/>
                <a:ea typeface="Open Sans"/>
              </a:rPr>
              <a:t>Музеи</a:t>
            </a:r>
            <a:endParaRPr lang="ru-RU" sz="1200" b="0" strike="noStrike" spc="-1">
              <a:latin typeface="Arial"/>
            </a:endParaRPr>
          </a:p>
        </p:txBody>
      </p:sp>
      <p:pic>
        <p:nvPicPr>
          <p:cNvPr id="701" name="Рисунок 24" descr="Библиотеки.png"/>
          <p:cNvPicPr/>
          <p:nvPr/>
        </p:nvPicPr>
        <p:blipFill>
          <a:blip r:embed="rId6"/>
          <a:stretch/>
        </p:blipFill>
        <p:spPr>
          <a:xfrm>
            <a:off x="423000" y="5097960"/>
            <a:ext cx="1023120" cy="1017720"/>
          </a:xfrm>
          <a:prstGeom prst="rect">
            <a:avLst/>
          </a:prstGeom>
          <a:ln w="0">
            <a:noFill/>
          </a:ln>
        </p:spPr>
      </p:pic>
      <p:pic>
        <p:nvPicPr>
          <p:cNvPr id="702" name="Рисунок 25" descr="Музеи.png"/>
          <p:cNvPicPr/>
          <p:nvPr/>
        </p:nvPicPr>
        <p:blipFill>
          <a:blip r:embed="rId7" cstate="print"/>
          <a:stretch/>
        </p:blipFill>
        <p:spPr>
          <a:xfrm>
            <a:off x="346680" y="1377360"/>
            <a:ext cx="1012680" cy="1007640"/>
          </a:xfrm>
          <a:prstGeom prst="rect">
            <a:avLst/>
          </a:prstGeom>
          <a:ln w="0">
            <a:noFill/>
          </a:ln>
        </p:spPr>
      </p:pic>
      <p:sp>
        <p:nvSpPr>
          <p:cNvPr id="703" name="TextBox 28"/>
          <p:cNvSpPr/>
          <p:nvPr/>
        </p:nvSpPr>
        <p:spPr>
          <a:xfrm>
            <a:off x="133920" y="6136200"/>
            <a:ext cx="166464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245776"/>
                </a:solidFill>
                <a:latin typeface="Open Sans"/>
                <a:ea typeface="Open Sans"/>
              </a:rPr>
              <a:t>Библиотеки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704" name="TextBox 29"/>
          <p:cNvSpPr/>
          <p:nvPr/>
        </p:nvSpPr>
        <p:spPr>
          <a:xfrm>
            <a:off x="583560" y="1506600"/>
            <a:ext cx="900360" cy="103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400" b="1" strike="noStrike" spc="-1">
                <a:solidFill>
                  <a:srgbClr val="FFFFFF"/>
                </a:solidFill>
                <a:latin typeface="Open Sans"/>
                <a:ea typeface="Open Sans"/>
              </a:rPr>
              <a:t>1</a:t>
            </a:r>
            <a:endParaRPr lang="ru-RU" sz="4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705" name="TextBox 30"/>
          <p:cNvSpPr/>
          <p:nvPr/>
        </p:nvSpPr>
        <p:spPr>
          <a:xfrm>
            <a:off x="512280" y="5256720"/>
            <a:ext cx="1173240" cy="103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400" b="1" strike="noStrike" spc="-1">
                <a:solidFill>
                  <a:srgbClr val="FFFFFF"/>
                </a:solidFill>
                <a:latin typeface="Open Sans"/>
                <a:ea typeface="Open Sans"/>
              </a:rPr>
              <a:t>12</a:t>
            </a:r>
            <a:endParaRPr lang="ru-RU" sz="4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706" name="Picture 2"/>
          <p:cNvSpPr/>
          <p:nvPr/>
        </p:nvSpPr>
        <p:spPr>
          <a:xfrm>
            <a:off x="4462560" y="1316160"/>
            <a:ext cx="2485800" cy="1771920"/>
          </a:xfrm>
          <a:prstGeom prst="roundRect">
            <a:avLst>
              <a:gd name="adj" fmla="val 8594"/>
            </a:avLst>
          </a:prstGeom>
          <a:blipFill rotWithShape="0">
            <a:blip r:embed="rId8"/>
            <a:stretch/>
          </a:blipFill>
          <a:ln w="38100">
            <a:solidFill>
              <a:srgbClr val="7CD9E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7" name="TextBox 32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708" name="TextBox 33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709" name="Рисунок 35"/>
          <p:cNvPicPr/>
          <p:nvPr/>
        </p:nvPicPr>
        <p:blipFill>
          <a:blip r:embed="rId9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  <p:pic>
        <p:nvPicPr>
          <p:cNvPr id="710" name="Рисунок 45"/>
          <p:cNvPicPr/>
          <p:nvPr/>
        </p:nvPicPr>
        <p:blipFill>
          <a:blip r:embed="rId10"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11">
                    <a14:imgEffect>
                      <a14:brightnessContrast bright="40000" colorTemp="4700"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977360" y="1180800"/>
            <a:ext cx="2354760" cy="507600"/>
          </a:xfrm>
          <a:prstGeom prst="rect">
            <a:avLst/>
          </a:prstGeom>
          <a:ln w="0">
            <a:noFill/>
          </a:ln>
        </p:spPr>
      </p:pic>
      <p:sp>
        <p:nvSpPr>
          <p:cNvPr id="711" name="TextBox 46"/>
          <p:cNvSpPr/>
          <p:nvPr/>
        </p:nvSpPr>
        <p:spPr>
          <a:xfrm>
            <a:off x="4977360" y="1188720"/>
            <a:ext cx="23547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FFFFFF"/>
                </a:solidFill>
                <a:latin typeface="Open Sans"/>
                <a:ea typeface="Open Sans"/>
              </a:rPr>
              <a:t>Историко-краеведческий  </a:t>
            </a:r>
            <a:endParaRPr lang="ru-RU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FFFFFF"/>
                </a:solidFill>
                <a:latin typeface="Open Sans"/>
                <a:ea typeface="Open Sans"/>
              </a:rPr>
              <a:t>музей</a:t>
            </a:r>
            <a:endParaRPr lang="ru-RU" sz="1200" b="0" strike="noStrike" spc="-1">
              <a:latin typeface="Arial"/>
            </a:endParaRPr>
          </a:p>
        </p:txBody>
      </p:sp>
      <p:pic>
        <p:nvPicPr>
          <p:cNvPr id="712" name="Рисунок 60"/>
          <p:cNvPicPr/>
          <p:nvPr/>
        </p:nvPicPr>
        <p:blipFill>
          <a:blip r:embed="rId10"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11">
                    <a14:imgEffect>
                      <a14:brightnessContrast bright="40000" colorTemp="4700"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685880" y="2964240"/>
            <a:ext cx="2226240" cy="448560"/>
          </a:xfrm>
          <a:prstGeom prst="rect">
            <a:avLst/>
          </a:prstGeom>
          <a:ln w="0">
            <a:noFill/>
          </a:ln>
        </p:spPr>
      </p:pic>
      <p:sp>
        <p:nvSpPr>
          <p:cNvPr id="713" name="TextBox 61"/>
          <p:cNvSpPr/>
          <p:nvPr/>
        </p:nvSpPr>
        <p:spPr>
          <a:xfrm>
            <a:off x="1747440" y="2951640"/>
            <a:ext cx="210348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FFFFFF"/>
                </a:solidFill>
                <a:latin typeface="Open Sans"/>
                <a:ea typeface="Open Sans"/>
              </a:rPr>
              <a:t>Культурно-досуговый </a:t>
            </a:r>
            <a:endParaRPr lang="ru-RU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FFFFFF"/>
                </a:solidFill>
                <a:latin typeface="Open Sans"/>
                <a:ea typeface="Open Sans"/>
              </a:rPr>
              <a:t>центр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714" name="Прямоугольник 34"/>
          <p:cNvSpPr/>
          <p:nvPr/>
        </p:nvSpPr>
        <p:spPr>
          <a:xfrm>
            <a:off x="2202480" y="4395240"/>
            <a:ext cx="5205600" cy="82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  <a:ea typeface="Open Sans"/>
              </a:rPr>
              <a:t>В </a:t>
            </a:r>
            <a:r>
              <a:rPr lang="ru-RU" sz="2400" b="1" strike="noStrike" spc="-1">
                <a:solidFill>
                  <a:srgbClr val="40B640"/>
                </a:solidFill>
                <a:latin typeface="Open Sans Semibold"/>
                <a:ea typeface="Open Sans Semibold"/>
              </a:rPr>
              <a:t>27</a:t>
            </a:r>
            <a:r>
              <a:rPr lang="ru-RU" sz="1400" b="0" strike="noStrike" spc="-1">
                <a:solidFill>
                  <a:srgbClr val="000000"/>
                </a:solidFill>
                <a:latin typeface="Open Sans Semibold"/>
                <a:ea typeface="Open Sans Semibold"/>
              </a:rPr>
              <a:t> </a:t>
            </a:r>
            <a:r>
              <a:rPr lang="ru-RU" sz="1800" b="0" strike="noStrike" spc="-1">
                <a:solidFill>
                  <a:srgbClr val="000000"/>
                </a:solidFill>
                <a:latin typeface="Open Sans"/>
                <a:ea typeface="Open Sans"/>
              </a:rPr>
              <a:t>клубных формированиях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  <a:ea typeface="Open Sans"/>
              </a:rPr>
              <a:t>занимаются </a:t>
            </a:r>
            <a:r>
              <a:rPr lang="ru-RU" sz="2400" b="1" strike="noStrike" spc="-1">
                <a:solidFill>
                  <a:srgbClr val="40B640"/>
                </a:solidFill>
                <a:latin typeface="Open Sans Semibold"/>
                <a:ea typeface="Open Sans Semibold"/>
              </a:rPr>
              <a:t>215 </a:t>
            </a:r>
            <a:r>
              <a:rPr lang="ru-RU" sz="1800" b="0" strike="noStrike" spc="-1">
                <a:solidFill>
                  <a:srgbClr val="000000"/>
                </a:solidFill>
                <a:latin typeface="Open Sans"/>
                <a:ea typeface="Open Sans"/>
              </a:rPr>
              <a:t>человек. 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715" name="Прямоугольник 36"/>
          <p:cNvSpPr/>
          <p:nvPr/>
        </p:nvSpPr>
        <p:spPr>
          <a:xfrm>
            <a:off x="2072160" y="3599280"/>
            <a:ext cx="5049360" cy="73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  <a:ea typeface="Open Sans"/>
              </a:rPr>
              <a:t>В 2020 г. Проведено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40B640"/>
                </a:solidFill>
                <a:latin typeface="Open Sans"/>
                <a:ea typeface="Open Sans"/>
              </a:rPr>
              <a:t>666</a:t>
            </a:r>
            <a:r>
              <a:rPr lang="ru-RU" sz="1600" b="0" strike="noStrike" spc="-1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r>
              <a:rPr lang="ru-RU" sz="1800" b="0" strike="noStrike" spc="-1">
                <a:solidFill>
                  <a:srgbClr val="000000"/>
                </a:solidFill>
                <a:latin typeface="Open Sans"/>
                <a:ea typeface="Open Sans"/>
              </a:rPr>
              <a:t>мероприятий в сфере культуры.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716" name="Прямоугольник 37"/>
          <p:cNvSpPr/>
          <p:nvPr/>
        </p:nvSpPr>
        <p:spPr>
          <a:xfrm>
            <a:off x="1685880" y="5319720"/>
            <a:ext cx="5137560" cy="115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  <a:ea typeface="Open Sans"/>
              </a:rPr>
              <a:t>В библиотеках зарегистрировано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40B640"/>
                </a:solidFill>
                <a:latin typeface="Open Sans Semibold"/>
                <a:ea typeface="Open Sans Semibold"/>
              </a:rPr>
              <a:t>3 180 </a:t>
            </a:r>
            <a:r>
              <a:rPr lang="ru-RU" sz="1800" b="0" strike="noStrike" spc="-1">
                <a:solidFill>
                  <a:srgbClr val="000000"/>
                </a:solidFill>
                <a:latin typeface="Open Sans"/>
                <a:ea typeface="Open Sans"/>
              </a:rPr>
              <a:t>читателей, книговыдача</a:t>
            </a:r>
            <a:r>
              <a:rPr lang="ru-RU" sz="2800" b="0" strike="noStrike" spc="-1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40B640"/>
                </a:solidFill>
                <a:latin typeface="Open Sans Semibold"/>
                <a:ea typeface="Open Sans Semibold"/>
              </a:rPr>
              <a:t>81 249 </a:t>
            </a:r>
            <a:r>
              <a:rPr lang="ru-RU" sz="1800" b="0" strike="noStrike" spc="-1">
                <a:solidFill>
                  <a:srgbClr val="000000"/>
                </a:solidFill>
                <a:latin typeface="Open Sans"/>
                <a:ea typeface="Open Sans"/>
              </a:rPr>
              <a:t>экземпляров.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717" name="TextBox 52"/>
          <p:cNvSpPr/>
          <p:nvPr/>
        </p:nvSpPr>
        <p:spPr>
          <a:xfrm>
            <a:off x="-32040" y="4225680"/>
            <a:ext cx="185580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376092"/>
                </a:solidFill>
                <a:latin typeface="Open Sans"/>
                <a:ea typeface="Open Sans"/>
              </a:rPr>
              <a:t>Клубные </a:t>
            </a:r>
            <a:endParaRPr lang="ru-RU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376092"/>
                </a:solidFill>
                <a:latin typeface="Open Sans"/>
                <a:ea typeface="Open Sans"/>
              </a:rPr>
              <a:t>учреждения</a:t>
            </a:r>
            <a:endParaRPr lang="ru-RU" sz="1200" b="0" strike="noStrike" spc="-1">
              <a:latin typeface="Arial"/>
            </a:endParaRPr>
          </a:p>
        </p:txBody>
      </p:sp>
      <p:pic>
        <p:nvPicPr>
          <p:cNvPr id="718" name="Рисунок 57"/>
          <p:cNvPicPr/>
          <p:nvPr/>
        </p:nvPicPr>
        <p:blipFill>
          <a:blip r:embed="rId12"/>
          <a:stretch/>
        </p:blipFill>
        <p:spPr>
          <a:xfrm>
            <a:off x="393480" y="3147480"/>
            <a:ext cx="1011240" cy="1011240"/>
          </a:xfrm>
          <a:prstGeom prst="rect">
            <a:avLst/>
          </a:prstGeom>
          <a:ln w="0">
            <a:noFill/>
          </a:ln>
        </p:spPr>
      </p:pic>
      <p:sp>
        <p:nvSpPr>
          <p:cNvPr id="719" name="TextBox 59"/>
          <p:cNvSpPr/>
          <p:nvPr/>
        </p:nvSpPr>
        <p:spPr>
          <a:xfrm>
            <a:off x="310680" y="3326040"/>
            <a:ext cx="1173240" cy="76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FFFFFF"/>
                </a:solidFill>
                <a:latin typeface="Open Sans"/>
                <a:ea typeface="Open Sans"/>
              </a:rPr>
              <a:t>9</a:t>
            </a:r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" name="Рисунок 17"/>
          <p:cNvPicPr/>
          <p:nvPr/>
        </p:nvPicPr>
        <p:blipFill>
          <a:blip r:embed="rId3"/>
          <a:stretch/>
        </p:blipFill>
        <p:spPr>
          <a:xfrm>
            <a:off x="212400" y="1468440"/>
            <a:ext cx="991080" cy="966240"/>
          </a:xfrm>
          <a:prstGeom prst="rect">
            <a:avLst/>
          </a:prstGeom>
          <a:ln w="0">
            <a:noFill/>
          </a:ln>
        </p:spPr>
      </p:pic>
      <p:pic>
        <p:nvPicPr>
          <p:cNvPr id="721" name="Рисунок 3"/>
          <p:cNvPicPr/>
          <p:nvPr/>
        </p:nvPicPr>
        <p:blipFill>
          <a:blip r:embed="rId4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722" name="TextBox 4"/>
          <p:cNvSpPr/>
          <p:nvPr/>
        </p:nvSpPr>
        <p:spPr>
          <a:xfrm>
            <a:off x="2061000" y="317160"/>
            <a:ext cx="54982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Туризм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723" name="TextBox 12"/>
          <p:cNvSpPr/>
          <p:nvPr/>
        </p:nvSpPr>
        <p:spPr>
          <a:xfrm>
            <a:off x="7114680" y="7190280"/>
            <a:ext cx="418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27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724" name="TextBox 58"/>
          <p:cNvSpPr/>
          <p:nvPr/>
        </p:nvSpPr>
        <p:spPr>
          <a:xfrm>
            <a:off x="317520" y="2914920"/>
            <a:ext cx="54540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FFFFFF"/>
                </a:solidFill>
                <a:latin typeface="Open Sans"/>
                <a:ea typeface="Open Sans"/>
              </a:rPr>
              <a:t>79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725" name="TextBox 68"/>
          <p:cNvSpPr/>
          <p:nvPr/>
        </p:nvSpPr>
        <p:spPr>
          <a:xfrm>
            <a:off x="201240" y="3214800"/>
            <a:ext cx="230040" cy="57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1" strike="noStrike" spc="-1">
                <a:solidFill>
                  <a:srgbClr val="FFFFFF"/>
                </a:solidFill>
                <a:latin typeface="Open Sans"/>
                <a:ea typeface="Open Sans"/>
              </a:rPr>
              <a:t>…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726" name="TextBox 72"/>
          <p:cNvSpPr/>
          <p:nvPr/>
        </p:nvSpPr>
        <p:spPr>
          <a:xfrm>
            <a:off x="-65160" y="2560320"/>
            <a:ext cx="1546200" cy="592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100" b="1" strike="noStrike" spc="-1">
                <a:solidFill>
                  <a:srgbClr val="245776"/>
                </a:solidFill>
                <a:latin typeface="Open Sans"/>
                <a:ea typeface="Open Sans"/>
              </a:rPr>
              <a:t>Объекты культурного наследия</a:t>
            </a:r>
            <a:endParaRPr lang="ru-RU" sz="1100" b="0" strike="noStrike" spc="-1">
              <a:latin typeface="Arial"/>
            </a:endParaRPr>
          </a:p>
        </p:txBody>
      </p:sp>
      <p:pic>
        <p:nvPicPr>
          <p:cNvPr id="727" name="Рисунок 78"/>
          <p:cNvPicPr/>
          <p:nvPr/>
        </p:nvPicPr>
        <p:blipFill>
          <a:blip r:embed="rId5">
            <a:lum bright="70000" contrast="-70000"/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6">
                    <a14:imgEffect>
                      <a14:brightnessContrast colorTemp="4700" contrast="40000" sat="0"/>
                    </a14:imgEffect>
                  </a14:imgLayer>
                </a14:imgProps>
              </a:ext>
            </a:extLst>
          </a:blip>
          <a:stretch/>
        </p:blipFill>
        <p:spPr>
          <a:xfrm>
            <a:off x="226080" y="5123520"/>
            <a:ext cx="3036600" cy="389520"/>
          </a:xfrm>
          <a:prstGeom prst="rect">
            <a:avLst/>
          </a:prstGeom>
          <a:ln w="0">
            <a:noFill/>
          </a:ln>
        </p:spPr>
      </p:pic>
      <p:sp>
        <p:nvSpPr>
          <p:cNvPr id="728" name="TextBox 32"/>
          <p:cNvSpPr/>
          <p:nvPr/>
        </p:nvSpPr>
        <p:spPr>
          <a:xfrm>
            <a:off x="0" y="5175360"/>
            <a:ext cx="344700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70C0"/>
                </a:solidFill>
                <a:latin typeface="Open Sans Semibold"/>
                <a:ea typeface="Open Sans Semibold"/>
              </a:rPr>
              <a:t>Приоритетные направления: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729" name="Рисунок 62"/>
          <p:cNvPicPr/>
          <p:nvPr/>
        </p:nvPicPr>
        <p:blipFill>
          <a:blip r:embed="rId7"/>
          <a:stretch/>
        </p:blipFill>
        <p:spPr>
          <a:xfrm>
            <a:off x="779400" y="5605560"/>
            <a:ext cx="523440" cy="523440"/>
          </a:xfrm>
          <a:prstGeom prst="rect">
            <a:avLst/>
          </a:prstGeom>
          <a:ln w="0">
            <a:noFill/>
          </a:ln>
        </p:spPr>
      </p:pic>
      <p:sp>
        <p:nvSpPr>
          <p:cNvPr id="730" name="TextBox 73"/>
          <p:cNvSpPr/>
          <p:nvPr/>
        </p:nvSpPr>
        <p:spPr>
          <a:xfrm>
            <a:off x="1347840" y="5710320"/>
            <a:ext cx="153576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265F92"/>
                </a:solidFill>
                <a:latin typeface="Open Sans Semibold"/>
                <a:ea typeface="Open Sans Semibold"/>
              </a:rPr>
              <a:t>Рекреационный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731" name="TextBox 76"/>
          <p:cNvSpPr/>
          <p:nvPr/>
        </p:nvSpPr>
        <p:spPr>
          <a:xfrm>
            <a:off x="1343160" y="6260400"/>
            <a:ext cx="1498320" cy="63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265F92"/>
                </a:solidFill>
                <a:latin typeface="Open Sans Semibold"/>
                <a:ea typeface="Open Sans Semibold"/>
              </a:rPr>
              <a:t>Сельский и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265F92"/>
                </a:solidFill>
                <a:latin typeface="Open Sans Semibold"/>
                <a:ea typeface="Open Sans Semibold"/>
              </a:rPr>
              <a:t>экологический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</p:txBody>
      </p:sp>
      <p:sp>
        <p:nvSpPr>
          <p:cNvPr id="732" name="TextBox 77"/>
          <p:cNvSpPr/>
          <p:nvPr/>
        </p:nvSpPr>
        <p:spPr>
          <a:xfrm>
            <a:off x="3715920" y="5677560"/>
            <a:ext cx="1531080" cy="63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265F92"/>
                </a:solidFill>
                <a:latin typeface="Open Sans Semibold"/>
                <a:ea typeface="Open Sans Semibold"/>
              </a:rPr>
              <a:t>Культурно-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265F92"/>
                </a:solidFill>
                <a:latin typeface="Open Sans Semibold"/>
                <a:ea typeface="Open Sans Semibold"/>
              </a:rPr>
              <a:t>познавательный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</p:txBody>
      </p:sp>
      <p:sp>
        <p:nvSpPr>
          <p:cNvPr id="733" name="TextBox 80"/>
          <p:cNvSpPr/>
          <p:nvPr/>
        </p:nvSpPr>
        <p:spPr>
          <a:xfrm>
            <a:off x="3737880" y="6346080"/>
            <a:ext cx="1649160" cy="63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265F92"/>
                </a:solidFill>
                <a:latin typeface="Open Sans Semibold"/>
                <a:ea typeface="Open Sans Semibold"/>
              </a:rPr>
              <a:t>Религиозный и паломнический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</p:txBody>
      </p:sp>
      <p:sp>
        <p:nvSpPr>
          <p:cNvPr id="734" name="TextBox 55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735" name="TextBox 56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736" name="Рисунок 57"/>
          <p:cNvPicPr/>
          <p:nvPr/>
        </p:nvPicPr>
        <p:blipFill>
          <a:blip r:embed="rId8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  <p:pic>
        <p:nvPicPr>
          <p:cNvPr id="737" name="Рисунок 2"/>
          <p:cNvPicPr/>
          <p:nvPr/>
        </p:nvPicPr>
        <p:blipFill>
          <a:blip r:embed="rId9"/>
          <a:stretch/>
        </p:blipFill>
        <p:spPr>
          <a:xfrm>
            <a:off x="3143520" y="5694120"/>
            <a:ext cx="520200" cy="520200"/>
          </a:xfrm>
          <a:prstGeom prst="rect">
            <a:avLst/>
          </a:prstGeom>
          <a:ln w="0">
            <a:noFill/>
          </a:ln>
        </p:spPr>
      </p:pic>
      <p:pic>
        <p:nvPicPr>
          <p:cNvPr id="738" name="Рисунок 5"/>
          <p:cNvPicPr/>
          <p:nvPr/>
        </p:nvPicPr>
        <p:blipFill>
          <a:blip r:embed="rId10" cstate="print"/>
          <a:stretch/>
        </p:blipFill>
        <p:spPr>
          <a:xfrm>
            <a:off x="3166200" y="6278040"/>
            <a:ext cx="519480" cy="519480"/>
          </a:xfrm>
          <a:prstGeom prst="rect">
            <a:avLst/>
          </a:prstGeom>
          <a:ln w="0">
            <a:noFill/>
          </a:ln>
        </p:spPr>
      </p:pic>
      <p:pic>
        <p:nvPicPr>
          <p:cNvPr id="739" name="Рисунок 6"/>
          <p:cNvPicPr/>
          <p:nvPr/>
        </p:nvPicPr>
        <p:blipFill>
          <a:blip r:embed="rId11"/>
          <a:stretch/>
        </p:blipFill>
        <p:spPr>
          <a:xfrm>
            <a:off x="761760" y="6212520"/>
            <a:ext cx="541440" cy="541440"/>
          </a:xfrm>
          <a:prstGeom prst="rect">
            <a:avLst/>
          </a:prstGeom>
          <a:ln w="0">
            <a:noFill/>
          </a:ln>
        </p:spPr>
      </p:pic>
      <p:pic>
        <p:nvPicPr>
          <p:cNvPr id="740" name="Picture 4" descr="C:\Documents and Settings\таня\Рабочий стол\Церкви и храмы.PNG"/>
          <p:cNvPicPr/>
          <p:nvPr/>
        </p:nvPicPr>
        <p:blipFill>
          <a:blip r:embed="rId12"/>
          <a:stretch/>
        </p:blipFill>
        <p:spPr>
          <a:xfrm>
            <a:off x="212400" y="3294000"/>
            <a:ext cx="1005480" cy="1024560"/>
          </a:xfrm>
          <a:prstGeom prst="rect">
            <a:avLst/>
          </a:prstGeom>
          <a:ln w="0">
            <a:noFill/>
          </a:ln>
        </p:spPr>
      </p:pic>
      <p:sp>
        <p:nvSpPr>
          <p:cNvPr id="741" name="TextBox 46"/>
          <p:cNvSpPr/>
          <p:nvPr/>
        </p:nvSpPr>
        <p:spPr>
          <a:xfrm>
            <a:off x="244440" y="4334400"/>
            <a:ext cx="941400" cy="42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100" b="1" strike="noStrike" spc="-1">
                <a:solidFill>
                  <a:srgbClr val="245776"/>
                </a:solidFill>
                <a:latin typeface="Open Sans"/>
                <a:ea typeface="Open Sans"/>
              </a:rPr>
              <a:t>Церкви и храмы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742" name="TextBox 47"/>
          <p:cNvSpPr/>
          <p:nvPr/>
        </p:nvSpPr>
        <p:spPr>
          <a:xfrm>
            <a:off x="393120" y="1733760"/>
            <a:ext cx="68220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F2F2F2"/>
                </a:solidFill>
                <a:latin typeface="Open Sans"/>
                <a:ea typeface="Open Sans"/>
              </a:rPr>
              <a:t>79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743" name="TextBox 48"/>
          <p:cNvSpPr/>
          <p:nvPr/>
        </p:nvSpPr>
        <p:spPr>
          <a:xfrm>
            <a:off x="571320" y="3695400"/>
            <a:ext cx="18432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4" name="TextBox 50"/>
          <p:cNvSpPr/>
          <p:nvPr/>
        </p:nvSpPr>
        <p:spPr>
          <a:xfrm>
            <a:off x="291960" y="3501720"/>
            <a:ext cx="763920" cy="57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F2F2F2"/>
                </a:solidFill>
                <a:latin typeface="Open Sans"/>
                <a:ea typeface="Open Sans"/>
              </a:rPr>
              <a:t>  </a:t>
            </a:r>
            <a:r>
              <a:rPr lang="ru-RU" sz="3200" b="1" spc="-1" dirty="0" smtClean="0">
                <a:solidFill>
                  <a:srgbClr val="F2F2F2"/>
                </a:solidFill>
                <a:latin typeface="Open Sans"/>
                <a:ea typeface="Open Sans"/>
              </a:rPr>
              <a:t>4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745" name="TextBox 43"/>
          <p:cNvSpPr/>
          <p:nvPr/>
        </p:nvSpPr>
        <p:spPr>
          <a:xfrm>
            <a:off x="2946600" y="3290040"/>
            <a:ext cx="8496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  <a:ea typeface="Open Sans"/>
              </a:rPr>
              <a:t>фото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746" name="TextBox 44"/>
          <p:cNvSpPr/>
          <p:nvPr/>
        </p:nvSpPr>
        <p:spPr>
          <a:xfrm>
            <a:off x="5292720" y="2256120"/>
            <a:ext cx="999360" cy="57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1" strike="noStrike" spc="-1">
                <a:solidFill>
                  <a:srgbClr val="FFFFFF"/>
                </a:solidFill>
                <a:latin typeface="Open Sans"/>
                <a:ea typeface="Open Sans"/>
              </a:rPr>
              <a:t>0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747" name="Рисунок 52"/>
          <p:cNvSpPr/>
          <p:nvPr/>
        </p:nvSpPr>
        <p:spPr>
          <a:xfrm>
            <a:off x="1990800" y="2992680"/>
            <a:ext cx="2674800" cy="1831680"/>
          </a:xfrm>
          <a:prstGeom prst="roundRect">
            <a:avLst>
              <a:gd name="adj" fmla="val 8594"/>
            </a:avLst>
          </a:prstGeom>
          <a:blipFill rotWithShape="0">
            <a:blip r:embed="rId13"/>
            <a:srcRect l="10898"/>
            <a:stretch/>
          </a:blipFill>
          <a:ln w="38100">
            <a:solidFill>
              <a:srgbClr val="7CD9E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8" name="Рисунок 60"/>
          <p:cNvSpPr/>
          <p:nvPr/>
        </p:nvSpPr>
        <p:spPr>
          <a:xfrm>
            <a:off x="4247280" y="1959120"/>
            <a:ext cx="2857680" cy="2067120"/>
          </a:xfrm>
          <a:prstGeom prst="roundRect">
            <a:avLst>
              <a:gd name="adj" fmla="val 8594"/>
            </a:avLst>
          </a:prstGeom>
          <a:blipFill rotWithShape="0">
            <a:blip r:embed="rId14"/>
            <a:stretch/>
          </a:blipFill>
          <a:ln w="38100">
            <a:solidFill>
              <a:srgbClr val="7CD9E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9" name="Рисунок 1"/>
          <p:cNvSpPr/>
          <p:nvPr/>
        </p:nvSpPr>
        <p:spPr>
          <a:xfrm>
            <a:off x="1477800" y="1456560"/>
            <a:ext cx="2937240" cy="1519200"/>
          </a:xfrm>
          <a:prstGeom prst="roundRect">
            <a:avLst>
              <a:gd name="adj" fmla="val 8594"/>
            </a:avLst>
          </a:prstGeom>
          <a:blipFill rotWithShape="0">
            <a:blip r:embed="rId15"/>
            <a:stretch/>
          </a:blipFill>
          <a:ln w="38100">
            <a:solidFill>
              <a:srgbClr val="7CD9E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50" name="Рисунок 64"/>
          <p:cNvPicPr/>
          <p:nvPr/>
        </p:nvPicPr>
        <p:blipFill>
          <a:blip r:embed="rId16"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17">
                    <a14:imgEffect>
                      <a14:brightnessContrast bright="40000" colorTemp="4700"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2846880" y="1100880"/>
            <a:ext cx="1941840" cy="499680"/>
          </a:xfrm>
          <a:prstGeom prst="rect">
            <a:avLst/>
          </a:prstGeom>
          <a:ln w="0">
            <a:noFill/>
          </a:ln>
        </p:spPr>
      </p:pic>
      <p:sp>
        <p:nvSpPr>
          <p:cNvPr id="751" name="TextBox 67"/>
          <p:cNvSpPr/>
          <p:nvPr/>
        </p:nvSpPr>
        <p:spPr>
          <a:xfrm>
            <a:off x="2649600" y="1111680"/>
            <a:ext cx="233640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FFFFFF"/>
                </a:solidFill>
                <a:latin typeface="Open Sans"/>
                <a:ea typeface="Open Sans"/>
              </a:rPr>
              <a:t>Усадьба Графа Граббе</a:t>
            </a:r>
            <a:r>
              <a:t/>
            </a:r>
            <a:br/>
            <a:r>
              <a:rPr lang="ru-RU" sz="1200" b="1" strike="noStrike" spc="-1">
                <a:solidFill>
                  <a:srgbClr val="FFFFFF"/>
                </a:solidFill>
                <a:latin typeface="Open Sans"/>
                <a:ea typeface="Open Sans"/>
              </a:rPr>
              <a:t>(д. Васильевское)</a:t>
            </a:r>
            <a:endParaRPr lang="ru-RU" sz="1200" b="0" strike="noStrike" spc="-1">
              <a:latin typeface="Arial"/>
            </a:endParaRPr>
          </a:p>
        </p:txBody>
      </p:sp>
      <p:pic>
        <p:nvPicPr>
          <p:cNvPr id="752" name="Рисунок 70"/>
          <p:cNvPicPr/>
          <p:nvPr/>
        </p:nvPicPr>
        <p:blipFill>
          <a:blip r:embed="rId18"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17">
                    <a14:imgEffect>
                      <a14:brightnessContrast bright="40000" colorTemp="4700"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5385960" y="1706040"/>
            <a:ext cx="2059200" cy="505440"/>
          </a:xfrm>
          <a:prstGeom prst="rect">
            <a:avLst/>
          </a:prstGeom>
          <a:ln w="0">
            <a:noFill/>
          </a:ln>
        </p:spPr>
      </p:pic>
      <p:sp>
        <p:nvSpPr>
          <p:cNvPr id="753" name="TextBox 71"/>
          <p:cNvSpPr/>
          <p:nvPr/>
        </p:nvSpPr>
        <p:spPr>
          <a:xfrm>
            <a:off x="5247360" y="1743120"/>
            <a:ext cx="233640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FFFFFF"/>
                </a:solidFill>
                <a:latin typeface="Open Sans"/>
                <a:ea typeface="Open Sans"/>
              </a:rPr>
              <a:t>Культурно-духовный </a:t>
            </a:r>
            <a:endParaRPr lang="ru-RU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FFFFFF"/>
                </a:solidFill>
                <a:latin typeface="Open Sans"/>
                <a:ea typeface="Open Sans"/>
              </a:rPr>
              <a:t>центр «Темкино»</a:t>
            </a:r>
            <a:endParaRPr lang="ru-RU" sz="1200" b="0" strike="noStrike" spc="-1">
              <a:latin typeface="Arial"/>
            </a:endParaRPr>
          </a:p>
        </p:txBody>
      </p:sp>
      <p:pic>
        <p:nvPicPr>
          <p:cNvPr id="754" name="Рисунок 75"/>
          <p:cNvPicPr/>
          <p:nvPr/>
        </p:nvPicPr>
        <p:blipFill>
          <a:blip r:embed="rId16"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17">
                    <a14:imgEffect>
                      <a14:brightnessContrast bright="40000" colorTemp="4700"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401480" y="4472640"/>
            <a:ext cx="2395080" cy="549000"/>
          </a:xfrm>
          <a:prstGeom prst="rect">
            <a:avLst/>
          </a:prstGeom>
          <a:ln w="0">
            <a:noFill/>
          </a:ln>
        </p:spPr>
      </p:pic>
      <p:sp>
        <p:nvSpPr>
          <p:cNvPr id="755" name="TextBox 81"/>
          <p:cNvSpPr/>
          <p:nvPr/>
        </p:nvSpPr>
        <p:spPr>
          <a:xfrm>
            <a:off x="1401480" y="4525560"/>
            <a:ext cx="233640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FFFFFF"/>
                </a:solidFill>
                <a:latin typeface="Open Sans"/>
                <a:ea typeface="Open Sans"/>
              </a:rPr>
              <a:t>Церковь в честь Покрова пресвятой Богородицы</a:t>
            </a:r>
            <a:endParaRPr lang="ru-RU" sz="1200" b="0" strike="noStrike" spc="-1">
              <a:latin typeface="Arial"/>
            </a:endParaRPr>
          </a:p>
        </p:txBody>
      </p:sp>
      <p:pic>
        <p:nvPicPr>
          <p:cNvPr id="756" name="Рисунок 42"/>
          <p:cNvPicPr/>
          <p:nvPr/>
        </p:nvPicPr>
        <p:blipFill>
          <a:blip r:embed="rId19">
            <a:lum bright="70000" contrast="-70000"/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6">
                    <a14:imgEffect>
                      <a14:brightnessContrast colorTemp="4700" contrast="40000" sat="33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405680" y="4162320"/>
            <a:ext cx="2611800" cy="1469880"/>
          </a:xfrm>
          <a:prstGeom prst="rect">
            <a:avLst/>
          </a:prstGeom>
          <a:ln w="12700">
            <a:solidFill>
              <a:srgbClr val="4CCBD4"/>
            </a:solidFill>
            <a:prstDash val="lgDash"/>
            <a:round/>
          </a:ln>
        </p:spPr>
      </p:pic>
      <p:sp>
        <p:nvSpPr>
          <p:cNvPr id="757" name="TextBox 33"/>
          <p:cNvSpPr/>
          <p:nvPr/>
        </p:nvSpPr>
        <p:spPr>
          <a:xfrm>
            <a:off x="4510440" y="4197600"/>
            <a:ext cx="233856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70C0"/>
                </a:solidFill>
                <a:latin typeface="Open Sans"/>
                <a:ea typeface="Open Sans"/>
              </a:rPr>
              <a:t>Событийный туризм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758" name="Рисунок 1"/>
          <p:cNvPicPr/>
          <p:nvPr/>
        </p:nvPicPr>
        <p:blipFill>
          <a:blip r:embed="rId20"/>
          <a:stretch/>
        </p:blipFill>
        <p:spPr>
          <a:xfrm>
            <a:off x="4500000" y="4610880"/>
            <a:ext cx="247320" cy="237960"/>
          </a:xfrm>
          <a:prstGeom prst="rect">
            <a:avLst/>
          </a:prstGeom>
          <a:ln w="0">
            <a:noFill/>
          </a:ln>
        </p:spPr>
      </p:pic>
      <p:sp>
        <p:nvSpPr>
          <p:cNvPr id="759" name="TextBox 10"/>
          <p:cNvSpPr/>
          <p:nvPr/>
        </p:nvSpPr>
        <p:spPr>
          <a:xfrm>
            <a:off x="4773960" y="4550400"/>
            <a:ext cx="2298240" cy="42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0000"/>
                </a:solidFill>
                <a:latin typeface="Open Sans"/>
                <a:ea typeface="Open Sans"/>
              </a:rPr>
              <a:t>18 июня – День поминовения схимонахини Макарии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760" name="TextBox 79"/>
          <p:cNvSpPr/>
          <p:nvPr/>
        </p:nvSpPr>
        <p:spPr>
          <a:xfrm>
            <a:off x="4773960" y="5175360"/>
            <a:ext cx="2376360" cy="257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0000"/>
                </a:solidFill>
                <a:latin typeface="Open Sans"/>
                <a:ea typeface="Open Sans"/>
              </a:rPr>
              <a:t>2 августа – День села Темкино</a:t>
            </a:r>
            <a:endParaRPr lang="ru-RU" sz="1100" b="0" strike="noStrike" spc="-1">
              <a:latin typeface="Arial"/>
            </a:endParaRPr>
          </a:p>
        </p:txBody>
      </p:sp>
      <p:pic>
        <p:nvPicPr>
          <p:cNvPr id="761" name="Рисунок 69"/>
          <p:cNvPicPr/>
          <p:nvPr/>
        </p:nvPicPr>
        <p:blipFill>
          <a:blip r:embed="rId20"/>
          <a:stretch/>
        </p:blipFill>
        <p:spPr>
          <a:xfrm>
            <a:off x="4494960" y="5160960"/>
            <a:ext cx="251640" cy="242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" name="Рисунок 1"/>
          <p:cNvPicPr/>
          <p:nvPr/>
        </p:nvPicPr>
        <p:blipFill>
          <a:blip r:embed="rId2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763" name="TextBox 3"/>
          <p:cNvSpPr/>
          <p:nvPr/>
        </p:nvSpPr>
        <p:spPr>
          <a:xfrm>
            <a:off x="2061000" y="317160"/>
            <a:ext cx="54982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SWOT</a:t>
            </a:r>
            <a:r>
              <a:rPr lang="ru-RU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-анализ</a:t>
            </a:r>
            <a:endParaRPr lang="ru-RU" sz="2400" b="0" strike="noStrike" spc="-1">
              <a:latin typeface="Arial"/>
            </a:endParaRPr>
          </a:p>
        </p:txBody>
      </p:sp>
      <p:graphicFrame>
        <p:nvGraphicFramePr>
          <p:cNvPr id="764" name="Таблица 7"/>
          <p:cNvGraphicFramePr/>
          <p:nvPr/>
        </p:nvGraphicFramePr>
        <p:xfrm>
          <a:off x="236520" y="1052280"/>
          <a:ext cx="6412680" cy="5227320"/>
        </p:xfrm>
        <a:graphic>
          <a:graphicData uri="http://schemas.openxmlformats.org/drawingml/2006/table">
            <a:tbl>
              <a:tblPr/>
              <a:tblGrid>
                <a:gridCol w="2097720"/>
                <a:gridCol w="4314960"/>
              </a:tblGrid>
              <a:tr h="21006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1" strike="noStrike" spc="-1">
                          <a:solidFill>
                            <a:srgbClr val="1F497D"/>
                          </a:solidFill>
                          <a:latin typeface="Open Sans"/>
                          <a:ea typeface="Open Sans"/>
                        </a:rPr>
                        <a:t>Сильные стороны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1" strike="noStrike" spc="-1">
                          <a:solidFill>
                            <a:srgbClr val="1F497D"/>
                          </a:solidFill>
                          <a:latin typeface="Open Sans"/>
                          <a:ea typeface="Open Sans"/>
                        </a:rPr>
                        <a:t>S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6FCECE"/>
                    </a:solidFill>
                  </a:tcPr>
                </a:tc>
                <a:tc>
                  <a:txBody>
                    <a:bodyPr/>
                    <a:lstStyle/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pos="29160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выгодное географическое положение;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pos="29160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относительная близость к границе с Московской и Калужской областями;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pos="29160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наличие земельных ресурсов;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pos="29160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наличие транспортной инфраструктуры;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pos="29160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наличие свободных инвестиционных площадок;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pos="29160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наличие системы газопроводов;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pos="29160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наличие культурно-исторических ценностей;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pos="29160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экологически  чистые территории;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pos="29160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наличие сырья – леса, легкоплавкая глина, песчано-гравийный материал, известковый туф и карбонатные породы для обжига на известь;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6FCECE"/>
                    </a:solidFill>
                  </a:tcPr>
                </a:tc>
              </a:tr>
              <a:tr h="928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1" strike="noStrike" spc="-1">
                          <a:solidFill>
                            <a:srgbClr val="1F497D"/>
                          </a:solidFill>
                          <a:latin typeface="Open Sans"/>
                          <a:ea typeface="Open Sans"/>
                        </a:rPr>
                        <a:t>Слабые стороны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1" strike="noStrike" spc="-1">
                          <a:solidFill>
                            <a:srgbClr val="1F497D"/>
                          </a:solidFill>
                          <a:latin typeface="Open Sans"/>
                          <a:ea typeface="Open Sans"/>
                        </a:rPr>
                        <a:t>W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8FDEE3"/>
                    </a:solidFill>
                  </a:tcPr>
                </a:tc>
                <a:tc>
                  <a:txBody>
                    <a:bodyPr/>
                    <a:lstStyle/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pos="29160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отсутствие бизнес-инкубаторов и технопарков;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pos="29160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отсутствие крупных промышленных предприятий;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pos="29160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удаленность от областного центра;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pos="29160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дефицит кадров из-за возникновения демографической пропорции и миграции населения;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8FDEE3"/>
                    </a:solidFill>
                  </a:tcPr>
                </a:tc>
              </a:tr>
              <a:tr h="1431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1" strike="noStrike" spc="-1">
                          <a:solidFill>
                            <a:srgbClr val="1F497D"/>
                          </a:solidFill>
                          <a:latin typeface="Open Sans"/>
                          <a:ea typeface="Open Sans"/>
                        </a:rPr>
                        <a:t>Возможности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1" strike="noStrike" spc="-1">
                          <a:solidFill>
                            <a:srgbClr val="1F497D"/>
                          </a:solidFill>
                          <a:latin typeface="Open Sans"/>
                          <a:ea typeface="Open Sans"/>
                        </a:rPr>
                        <a:t>O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A8"/>
                    </a:solidFill>
                  </a:tcPr>
                </a:tc>
                <a:tc>
                  <a:txBody>
                    <a:bodyPr/>
                    <a:lstStyle/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pos="29160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расширение рынка продукции местных производителей;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pos="29160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внедрение инновационных технологий;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pos="29160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вовлечение в оборот неиспользуемых сельскохозяйственных угодий;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pos="29160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развитие следующих отраслей сельского хозяйства: выращивание зерновых и кормовых культур, картофеля и овощей, а также выращивание льна;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  <a:tabLst>
                          <a:tab pos="29160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развитие туризма;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8A8"/>
                    </a:solidFill>
                  </a:tcPr>
                </a:tc>
              </a:tr>
              <a:tr h="7614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400" b="1" strike="noStrike" spc="-1">
                          <a:solidFill>
                            <a:srgbClr val="1F497D"/>
                          </a:solidFill>
                          <a:latin typeface="Open Sans"/>
                          <a:ea typeface="Open Sans"/>
                        </a:rPr>
                        <a:t>Угрозы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en-US" sz="1400" b="1" strike="noStrike" spc="-1">
                          <a:solidFill>
                            <a:srgbClr val="1F497D"/>
                          </a:solidFill>
                          <a:latin typeface="Open Sans"/>
                          <a:ea typeface="Open Sans"/>
                        </a:rPr>
                        <a:t>T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BFBB7"/>
                    </a:solidFill>
                  </a:tcPr>
                </a:tc>
                <a:tc>
                  <a:txBody>
                    <a:bodyPr/>
                    <a:lstStyle/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демографическое старение населения;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отток из района трудоспособного населения;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влияние неблагоприятных климатических условий;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marL="171360" indent="-17100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рост цен на энергоносители.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BFBB7"/>
                    </a:solidFill>
                  </a:tcPr>
                </a:tc>
              </a:tr>
            </a:tbl>
          </a:graphicData>
        </a:graphic>
      </p:graphicFrame>
      <p:sp>
        <p:nvSpPr>
          <p:cNvPr id="765" name="TextBox 8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766" name="TextBox 10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767" name="Рисунок 11"/>
          <p:cNvPicPr/>
          <p:nvPr/>
        </p:nvPicPr>
        <p:blipFill>
          <a:blip r:embed="rId3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  <p:sp>
        <p:nvSpPr>
          <p:cNvPr id="768" name="TextBox 12"/>
          <p:cNvSpPr/>
          <p:nvPr/>
        </p:nvSpPr>
        <p:spPr>
          <a:xfrm>
            <a:off x="7131240" y="7190280"/>
            <a:ext cx="418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28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9" name="Рисунок 1"/>
          <p:cNvPicPr/>
          <p:nvPr/>
        </p:nvPicPr>
        <p:blipFill>
          <a:blip r:embed="rId2"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3">
                    <a14:imgEffect>
                      <a14:brightnessContrast amount="-50000" bright="40000" colorTemp="7200" contrast="40000" sat="0"/>
                    </a14:imgEffect>
                  </a14:imgLayer>
                </a14:imgProps>
              </a:ext>
            </a:extLst>
          </a:blip>
          <a:srcRect l="9252" t="7484" r="9452" b="8222"/>
          <a:stretch/>
        </p:blipFill>
        <p:spPr>
          <a:xfrm>
            <a:off x="98280" y="1396800"/>
            <a:ext cx="7547760" cy="4419360"/>
          </a:xfrm>
          <a:prstGeom prst="rect">
            <a:avLst/>
          </a:prstGeom>
          <a:ln w="0">
            <a:noFill/>
          </a:ln>
        </p:spPr>
      </p:pic>
      <p:sp>
        <p:nvSpPr>
          <p:cNvPr id="770" name="TextBox 3"/>
          <p:cNvSpPr/>
          <p:nvPr/>
        </p:nvSpPr>
        <p:spPr>
          <a:xfrm>
            <a:off x="7131240" y="7190280"/>
            <a:ext cx="418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29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771" name="TextBox 25"/>
          <p:cNvSpPr/>
          <p:nvPr/>
        </p:nvSpPr>
        <p:spPr>
          <a:xfrm>
            <a:off x="547560" y="1593000"/>
            <a:ext cx="319608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70C0"/>
                </a:solidFill>
                <a:latin typeface="Open Sans"/>
                <a:ea typeface="Open Sans"/>
              </a:rPr>
              <a:t>ГЛАВА МУНИЦИПАЛЬНОГО ОБРАЗОВАНИЯ </a:t>
            </a:r>
            <a:endParaRPr lang="ru-RU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70C0"/>
                </a:solidFill>
                <a:latin typeface="Open Sans"/>
                <a:ea typeface="Open Sans"/>
              </a:rPr>
              <a:t>«ТЕМКИНСКИЙ РАЙОН» СМОЛЕНСКОЙ ОБЛАСТИ: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772" name="TextBox 27"/>
          <p:cNvSpPr/>
          <p:nvPr/>
        </p:nvSpPr>
        <p:spPr>
          <a:xfrm>
            <a:off x="476640" y="4010400"/>
            <a:ext cx="318744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70C0"/>
                </a:solidFill>
                <a:latin typeface="Open Sans"/>
                <a:ea typeface="Open Sans"/>
              </a:rPr>
              <a:t>ЗАМЕСТИТЕЛЬ ГЛАВЫ МУНИЦИПАЛЬНОГО ОБРАЗОВАНИЯ </a:t>
            </a:r>
            <a:endParaRPr lang="ru-RU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70C0"/>
                </a:solidFill>
                <a:latin typeface="Open Sans"/>
                <a:ea typeface="Open Sans"/>
              </a:rPr>
              <a:t>«ТЕМКИНСКИЙ РАЙОН» СМОЛЕНСКОЙ ОБЛАСТИ: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773" name="TextBox 28"/>
          <p:cNvSpPr/>
          <p:nvPr/>
        </p:nvSpPr>
        <p:spPr>
          <a:xfrm>
            <a:off x="4011840" y="1763640"/>
            <a:ext cx="258336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cap="all" spc="-1" dirty="0">
                <a:solidFill>
                  <a:srgbClr val="0070C0"/>
                </a:solidFill>
                <a:latin typeface="Open Sans"/>
                <a:ea typeface="Open Sans"/>
              </a:rPr>
              <a:t>Департамент инвестиционного развития Смоленской области</a:t>
            </a:r>
            <a:r>
              <a:rPr lang="ru-RU" sz="1400" b="1" strike="noStrike" spc="-1" dirty="0">
                <a:solidFill>
                  <a:srgbClr val="0070C0"/>
                </a:solidFill>
                <a:latin typeface="Open Sans"/>
                <a:ea typeface="Open Sans"/>
              </a:rPr>
              <a:t>: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774" name="TextBox 29"/>
          <p:cNvSpPr/>
          <p:nvPr/>
        </p:nvSpPr>
        <p:spPr>
          <a:xfrm>
            <a:off x="4011840" y="3996000"/>
            <a:ext cx="2583360" cy="72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cap="all" spc="-1" dirty="0">
                <a:solidFill>
                  <a:srgbClr val="0070C0"/>
                </a:solidFill>
                <a:latin typeface="Open Sans"/>
                <a:ea typeface="Open Sans"/>
              </a:rPr>
              <a:t>ООО «Корпорация инвестиционного развития»</a:t>
            </a:r>
            <a:r>
              <a:rPr lang="ru-RU" sz="1400" b="1" strike="noStrike" spc="-1" dirty="0">
                <a:solidFill>
                  <a:srgbClr val="0070C0"/>
                </a:solidFill>
                <a:latin typeface="Open Sans"/>
                <a:ea typeface="Open Sans"/>
              </a:rPr>
              <a:t>: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775" name="TextBox 30"/>
          <p:cNvSpPr/>
          <p:nvPr/>
        </p:nvSpPr>
        <p:spPr>
          <a:xfrm>
            <a:off x="372600" y="2547000"/>
            <a:ext cx="3531240" cy="136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Open Sans"/>
                <a:ea typeface="Open Sans"/>
              </a:rPr>
              <a:t>Гуляев </a:t>
            </a:r>
            <a:endParaRPr lang="ru-RU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Open Sans"/>
                <a:ea typeface="Open Sans"/>
              </a:rPr>
              <a:t>Сергей Анатольевич</a:t>
            </a:r>
            <a:endParaRPr lang="ru-RU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Open Sans"/>
                <a:ea typeface="Open Sans"/>
              </a:rPr>
              <a:t>Телефон (48136) 2-11-44</a:t>
            </a:r>
            <a:endParaRPr lang="ru-RU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Open Sans"/>
                <a:ea typeface="Open Sans"/>
              </a:rPr>
              <a:t>Сайт: temkino.smolinvest.ru</a:t>
            </a:r>
            <a:endParaRPr lang="ru-RU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Open Sans"/>
                <a:ea typeface="Open Sans"/>
              </a:rPr>
              <a:t>E-mail:</a:t>
            </a:r>
            <a:r>
              <a:rPr lang="ru-RU" sz="1400" b="0" strike="noStrike" spc="-1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r>
              <a:rPr lang="en-US" sz="1400" b="0" u="sng" strike="noStrike" spc="-1">
                <a:solidFill>
                  <a:srgbClr val="0000FF"/>
                </a:solidFill>
                <a:uFillTx/>
                <a:latin typeface="Open Sans"/>
                <a:ea typeface="Open Sans"/>
                <a:hlinkClick r:id="rId4"/>
              </a:rPr>
              <a:t>temkino@admin-smolensk.ru</a:t>
            </a:r>
            <a:r>
              <a:rPr lang="ru-RU" sz="1400" b="0" strike="noStrike" spc="-1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endParaRPr lang="ru-RU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400" b="0" strike="noStrike" spc="-1">
              <a:latin typeface="Arial"/>
            </a:endParaRPr>
          </a:p>
        </p:txBody>
      </p:sp>
      <p:sp>
        <p:nvSpPr>
          <p:cNvPr id="776" name="TextBox 32"/>
          <p:cNvSpPr/>
          <p:nvPr/>
        </p:nvSpPr>
        <p:spPr>
          <a:xfrm>
            <a:off x="920160" y="5180040"/>
            <a:ext cx="2300400" cy="72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Open Sans"/>
                <a:ea typeface="Open Sans"/>
              </a:rPr>
              <a:t>Григорьева  </a:t>
            </a:r>
            <a:endParaRPr lang="ru-RU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Open Sans"/>
                <a:ea typeface="Open Sans"/>
              </a:rPr>
              <a:t>Ольга Вячеславовна</a:t>
            </a:r>
            <a:endParaRPr lang="ru-RU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Open Sans"/>
                <a:ea typeface="Open Sans"/>
              </a:rPr>
              <a:t>Телефон (48136) 2-12-44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777" name="TextBox 33"/>
          <p:cNvSpPr/>
          <p:nvPr/>
        </p:nvSpPr>
        <p:spPr>
          <a:xfrm>
            <a:off x="4011840" y="2717640"/>
            <a:ext cx="2691000" cy="116809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Телефон: (4812) 20-55-20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Факс: (4812) 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Open Sans"/>
                <a:ea typeface="Open Sans"/>
              </a:rPr>
              <a:t>20-55-13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E-mail: </a:t>
            </a:r>
            <a:r>
              <a:rPr lang="en-US" sz="1400" b="0" u="sng" strike="noStrike" spc="-1" dirty="0">
                <a:solidFill>
                  <a:srgbClr val="0000FF"/>
                </a:solidFill>
                <a:uFillTx/>
                <a:latin typeface="Open Sans"/>
                <a:ea typeface="Open Sans"/>
                <a:hlinkClick r:id="rId5"/>
              </a:rPr>
              <a:t>dep@smolinvest.com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Сайт: </a:t>
            </a:r>
            <a:r>
              <a:rPr lang="en-US" sz="1400" b="0" strike="noStrike" spc="-1" dirty="0" smtClean="0">
                <a:solidFill>
                  <a:srgbClr val="000000"/>
                </a:solidFill>
                <a:latin typeface="Open Sans"/>
                <a:ea typeface="Open Sans"/>
              </a:rPr>
              <a:t>dep-invest.admin-smolensk.ru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778" name="TextBox 34"/>
          <p:cNvSpPr/>
          <p:nvPr/>
        </p:nvSpPr>
        <p:spPr>
          <a:xfrm>
            <a:off x="3849120" y="4837680"/>
            <a:ext cx="3016440" cy="72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Open Sans"/>
                <a:ea typeface="Open Sans"/>
              </a:rPr>
              <a:t>Телефон: (4812) 77-00-22</a:t>
            </a:r>
            <a:endParaRPr lang="ru-RU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Open Sans"/>
                <a:ea typeface="Open Sans"/>
              </a:rPr>
              <a:t>E-mail: </a:t>
            </a:r>
            <a:r>
              <a:rPr lang="en-US" sz="1400" b="0" u="sng" strike="noStrike" spc="-1">
                <a:solidFill>
                  <a:srgbClr val="0000FF"/>
                </a:solidFill>
                <a:uFillTx/>
                <a:latin typeface="Open Sans"/>
                <a:ea typeface="Open Sans"/>
                <a:hlinkClick r:id="rId6"/>
              </a:rPr>
              <a:t>smolregion67@yandex.ru</a:t>
            </a:r>
            <a:endParaRPr lang="ru-RU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Open Sans"/>
                <a:ea typeface="Open Sans"/>
              </a:rPr>
              <a:t>Сайт: </a:t>
            </a:r>
            <a:r>
              <a:rPr lang="en-US" sz="1400" b="0" strike="noStrike" spc="-1">
                <a:solidFill>
                  <a:srgbClr val="000000"/>
                </a:solidFill>
                <a:latin typeface="Open Sans"/>
                <a:ea typeface="Open Sans"/>
              </a:rPr>
              <a:t>corp.smolinvest.com</a:t>
            </a:r>
            <a:r>
              <a:rPr lang="ru-RU" sz="1400" b="0" strike="noStrike" spc="-1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779" name="Рисунок 17"/>
          <p:cNvPicPr/>
          <p:nvPr/>
        </p:nvPicPr>
        <p:blipFill>
          <a:blip r:embed="rId7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780" name="TextBox 18"/>
          <p:cNvSpPr/>
          <p:nvPr/>
        </p:nvSpPr>
        <p:spPr>
          <a:xfrm>
            <a:off x="2061000" y="317160"/>
            <a:ext cx="54982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Контакты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781" name="TextBox 16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782" name="TextBox 19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783" name="Рисунок 20"/>
          <p:cNvPicPr/>
          <p:nvPr/>
        </p:nvPicPr>
        <p:blipFill>
          <a:blip r:embed="rId8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Рисунок 37"/>
          <p:cNvSpPr/>
          <p:nvPr/>
        </p:nvSpPr>
        <p:spPr>
          <a:xfrm>
            <a:off x="221400" y="1195560"/>
            <a:ext cx="1592280" cy="1656720"/>
          </a:xfrm>
          <a:prstGeom prst="ellipse">
            <a:avLst/>
          </a:prstGeom>
          <a:blipFill rotWithShape="0">
            <a:blip r:embed="rId2"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9" name="Рисунок 40"/>
          <p:cNvPicPr/>
          <p:nvPr/>
        </p:nvPicPr>
        <p:blipFill>
          <a:blip r:embed="rId3"/>
          <a:stretch/>
        </p:blipFill>
        <p:spPr>
          <a:xfrm>
            <a:off x="178920" y="1162800"/>
            <a:ext cx="1689480" cy="1689480"/>
          </a:xfrm>
          <a:prstGeom prst="rect">
            <a:avLst/>
          </a:prstGeom>
          <a:ln w="0">
            <a:noFill/>
          </a:ln>
        </p:spPr>
      </p:pic>
      <p:sp>
        <p:nvSpPr>
          <p:cNvPr id="160" name="Стрелка вправо 39"/>
          <p:cNvSpPr/>
          <p:nvPr/>
        </p:nvSpPr>
        <p:spPr>
          <a:xfrm>
            <a:off x="4475160" y="5315040"/>
            <a:ext cx="812520" cy="1429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8FF7F"/>
          </a:solidFill>
          <a:ln>
            <a:solidFill>
              <a:srgbClr val="3A5F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1" name="Стрелка вправо 35"/>
          <p:cNvSpPr/>
          <p:nvPr/>
        </p:nvSpPr>
        <p:spPr>
          <a:xfrm>
            <a:off x="2867760" y="5315040"/>
            <a:ext cx="812520" cy="1429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8FF7F"/>
          </a:solidFill>
          <a:ln>
            <a:solidFill>
              <a:srgbClr val="3A5F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2" name="Стрелка вправо 2"/>
          <p:cNvSpPr/>
          <p:nvPr/>
        </p:nvSpPr>
        <p:spPr>
          <a:xfrm>
            <a:off x="1238760" y="5300640"/>
            <a:ext cx="812520" cy="1429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8FF7F"/>
          </a:solidFill>
          <a:ln>
            <a:solidFill>
              <a:srgbClr val="3A5F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63" name="Рисунок 38"/>
          <p:cNvPicPr/>
          <p:nvPr/>
        </p:nvPicPr>
        <p:blipFill>
          <a:blip r:embed="rId4"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5">
                    <a14:imgEffect>
                      <a14:brightnessContrast amount="50000" bright="40000" colorTemp="4700" contrast="40000" sat="0"/>
                    </a14:imgEffect>
                  </a14:imgLayer>
                </a14:imgProps>
              </a:ext>
            </a:extLst>
          </a:blip>
          <a:stretch/>
        </p:blipFill>
        <p:spPr>
          <a:xfrm>
            <a:off x="236520" y="3234960"/>
            <a:ext cx="3978360" cy="1420560"/>
          </a:xfrm>
          <a:prstGeom prst="rect">
            <a:avLst/>
          </a:prstGeom>
          <a:ln w="38100">
            <a:solidFill>
              <a:srgbClr val="77DAFF"/>
            </a:solidFill>
            <a:prstDash val="sysDash"/>
            <a:round/>
          </a:ln>
        </p:spPr>
      </p:pic>
      <p:pic>
        <p:nvPicPr>
          <p:cNvPr id="164" name="Рисунок 29"/>
          <p:cNvPicPr/>
          <p:nvPr/>
        </p:nvPicPr>
        <p:blipFill>
          <a:blip r:embed="rId4"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5">
                    <a14:imgEffect>
                      <a14:brightnessContrast amount="50000" bright="40000" colorTemp="4700" contrast="40000" sat="0"/>
                    </a14:imgEffect>
                  </a14:imgLayer>
                </a14:imgProps>
              </a:ext>
            </a:extLst>
          </a:blip>
          <a:stretch/>
        </p:blipFill>
        <p:spPr>
          <a:xfrm>
            <a:off x="3376440" y="1596600"/>
            <a:ext cx="3978360" cy="993960"/>
          </a:xfrm>
          <a:prstGeom prst="rect">
            <a:avLst/>
          </a:prstGeom>
          <a:ln w="38100">
            <a:solidFill>
              <a:srgbClr val="77DAFF"/>
            </a:solidFill>
            <a:prstDash val="sysDash"/>
            <a:round/>
          </a:ln>
        </p:spPr>
      </p:pic>
      <p:sp>
        <p:nvSpPr>
          <p:cNvPr id="165" name="Овал 33"/>
          <p:cNvSpPr/>
          <p:nvPr/>
        </p:nvSpPr>
        <p:spPr>
          <a:xfrm>
            <a:off x="5288040" y="4881600"/>
            <a:ext cx="942120" cy="931680"/>
          </a:xfrm>
          <a:prstGeom prst="ellipse">
            <a:avLst/>
          </a:prstGeom>
          <a:solidFill>
            <a:srgbClr val="A2D7D7"/>
          </a:solidFill>
          <a:ln>
            <a:solidFill>
              <a:srgbClr val="4BACC6">
                <a:lumMod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6" name="Овал 32"/>
          <p:cNvSpPr/>
          <p:nvPr/>
        </p:nvSpPr>
        <p:spPr>
          <a:xfrm>
            <a:off x="3685680" y="4917960"/>
            <a:ext cx="942120" cy="911880"/>
          </a:xfrm>
          <a:prstGeom prst="ellipse">
            <a:avLst/>
          </a:prstGeom>
          <a:solidFill>
            <a:srgbClr val="D4EA80"/>
          </a:solidFill>
          <a:ln>
            <a:solidFill>
              <a:srgbClr val="4BACC6">
                <a:lumMod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7" name="Овал 31"/>
          <p:cNvSpPr/>
          <p:nvPr/>
        </p:nvSpPr>
        <p:spPr>
          <a:xfrm>
            <a:off x="2055600" y="4917960"/>
            <a:ext cx="942120" cy="911880"/>
          </a:xfrm>
          <a:prstGeom prst="ellipse">
            <a:avLst/>
          </a:prstGeom>
          <a:solidFill>
            <a:srgbClr val="77DAFF"/>
          </a:solidFill>
          <a:ln>
            <a:solidFill>
              <a:srgbClr val="4BACC6">
                <a:lumMod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8" name="Овал 1"/>
          <p:cNvSpPr/>
          <p:nvPr/>
        </p:nvSpPr>
        <p:spPr>
          <a:xfrm>
            <a:off x="545760" y="4917960"/>
            <a:ext cx="942120" cy="911880"/>
          </a:xfrm>
          <a:prstGeom prst="ellipse">
            <a:avLst/>
          </a:prstGeom>
          <a:solidFill>
            <a:srgbClr val="C0C966"/>
          </a:solidFill>
          <a:ln>
            <a:solidFill>
              <a:srgbClr val="4BACC6">
                <a:lumMod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69" name="Рисунок 36"/>
          <p:cNvPicPr/>
          <p:nvPr/>
        </p:nvPicPr>
        <p:blipFill>
          <a:blip r:embed="rId6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170" name="TextBox 41"/>
          <p:cNvSpPr/>
          <p:nvPr/>
        </p:nvSpPr>
        <p:spPr>
          <a:xfrm>
            <a:off x="2061000" y="312480"/>
            <a:ext cx="54982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Историческая справка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71" name="TextBox 42"/>
          <p:cNvSpPr/>
          <p:nvPr/>
        </p:nvSpPr>
        <p:spPr>
          <a:xfrm>
            <a:off x="7263360" y="7190280"/>
            <a:ext cx="2998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3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72" name="TextBox 47"/>
          <p:cNvSpPr/>
          <p:nvPr/>
        </p:nvSpPr>
        <p:spPr>
          <a:xfrm>
            <a:off x="3376440" y="1689840"/>
            <a:ext cx="3928680" cy="77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200" b="0" strike="noStrike" spc="-1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r>
              <a:rPr lang="ru-RU" sz="1100" b="0" strike="noStrike" spc="-1">
                <a:solidFill>
                  <a:srgbClr val="000000"/>
                </a:solidFill>
                <a:latin typeface="Open Sans"/>
                <a:ea typeface="Open Sans"/>
              </a:rPr>
              <a:t>Темкинский район был образован на территории бывших Юхновского, Гжатского и Вяземского уездов Смоленской губернии, а также бывшего Медынского уезда Калужской губернии.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173" name="TextBox 52"/>
          <p:cNvSpPr/>
          <p:nvPr/>
        </p:nvSpPr>
        <p:spPr>
          <a:xfrm>
            <a:off x="491760" y="5143320"/>
            <a:ext cx="103104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254061"/>
                </a:solidFill>
                <a:latin typeface="Open Sans"/>
                <a:ea typeface="Open Sans"/>
              </a:rPr>
              <a:t>1874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74" name="TextBox 53"/>
          <p:cNvSpPr/>
          <p:nvPr/>
        </p:nvSpPr>
        <p:spPr>
          <a:xfrm>
            <a:off x="56520" y="5855040"/>
            <a:ext cx="1935000" cy="927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100" b="0" strike="noStrike" spc="-1">
                <a:solidFill>
                  <a:srgbClr val="000000"/>
                </a:solidFill>
                <a:latin typeface="Open Sans"/>
                <a:ea typeface="Open Sans"/>
              </a:rPr>
              <a:t>Возникновение </a:t>
            </a:r>
            <a:r>
              <a:t/>
            </a:r>
            <a:br/>
            <a:r>
              <a:rPr lang="ru-RU" sz="1100" b="0" strike="noStrike" spc="-1">
                <a:solidFill>
                  <a:srgbClr val="000000"/>
                </a:solidFill>
                <a:latin typeface="Open Sans"/>
                <a:ea typeface="Open Sans"/>
              </a:rPr>
              <a:t>с. Темкино как станциии при открытии Сызранско-Вяземской железной дороги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175" name="TextBox 54"/>
          <p:cNvSpPr/>
          <p:nvPr/>
        </p:nvSpPr>
        <p:spPr>
          <a:xfrm>
            <a:off x="1878840" y="5849280"/>
            <a:ext cx="1319040" cy="592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100" b="0" strike="noStrike" spc="-1">
                <a:solidFill>
                  <a:srgbClr val="000000"/>
                </a:solidFill>
                <a:latin typeface="Open Sans"/>
                <a:ea typeface="Open Sans"/>
              </a:rPr>
              <a:t>Образование Темкинского района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176" name="TextBox 55"/>
          <p:cNvSpPr/>
          <p:nvPr/>
        </p:nvSpPr>
        <p:spPr>
          <a:xfrm>
            <a:off x="3422160" y="5850000"/>
            <a:ext cx="14695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100" b="0" strike="noStrike" spc="-1">
                <a:solidFill>
                  <a:srgbClr val="000000"/>
                </a:solidFill>
                <a:latin typeface="Open Sans"/>
                <a:ea typeface="Open Sans"/>
              </a:rPr>
              <a:t>Присоединение к Гжатскому (Гагаринскому) району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177" name="TextBox 56"/>
          <p:cNvSpPr/>
          <p:nvPr/>
        </p:nvSpPr>
        <p:spPr>
          <a:xfrm>
            <a:off x="4935960" y="5850000"/>
            <a:ext cx="1646640" cy="592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100" b="0" strike="noStrike" spc="-1">
                <a:solidFill>
                  <a:srgbClr val="000000"/>
                </a:solidFill>
                <a:latin typeface="Open Sans"/>
                <a:ea typeface="Open Sans"/>
              </a:rPr>
              <a:t>Вновь восстановлен как Темкинский район</a:t>
            </a:r>
            <a:endParaRPr lang="ru-RU" sz="11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100" b="0" strike="noStrike" spc="-1">
              <a:latin typeface="Arial"/>
            </a:endParaRPr>
          </a:p>
        </p:txBody>
      </p:sp>
      <p:sp>
        <p:nvSpPr>
          <p:cNvPr id="178" name="TextBox 59"/>
          <p:cNvSpPr/>
          <p:nvPr/>
        </p:nvSpPr>
        <p:spPr>
          <a:xfrm>
            <a:off x="231840" y="3285000"/>
            <a:ext cx="3941640" cy="145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200" b="0" strike="noStrike" spc="-1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r>
              <a:rPr lang="ru-RU" sz="1100" b="0" strike="noStrike" spc="-1">
                <a:solidFill>
                  <a:srgbClr val="000000"/>
                </a:solidFill>
                <a:latin typeface="Open Sans"/>
                <a:ea typeface="Open Sans"/>
              </a:rPr>
              <a:t>Свое название райцентр получил от села Тёмкино, которое возникло как сторожевой пост Григория Темного. В «Первом послании Ив. Грозного Курбскому» упоминается воевода Григорий Тёмный. </a:t>
            </a:r>
            <a:endParaRPr lang="ru-RU" sz="11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100" b="0" strike="noStrike" spc="-1">
                <a:solidFill>
                  <a:srgbClr val="000000"/>
                </a:solidFill>
                <a:latin typeface="Open Sans"/>
                <a:ea typeface="Open Sans"/>
              </a:rPr>
              <a:t>Райцентр как поселение возник во второй половине XIX века, как станция Сызранско-Вяземской железной дороги.</a:t>
            </a:r>
            <a:endParaRPr lang="ru-RU" sz="11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1100" b="0" strike="noStrike" spc="-1">
              <a:latin typeface="Arial"/>
            </a:endParaRPr>
          </a:p>
        </p:txBody>
      </p:sp>
      <p:sp>
        <p:nvSpPr>
          <p:cNvPr id="179" name="TextBox 60"/>
          <p:cNvSpPr/>
          <p:nvPr/>
        </p:nvSpPr>
        <p:spPr>
          <a:xfrm>
            <a:off x="2022840" y="5155560"/>
            <a:ext cx="103104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254061"/>
                </a:solidFill>
                <a:latin typeface="Open Sans"/>
                <a:ea typeface="Open Sans"/>
              </a:rPr>
              <a:t>1929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80" name="TextBox 61"/>
          <p:cNvSpPr/>
          <p:nvPr/>
        </p:nvSpPr>
        <p:spPr>
          <a:xfrm>
            <a:off x="3641400" y="5143320"/>
            <a:ext cx="103104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254061"/>
                </a:solidFill>
                <a:latin typeface="Open Sans"/>
                <a:ea typeface="Open Sans"/>
              </a:rPr>
              <a:t>1963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81" name="TextBox 62"/>
          <p:cNvSpPr/>
          <p:nvPr/>
        </p:nvSpPr>
        <p:spPr>
          <a:xfrm>
            <a:off x="5243760" y="5143320"/>
            <a:ext cx="103104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254061"/>
                </a:solidFill>
                <a:latin typeface="Open Sans"/>
                <a:ea typeface="Open Sans"/>
              </a:rPr>
              <a:t>1972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82" name="TextBox 64"/>
          <p:cNvSpPr/>
          <p:nvPr/>
        </p:nvSpPr>
        <p:spPr>
          <a:xfrm>
            <a:off x="6067440" y="3578040"/>
            <a:ext cx="10515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Open Sans"/>
                <a:ea typeface="Open Sans"/>
              </a:rPr>
              <a:t>Место для фото</a:t>
            </a:r>
            <a:endParaRPr lang="ru-RU" sz="1200" b="0" strike="noStrike" spc="-1">
              <a:latin typeface="Arial"/>
            </a:endParaRPr>
          </a:p>
        </p:txBody>
      </p:sp>
      <p:pic>
        <p:nvPicPr>
          <p:cNvPr id="183" name="Рисунок 45" descr="Братская могила №1.png"/>
          <p:cNvPicPr/>
          <p:nvPr/>
        </p:nvPicPr>
        <p:blipFill>
          <a:blip r:embed="rId7"/>
          <a:stretch/>
        </p:blipFill>
        <p:spPr>
          <a:xfrm>
            <a:off x="5670360" y="2992680"/>
            <a:ext cx="1684440" cy="1699560"/>
          </a:xfrm>
          <a:prstGeom prst="rect">
            <a:avLst/>
          </a:prstGeom>
          <a:ln w="0">
            <a:noFill/>
          </a:ln>
        </p:spPr>
      </p:pic>
      <p:sp>
        <p:nvSpPr>
          <p:cNvPr id="184" name="Рисунок 44"/>
          <p:cNvSpPr/>
          <p:nvPr/>
        </p:nvSpPr>
        <p:spPr>
          <a:xfrm>
            <a:off x="1488240" y="1162080"/>
            <a:ext cx="1684440" cy="1684440"/>
          </a:xfrm>
          <a:prstGeom prst="ellipse">
            <a:avLst/>
          </a:prstGeom>
          <a:blipFill rotWithShape="0">
            <a:blip r:embed="rId8"/>
            <a:srcRect b="3859"/>
            <a:stretch/>
          </a:blipFill>
          <a:ln w="38100">
            <a:solidFill>
              <a:srgbClr val="21D6E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5" name="TextBox 43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186" name="TextBox 48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187" name="Рисунок 49"/>
          <p:cNvPicPr/>
          <p:nvPr/>
        </p:nvPicPr>
        <p:blipFill>
          <a:blip r:embed="rId9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  <p:pic>
        <p:nvPicPr>
          <p:cNvPr id="188" name="Рисунок 57"/>
          <p:cNvPicPr/>
          <p:nvPr/>
        </p:nvPicPr>
        <p:blipFill>
          <a:blip r:embed="rId10"/>
          <a:stretch/>
        </p:blipFill>
        <p:spPr>
          <a:xfrm>
            <a:off x="1424160" y="1119240"/>
            <a:ext cx="1796040" cy="1791360"/>
          </a:xfrm>
          <a:prstGeom prst="rect">
            <a:avLst/>
          </a:prstGeom>
          <a:ln w="0">
            <a:noFill/>
          </a:ln>
        </p:spPr>
      </p:pic>
      <p:pic>
        <p:nvPicPr>
          <p:cNvPr id="189" name="Рисунок 46" descr="церковь Покрова.png"/>
          <p:cNvPicPr/>
          <p:nvPr/>
        </p:nvPicPr>
        <p:blipFill>
          <a:blip r:embed="rId11"/>
          <a:stretch/>
        </p:blipFill>
        <p:spPr>
          <a:xfrm>
            <a:off x="4421520" y="2971800"/>
            <a:ext cx="1684440" cy="1670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Рисунок 1"/>
          <p:cNvPicPr/>
          <p:nvPr/>
        </p:nvPicPr>
        <p:blipFill>
          <a:blip r:embed="rId2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191" name="TextBox 2"/>
          <p:cNvSpPr/>
          <p:nvPr/>
        </p:nvSpPr>
        <p:spPr>
          <a:xfrm>
            <a:off x="2061000" y="318600"/>
            <a:ext cx="54568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Темкинский район сегодня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92" name="TextBox 3"/>
          <p:cNvSpPr/>
          <p:nvPr/>
        </p:nvSpPr>
        <p:spPr>
          <a:xfrm>
            <a:off x="7263360" y="7190280"/>
            <a:ext cx="2998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4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193" name="Рисунок 29"/>
          <p:cNvPicPr/>
          <p:nvPr/>
        </p:nvPicPr>
        <p:blipFill>
          <a:blip r:embed="rId3"/>
          <a:stretch/>
        </p:blipFill>
        <p:spPr>
          <a:xfrm>
            <a:off x="1085760" y="5104800"/>
            <a:ext cx="1757160" cy="1038240"/>
          </a:xfrm>
          <a:prstGeom prst="rect">
            <a:avLst/>
          </a:prstGeom>
          <a:ln w="0">
            <a:noFill/>
          </a:ln>
        </p:spPr>
      </p:pic>
      <p:sp>
        <p:nvSpPr>
          <p:cNvPr id="194" name="TextBox 30"/>
          <p:cNvSpPr/>
          <p:nvPr/>
        </p:nvSpPr>
        <p:spPr>
          <a:xfrm>
            <a:off x="1240560" y="3186000"/>
            <a:ext cx="117612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245776"/>
                </a:solidFill>
                <a:latin typeface="Open Sans Semibold"/>
                <a:ea typeface="Open Sans Semibold"/>
              </a:rPr>
              <a:t>Население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95" name="TextBox 31"/>
          <p:cNvSpPr/>
          <p:nvPr/>
        </p:nvSpPr>
        <p:spPr>
          <a:xfrm>
            <a:off x="954720" y="1914480"/>
            <a:ext cx="176112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245776"/>
                </a:solidFill>
                <a:latin typeface="Open Sans Semibold"/>
                <a:ea typeface="Open Sans Semibold"/>
              </a:rPr>
              <a:t>Общая площадь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96" name="TextBox 33"/>
          <p:cNvSpPr/>
          <p:nvPr/>
        </p:nvSpPr>
        <p:spPr>
          <a:xfrm>
            <a:off x="928800" y="4488120"/>
            <a:ext cx="207144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245776"/>
                </a:solidFill>
                <a:latin typeface="Open Sans Semibold"/>
                <a:ea typeface="Open Sans Semibold"/>
              </a:rPr>
              <a:t>Сельские поселения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197" name="TextBox 34"/>
          <p:cNvSpPr/>
          <p:nvPr/>
        </p:nvSpPr>
        <p:spPr>
          <a:xfrm>
            <a:off x="1023120" y="2196720"/>
            <a:ext cx="1631880" cy="33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latin typeface="Open Sans Semibold"/>
                <a:ea typeface="Open Sans Semibold"/>
              </a:rPr>
              <a:t>1 324,25 кв. км.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98" name="TextBox 36"/>
          <p:cNvSpPr/>
          <p:nvPr/>
        </p:nvSpPr>
        <p:spPr>
          <a:xfrm>
            <a:off x="1027080" y="3448800"/>
            <a:ext cx="1582920" cy="31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500" b="0" strike="noStrike" spc="-1" dirty="0" smtClean="0">
                <a:solidFill>
                  <a:srgbClr val="000000"/>
                </a:solidFill>
                <a:latin typeface="Open Sans Semibold"/>
                <a:ea typeface="Open Sans Semibold"/>
              </a:rPr>
              <a:t>5,561 </a:t>
            </a:r>
            <a:r>
              <a:rPr lang="ru-RU" sz="1500" b="0" strike="noStrike" spc="-1" dirty="0">
                <a:solidFill>
                  <a:srgbClr val="000000"/>
                </a:solidFill>
                <a:latin typeface="Open Sans Semibold"/>
                <a:ea typeface="Open Sans Semibold"/>
              </a:rPr>
              <a:t>тыс. чел.</a:t>
            </a:r>
            <a:endParaRPr lang="ru-RU" sz="1500" b="0" strike="noStrike" spc="-1" dirty="0">
              <a:latin typeface="Arial"/>
            </a:endParaRPr>
          </a:p>
        </p:txBody>
      </p:sp>
      <p:sp>
        <p:nvSpPr>
          <p:cNvPr id="199" name="TextBox 37"/>
          <p:cNvSpPr/>
          <p:nvPr/>
        </p:nvSpPr>
        <p:spPr>
          <a:xfrm>
            <a:off x="1501920" y="4737960"/>
            <a:ext cx="924480" cy="33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latin typeface="Open Sans Semibold"/>
                <a:ea typeface="Open Sans Semibold"/>
              </a:rPr>
              <a:t>4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200" name="Рисунок 41"/>
          <p:cNvPicPr/>
          <p:nvPr/>
        </p:nvPicPr>
        <p:blipFill>
          <a:blip r:embed="rId4"/>
          <a:stretch/>
        </p:blipFill>
        <p:spPr>
          <a:xfrm>
            <a:off x="128520" y="4384440"/>
            <a:ext cx="802440" cy="802440"/>
          </a:xfrm>
          <a:prstGeom prst="rect">
            <a:avLst/>
          </a:prstGeom>
          <a:ln w="0">
            <a:noFill/>
          </a:ln>
        </p:spPr>
      </p:pic>
      <p:pic>
        <p:nvPicPr>
          <p:cNvPr id="201" name="Рисунок 42"/>
          <p:cNvPicPr/>
          <p:nvPr/>
        </p:nvPicPr>
        <p:blipFill>
          <a:blip r:embed="rId5"/>
          <a:stretch/>
        </p:blipFill>
        <p:spPr>
          <a:xfrm>
            <a:off x="130320" y="1807920"/>
            <a:ext cx="813960" cy="813960"/>
          </a:xfrm>
          <a:prstGeom prst="rect">
            <a:avLst/>
          </a:prstGeom>
          <a:ln w="0">
            <a:noFill/>
          </a:ln>
        </p:spPr>
      </p:pic>
      <p:sp>
        <p:nvSpPr>
          <p:cNvPr id="202" name="TextBox 44"/>
          <p:cNvSpPr/>
          <p:nvPr/>
        </p:nvSpPr>
        <p:spPr>
          <a:xfrm>
            <a:off x="1251000" y="5239440"/>
            <a:ext cx="142668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1100" b="0" strike="noStrike" spc="-1">
                <a:solidFill>
                  <a:srgbClr val="000000"/>
                </a:solidFill>
                <a:latin typeface="Open Sans"/>
                <a:ea typeface="Open Sans"/>
              </a:rPr>
              <a:t>Батюшковское</a:t>
            </a:r>
            <a:endParaRPr lang="ru-RU" sz="1100" b="0" strike="noStrike" spc="-1">
              <a:latin typeface="Arial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1100" b="0" strike="noStrike" spc="-1">
                <a:solidFill>
                  <a:srgbClr val="000000"/>
                </a:solidFill>
                <a:latin typeface="Open Sans"/>
                <a:ea typeface="Open Sans"/>
              </a:rPr>
              <a:t>Медведевское</a:t>
            </a:r>
            <a:endParaRPr lang="ru-RU" sz="1100" b="0" strike="noStrike" spc="-1">
              <a:latin typeface="Arial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1100" b="0" strike="noStrike" spc="-1">
                <a:solidFill>
                  <a:srgbClr val="000000"/>
                </a:solidFill>
                <a:latin typeface="Open Sans"/>
                <a:ea typeface="Open Sans"/>
              </a:rPr>
              <a:t>Павловское</a:t>
            </a:r>
            <a:endParaRPr lang="ru-RU" sz="1100" b="0" strike="noStrike" spc="-1">
              <a:latin typeface="Arial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1100" b="0" strike="noStrike" spc="-1">
                <a:solidFill>
                  <a:srgbClr val="000000"/>
                </a:solidFill>
                <a:latin typeface="Open Sans"/>
                <a:ea typeface="Open Sans"/>
              </a:rPr>
              <a:t>Темкинское</a:t>
            </a:r>
            <a:endParaRPr lang="ru-RU" sz="1100" b="0" strike="noStrike" spc="-1">
              <a:latin typeface="Arial"/>
            </a:endParaRPr>
          </a:p>
        </p:txBody>
      </p:sp>
      <p:pic>
        <p:nvPicPr>
          <p:cNvPr id="203" name="Рисунок 6"/>
          <p:cNvPicPr/>
          <p:nvPr/>
        </p:nvPicPr>
        <p:blipFill>
          <a:blip r:embed="rId6"/>
          <a:stretch/>
        </p:blipFill>
        <p:spPr>
          <a:xfrm>
            <a:off x="128520" y="3084120"/>
            <a:ext cx="838080" cy="838080"/>
          </a:xfrm>
          <a:prstGeom prst="rect">
            <a:avLst/>
          </a:prstGeom>
          <a:ln w="0">
            <a:noFill/>
          </a:ln>
        </p:spPr>
      </p:pic>
      <p:sp>
        <p:nvSpPr>
          <p:cNvPr id="204" name="TextBox 21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205" name="TextBox 22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206" name="Рисунок 23"/>
          <p:cNvPicPr/>
          <p:nvPr/>
        </p:nvPicPr>
        <p:blipFill>
          <a:blip r:embed="rId7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2" descr="C:\Documents and Settings\таня\Рабочий стол\Темкинский район.png"/>
          <p:cNvPicPr/>
          <p:nvPr/>
        </p:nvPicPr>
        <p:blipFill>
          <a:blip r:embed="rId8"/>
          <a:stretch/>
        </p:blipFill>
        <p:spPr>
          <a:xfrm>
            <a:off x="2775960" y="1640160"/>
            <a:ext cx="4537440" cy="5040000"/>
          </a:xfrm>
          <a:prstGeom prst="rect">
            <a:avLst/>
          </a:prstGeom>
          <a:ln w="0">
            <a:noFill/>
          </a:ln>
        </p:spPr>
      </p:pic>
      <p:pic>
        <p:nvPicPr>
          <p:cNvPr id="208" name="Рисунок 4"/>
          <p:cNvPicPr/>
          <p:nvPr/>
        </p:nvPicPr>
        <p:blipFill>
          <a:blip r:embed="rId9"/>
          <a:stretch/>
        </p:blipFill>
        <p:spPr>
          <a:xfrm>
            <a:off x="2598120" y="1086480"/>
            <a:ext cx="1573920" cy="1559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Рисунок 23"/>
          <p:cNvPicPr/>
          <p:nvPr/>
        </p:nvPicPr>
        <p:blipFill>
          <a:blip r:embed="rId3">
            <a:lum bright="70000" contrast="-70000"/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4">
                    <a14:imgEffect>
                      <a14:brightnessContrast amount="50000" bright="40000" colorTemp="4700" contrast="40000" sat="0"/>
                    </a14:imgEffect>
                  </a14:imgLayer>
                </a14:imgProps>
              </a:ext>
            </a:extLst>
          </a:blip>
          <a:stretch/>
        </p:blipFill>
        <p:spPr>
          <a:xfrm>
            <a:off x="456840" y="5311440"/>
            <a:ext cx="2580840" cy="1239840"/>
          </a:xfrm>
          <a:prstGeom prst="rect">
            <a:avLst/>
          </a:prstGeom>
          <a:ln w="38100">
            <a:solidFill>
              <a:srgbClr val="77DAFF"/>
            </a:solidFill>
            <a:prstDash val="sysDash"/>
            <a:round/>
          </a:ln>
        </p:spPr>
      </p:pic>
      <p:pic>
        <p:nvPicPr>
          <p:cNvPr id="210" name="Рисунок 22"/>
          <p:cNvPicPr/>
          <p:nvPr/>
        </p:nvPicPr>
        <p:blipFill>
          <a:blip r:embed="rId5">
            <a:lum bright="70000" contrast="-70000"/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4">
                    <a14:imgEffect>
                      <a14:brightnessContrast amount="50000" bright="40000" colorTemp="4700" contrast="40000" sat="0"/>
                    </a14:imgEffect>
                  </a14:imgLayer>
                </a14:imgProps>
              </a:ext>
            </a:extLst>
          </a:blip>
          <a:stretch/>
        </p:blipFill>
        <p:spPr>
          <a:xfrm>
            <a:off x="227880" y="4131720"/>
            <a:ext cx="2530440" cy="872640"/>
          </a:xfrm>
          <a:prstGeom prst="rect">
            <a:avLst/>
          </a:prstGeom>
          <a:ln w="38100">
            <a:solidFill>
              <a:srgbClr val="77DAFF"/>
            </a:solidFill>
            <a:prstDash val="sysDash"/>
            <a:round/>
          </a:ln>
        </p:spPr>
      </p:pic>
      <p:pic>
        <p:nvPicPr>
          <p:cNvPr id="211" name="Рисунок 21"/>
          <p:cNvPicPr/>
          <p:nvPr/>
        </p:nvPicPr>
        <p:blipFill>
          <a:blip r:embed="rId3">
            <a:lum bright="70000" contrast="-70000"/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4">
                    <a14:imgEffect>
                      <a14:brightnessContrast amount="50000" bright="40000" colorTemp="4700" contrast="40000" sat="0"/>
                    </a14:imgEffect>
                  </a14:imgLayer>
                </a14:imgProps>
              </a:ext>
            </a:extLst>
          </a:blip>
          <a:stretch/>
        </p:blipFill>
        <p:spPr>
          <a:xfrm>
            <a:off x="475920" y="1895760"/>
            <a:ext cx="2543040" cy="1928880"/>
          </a:xfrm>
          <a:prstGeom prst="rect">
            <a:avLst/>
          </a:prstGeom>
          <a:ln w="38100">
            <a:solidFill>
              <a:srgbClr val="77DAFF"/>
            </a:solidFill>
            <a:prstDash val="sysDash"/>
            <a:round/>
          </a:ln>
        </p:spPr>
      </p:pic>
      <p:pic>
        <p:nvPicPr>
          <p:cNvPr id="212" name="Рисунок 20"/>
          <p:cNvPicPr/>
          <p:nvPr/>
        </p:nvPicPr>
        <p:blipFill>
          <a:blip r:embed="rId6">
            <a:lum bright="70000" contrast="-70000"/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7">
                    <a14:imgEffect>
                      <a14:brightnessContrast amount="50000" bright="40000" colorTemp="4700" contrast="40000" sat="0"/>
                    </a14:imgEffect>
                  </a14:imgLayer>
                </a14:imgProps>
              </a:ext>
            </a:extLst>
          </a:blip>
          <a:stretch/>
        </p:blipFill>
        <p:spPr>
          <a:xfrm>
            <a:off x="197280" y="1125000"/>
            <a:ext cx="2562840" cy="458640"/>
          </a:xfrm>
          <a:prstGeom prst="rect">
            <a:avLst/>
          </a:prstGeom>
          <a:ln w="38100">
            <a:solidFill>
              <a:srgbClr val="77DAFF"/>
            </a:solidFill>
            <a:prstDash val="sysDash"/>
            <a:round/>
          </a:ln>
        </p:spPr>
      </p:pic>
      <p:pic>
        <p:nvPicPr>
          <p:cNvPr id="213" name="Рисунок 45"/>
          <p:cNvPicPr/>
          <p:nvPr/>
        </p:nvPicPr>
        <p:blipFill>
          <a:blip r:embed="rId8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214" name="TextBox 47"/>
          <p:cNvSpPr/>
          <p:nvPr/>
        </p:nvSpPr>
        <p:spPr>
          <a:xfrm>
            <a:off x="2114640" y="317160"/>
            <a:ext cx="539100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Природные ресурсы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15" name="TextBox 48"/>
          <p:cNvSpPr/>
          <p:nvPr/>
        </p:nvSpPr>
        <p:spPr>
          <a:xfrm>
            <a:off x="7263360" y="7190280"/>
            <a:ext cx="2998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5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16" name="TextBox 49"/>
          <p:cNvSpPr/>
          <p:nvPr/>
        </p:nvSpPr>
        <p:spPr>
          <a:xfrm>
            <a:off x="455760" y="5357520"/>
            <a:ext cx="2548800" cy="1156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000" b="0" strike="noStrike" spc="-1">
                <a:solidFill>
                  <a:srgbClr val="000000"/>
                </a:solidFill>
                <a:latin typeface="Open Sans"/>
                <a:ea typeface="Open Sans"/>
              </a:rPr>
              <a:t>На территории района имеются месторождения твердых полезных ископаемых: легкоплавкой глины, песчано-гравийного материала, известкового туфа и карбонатных пород для обжига на известь</a:t>
            </a:r>
            <a:r>
              <a:rPr lang="ru-RU" sz="1000" b="0" strike="noStrike" spc="-1">
                <a:solidFill>
                  <a:srgbClr val="000000"/>
                </a:solidFill>
                <a:latin typeface="Calibri"/>
                <a:ea typeface="Open Sans"/>
              </a:rPr>
              <a:t>.</a:t>
            </a:r>
            <a:endParaRPr lang="ru-RU" sz="10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ru-RU" sz="1000" b="0" strike="noStrike" spc="-1">
              <a:latin typeface="Arial"/>
            </a:endParaRPr>
          </a:p>
        </p:txBody>
      </p:sp>
      <p:sp>
        <p:nvSpPr>
          <p:cNvPr id="217" name="TextBox 51"/>
          <p:cNvSpPr/>
          <p:nvPr/>
        </p:nvSpPr>
        <p:spPr>
          <a:xfrm>
            <a:off x="456840" y="1886040"/>
            <a:ext cx="2580840" cy="1917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000" b="0" strike="noStrike" spc="-1">
                <a:solidFill>
                  <a:srgbClr val="000000"/>
                </a:solidFill>
                <a:latin typeface="Open Sans"/>
                <a:ea typeface="Open Sans"/>
              </a:rPr>
              <a:t>Поверхность равнинная, несколько приподнята на севере и северо-востоке, куда заходят отроги Гжатско-Протвинской возвышенности с отметками более 200 м над уровнем моря (самая высокая точка – 275 м). На юге возвышенность опускается к Угранской низине, заболоченной и выровненной, с абсолютными отметками 160–160 м. Район дренируется р. Угрой и ее притоком Ворей. 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218" name="TextBox 52"/>
          <p:cNvSpPr/>
          <p:nvPr/>
        </p:nvSpPr>
        <p:spPr>
          <a:xfrm>
            <a:off x="236520" y="4137480"/>
            <a:ext cx="2491200" cy="851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000" b="0" strike="noStrike" spc="-1">
                <a:solidFill>
                  <a:srgbClr val="000000"/>
                </a:solidFill>
                <a:latin typeface="Open Sans"/>
                <a:ea typeface="Open Sans"/>
              </a:rPr>
              <a:t> Климат умеренно континентальный со сравнительно теплым летом и умеренно холодной зимой. Наиболее холодный месяц – январь, наиболее теплый – июль.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219" name="TextBox 53"/>
          <p:cNvSpPr/>
          <p:nvPr/>
        </p:nvSpPr>
        <p:spPr>
          <a:xfrm>
            <a:off x="177840" y="1146240"/>
            <a:ext cx="2576520" cy="402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000" b="0" strike="noStrike" spc="-1">
                <a:solidFill>
                  <a:srgbClr val="000000"/>
                </a:solidFill>
                <a:latin typeface="Open Sans"/>
                <a:ea typeface="Open Sans"/>
              </a:rPr>
              <a:t>Две основных  реки - Угра и Воря. </a:t>
            </a:r>
            <a:r>
              <a:rPr lang="ru-RU" sz="1050" b="0" strike="noStrike" spc="-1">
                <a:solidFill>
                  <a:srgbClr val="000000"/>
                </a:solidFill>
                <a:latin typeface="Open Sans"/>
                <a:ea typeface="Open Sans"/>
              </a:rPr>
              <a:t>Обе реки несудоходны.</a:t>
            </a:r>
            <a:endParaRPr lang="ru-RU" sz="1050" b="0" strike="noStrike" spc="-1">
              <a:latin typeface="Arial"/>
            </a:endParaRPr>
          </a:p>
        </p:txBody>
      </p:sp>
      <p:pic>
        <p:nvPicPr>
          <p:cNvPr id="220" name="Рисунок 56"/>
          <p:cNvPicPr/>
          <p:nvPr/>
        </p:nvPicPr>
        <p:blipFill>
          <a:blip r:embed="rId9"/>
          <a:stretch/>
        </p:blipFill>
        <p:spPr>
          <a:xfrm>
            <a:off x="601560" y="1708200"/>
            <a:ext cx="346320" cy="333720"/>
          </a:xfrm>
          <a:prstGeom prst="rect">
            <a:avLst/>
          </a:prstGeom>
          <a:ln w="0">
            <a:noFill/>
          </a:ln>
        </p:spPr>
      </p:pic>
      <p:pic>
        <p:nvPicPr>
          <p:cNvPr id="221" name="Рисунок 57"/>
          <p:cNvPicPr/>
          <p:nvPr/>
        </p:nvPicPr>
        <p:blipFill>
          <a:blip r:embed="rId10"/>
          <a:stretch/>
        </p:blipFill>
        <p:spPr>
          <a:xfrm>
            <a:off x="263160" y="955800"/>
            <a:ext cx="384840" cy="384840"/>
          </a:xfrm>
          <a:prstGeom prst="rect">
            <a:avLst/>
          </a:prstGeom>
          <a:ln w="0">
            <a:noFill/>
          </a:ln>
        </p:spPr>
      </p:pic>
      <p:pic>
        <p:nvPicPr>
          <p:cNvPr id="222" name="Рисунок 58"/>
          <p:cNvPicPr/>
          <p:nvPr/>
        </p:nvPicPr>
        <p:blipFill>
          <a:blip r:embed="rId11"/>
          <a:stretch/>
        </p:blipFill>
        <p:spPr>
          <a:xfrm>
            <a:off x="293760" y="3953520"/>
            <a:ext cx="384840" cy="407160"/>
          </a:xfrm>
          <a:prstGeom prst="rect">
            <a:avLst/>
          </a:prstGeom>
          <a:ln w="0">
            <a:noFill/>
          </a:ln>
        </p:spPr>
      </p:pic>
      <p:pic>
        <p:nvPicPr>
          <p:cNvPr id="223" name="Рисунок 59"/>
          <p:cNvPicPr/>
          <p:nvPr/>
        </p:nvPicPr>
        <p:blipFill>
          <a:blip r:embed="rId12"/>
          <a:stretch/>
        </p:blipFill>
        <p:spPr>
          <a:xfrm>
            <a:off x="520560" y="5090040"/>
            <a:ext cx="427680" cy="442440"/>
          </a:xfrm>
          <a:prstGeom prst="rect">
            <a:avLst/>
          </a:prstGeom>
          <a:ln w="0">
            <a:noFill/>
          </a:ln>
        </p:spPr>
      </p:pic>
      <p:sp>
        <p:nvSpPr>
          <p:cNvPr id="224" name="TextBox 27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225" name="TextBox 28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226" name="Рисунок 29"/>
          <p:cNvPicPr/>
          <p:nvPr/>
        </p:nvPicPr>
        <p:blipFill>
          <a:blip r:embed="rId13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1" descr="C:\Documents and Settings\таня\Рабочий стол\Темкн р-н обозначения.png"/>
          <p:cNvPicPr/>
          <p:nvPr/>
        </p:nvPicPr>
        <p:blipFill>
          <a:blip r:embed="rId14"/>
          <a:stretch/>
        </p:blipFill>
        <p:spPr>
          <a:xfrm>
            <a:off x="3228840" y="4535640"/>
            <a:ext cx="3264120" cy="186444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2" descr="C:\Documents and Settings\таня\Рабочий стол\Темкн пол иск.png"/>
          <p:cNvPicPr/>
          <p:nvPr/>
        </p:nvPicPr>
        <p:blipFill>
          <a:blip r:embed="rId15"/>
          <a:stretch/>
        </p:blipFill>
        <p:spPr>
          <a:xfrm>
            <a:off x="3228840" y="1146240"/>
            <a:ext cx="4028760" cy="3257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Рисунок 76"/>
          <p:cNvPicPr/>
          <p:nvPr/>
        </p:nvPicPr>
        <p:blipFill>
          <a:blip r:embed="rId2"/>
          <a:stretch/>
        </p:blipFill>
        <p:spPr>
          <a:xfrm>
            <a:off x="6481800" y="2572200"/>
            <a:ext cx="1007640" cy="1022400"/>
          </a:xfrm>
          <a:prstGeom prst="rect">
            <a:avLst/>
          </a:prstGeom>
          <a:ln w="0">
            <a:noFill/>
          </a:ln>
        </p:spPr>
      </p:pic>
      <p:pic>
        <p:nvPicPr>
          <p:cNvPr id="230" name="Рисунок 77"/>
          <p:cNvPicPr/>
          <p:nvPr/>
        </p:nvPicPr>
        <p:blipFill>
          <a:blip r:embed="rId2"/>
          <a:stretch/>
        </p:blipFill>
        <p:spPr>
          <a:xfrm>
            <a:off x="1341720" y="2607480"/>
            <a:ext cx="1020600" cy="1022400"/>
          </a:xfrm>
          <a:prstGeom prst="rect">
            <a:avLst/>
          </a:prstGeom>
          <a:ln w="0">
            <a:noFill/>
          </a:ln>
        </p:spPr>
      </p:pic>
      <p:pic>
        <p:nvPicPr>
          <p:cNvPr id="231" name="Рисунок 78"/>
          <p:cNvPicPr/>
          <p:nvPr/>
        </p:nvPicPr>
        <p:blipFill>
          <a:blip r:embed="rId3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pic>
        <p:nvPicPr>
          <p:cNvPr id="232" name="Рисунок 79"/>
          <p:cNvPicPr/>
          <p:nvPr/>
        </p:nvPicPr>
        <p:blipFill>
          <a:blip r:embed="rId4">
            <a:lum bright="70000" contrast="-70000"/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5">
                    <a14:imgEffect>
                      <a14:brightnessContrast colorTemp="4700" contrast="40000" sat="33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1152000"/>
            <a:ext cx="2296440" cy="1367640"/>
          </a:xfrm>
          <a:prstGeom prst="rect">
            <a:avLst/>
          </a:prstGeom>
          <a:ln w="0">
            <a:noFill/>
          </a:ln>
        </p:spPr>
      </p:pic>
      <p:pic>
        <p:nvPicPr>
          <p:cNvPr id="233" name="Рисунок 80"/>
          <p:cNvPicPr/>
          <p:nvPr/>
        </p:nvPicPr>
        <p:blipFill>
          <a:blip r:embed="rId4">
            <a:lum bright="70000" contrast="-70000"/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5">
                    <a14:imgEffect>
                      <a14:brightnessContrast colorTemp="4700" contrast="40000" sat="33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5263200" y="1152000"/>
            <a:ext cx="2296440" cy="1367640"/>
          </a:xfrm>
          <a:prstGeom prst="rect">
            <a:avLst/>
          </a:prstGeom>
          <a:ln w="0">
            <a:noFill/>
          </a:ln>
        </p:spPr>
      </p:pic>
      <p:pic>
        <p:nvPicPr>
          <p:cNvPr id="234" name="Рисунок 81"/>
          <p:cNvPicPr/>
          <p:nvPr/>
        </p:nvPicPr>
        <p:blipFill>
          <a:blip r:embed="rId6">
            <a:lum bright="70000" contrast="-70000"/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5">
                    <a14:imgEffect>
                      <a14:brightnessContrast colorTemp="4700" contrast="40000" sat="0"/>
                    </a14:imgEffect>
                  </a14:imgLayer>
                </a14:imgProps>
              </a:ext>
            </a:extLst>
          </a:blip>
          <a:stretch/>
        </p:blipFill>
        <p:spPr>
          <a:xfrm>
            <a:off x="2448000" y="1152000"/>
            <a:ext cx="2667960" cy="1360440"/>
          </a:xfrm>
          <a:prstGeom prst="rect">
            <a:avLst/>
          </a:prstGeom>
          <a:ln w="0">
            <a:noFill/>
          </a:ln>
        </p:spPr>
      </p:pic>
      <p:sp>
        <p:nvSpPr>
          <p:cNvPr id="235" name="TextBox 82"/>
          <p:cNvSpPr/>
          <p:nvPr/>
        </p:nvSpPr>
        <p:spPr>
          <a:xfrm>
            <a:off x="2072160" y="345600"/>
            <a:ext cx="545292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Социально-экономическое развитие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36" name="TextBox 83"/>
          <p:cNvSpPr/>
          <p:nvPr/>
        </p:nvSpPr>
        <p:spPr>
          <a:xfrm>
            <a:off x="7263360" y="7190280"/>
            <a:ext cx="2998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6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37" name="TextBox 84"/>
          <p:cNvSpPr/>
          <p:nvPr/>
        </p:nvSpPr>
        <p:spPr>
          <a:xfrm>
            <a:off x="16560" y="1278360"/>
            <a:ext cx="2262960" cy="106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Среднемесячная 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заработная 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плата 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работников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38" name="TextBox 86"/>
          <p:cNvSpPr/>
          <p:nvPr/>
        </p:nvSpPr>
        <p:spPr>
          <a:xfrm>
            <a:off x="5276880" y="1311480"/>
            <a:ext cx="2261880" cy="91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Оборот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розничной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торговли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39" name="TextBox 87"/>
          <p:cNvSpPr/>
          <p:nvPr/>
        </p:nvSpPr>
        <p:spPr>
          <a:xfrm>
            <a:off x="1444680" y="2686680"/>
            <a:ext cx="8272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  <a:ea typeface="Open Sans"/>
              </a:rPr>
              <a:t>74,2%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40" name="TextBox 88"/>
          <p:cNvSpPr/>
          <p:nvPr/>
        </p:nvSpPr>
        <p:spPr>
          <a:xfrm>
            <a:off x="1346760" y="2980080"/>
            <a:ext cx="1029600" cy="569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50" b="0" strike="noStrike" spc="-1">
                <a:solidFill>
                  <a:srgbClr val="000000"/>
                </a:solidFill>
                <a:latin typeface="Open Sans"/>
                <a:ea typeface="Open Sans"/>
              </a:rPr>
              <a:t>к средне-</a:t>
            </a:r>
            <a:endParaRPr lang="ru-RU" sz="105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050" b="0" strike="noStrike" spc="-1">
                <a:solidFill>
                  <a:srgbClr val="000000"/>
                </a:solidFill>
                <a:latin typeface="Open Sans"/>
                <a:ea typeface="Open Sans"/>
              </a:rPr>
              <a:t>областному</a:t>
            </a:r>
            <a:endParaRPr lang="ru-RU" sz="105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050" b="0" strike="noStrike" spc="-1">
                <a:solidFill>
                  <a:srgbClr val="000000"/>
                </a:solidFill>
                <a:latin typeface="Open Sans"/>
                <a:ea typeface="Open Sans"/>
              </a:rPr>
              <a:t>уровню</a:t>
            </a:r>
            <a:endParaRPr lang="ru-RU" sz="1050" b="0" strike="noStrike" spc="-1">
              <a:latin typeface="Arial"/>
            </a:endParaRPr>
          </a:p>
        </p:txBody>
      </p:sp>
      <p:sp>
        <p:nvSpPr>
          <p:cNvPr id="241" name="TextBox 89"/>
          <p:cNvSpPr/>
          <p:nvPr/>
        </p:nvSpPr>
        <p:spPr>
          <a:xfrm>
            <a:off x="6528240" y="2734560"/>
            <a:ext cx="118944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Open Sans"/>
                <a:ea typeface="Open Sans"/>
              </a:rPr>
              <a:t>101,7%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42" name="TextBox 90"/>
          <p:cNvSpPr/>
          <p:nvPr/>
        </p:nvSpPr>
        <p:spPr>
          <a:xfrm>
            <a:off x="6470640" y="3044160"/>
            <a:ext cx="1029600" cy="410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5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к уровню</a:t>
            </a:r>
            <a:endParaRPr lang="ru-RU" sz="105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050" b="0" strike="noStrike" spc="-1" smtClean="0">
                <a:solidFill>
                  <a:srgbClr val="000000"/>
                </a:solidFill>
                <a:latin typeface="Open Sans"/>
                <a:ea typeface="Open Sans"/>
              </a:rPr>
              <a:t>2019 </a:t>
            </a:r>
            <a:r>
              <a:rPr lang="ru-RU" sz="1050" b="0" strike="noStrike" spc="-1">
                <a:solidFill>
                  <a:srgbClr val="000000"/>
                </a:solidFill>
                <a:latin typeface="Open Sans"/>
                <a:ea typeface="Open Sans"/>
              </a:rPr>
              <a:t>года</a:t>
            </a:r>
            <a:endParaRPr lang="ru-RU" sz="1050" b="0" strike="noStrike" spc="-1">
              <a:latin typeface="Arial"/>
            </a:endParaRPr>
          </a:p>
        </p:txBody>
      </p:sp>
      <p:sp>
        <p:nvSpPr>
          <p:cNvPr id="243" name="TextBox 93"/>
          <p:cNvSpPr/>
          <p:nvPr/>
        </p:nvSpPr>
        <p:spPr>
          <a:xfrm>
            <a:off x="75240" y="2722320"/>
            <a:ext cx="1176120" cy="79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254061"/>
                </a:solidFill>
                <a:latin typeface="Open Sans Semibold"/>
                <a:ea typeface="Open Sans Semibold"/>
              </a:rPr>
              <a:t>26,8</a:t>
            </a:r>
            <a:r>
              <a:t/>
            </a:r>
            <a:br/>
            <a:r>
              <a:rPr lang="ru-RU" sz="1800" b="0" strike="noStrike" spc="-1">
                <a:solidFill>
                  <a:srgbClr val="254061"/>
                </a:solidFill>
                <a:latin typeface="Open Sans"/>
                <a:ea typeface="Open Sans"/>
              </a:rPr>
              <a:t>тыс. руб.</a:t>
            </a:r>
            <a:r>
              <a:rPr lang="ru-RU" sz="1800" b="1" strike="noStrike" spc="-1">
                <a:solidFill>
                  <a:srgbClr val="254061"/>
                </a:solidFill>
                <a:latin typeface="Open Sans Semibold"/>
                <a:ea typeface="Open Sans Semibold"/>
              </a:rPr>
              <a:t> 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44" name="TextBox 94"/>
          <p:cNvSpPr/>
          <p:nvPr/>
        </p:nvSpPr>
        <p:spPr>
          <a:xfrm>
            <a:off x="2642040" y="2801520"/>
            <a:ext cx="243864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1F497D"/>
                </a:solidFill>
                <a:latin typeface="Open Sans Semibold"/>
                <a:ea typeface="Open Sans Semibold"/>
              </a:rPr>
              <a:t>93,4</a:t>
            </a:r>
            <a:r>
              <a:rPr lang="ru-RU" sz="2800" b="1" strike="noStrike" spc="-1">
                <a:solidFill>
                  <a:srgbClr val="FF0000"/>
                </a:solidFill>
                <a:latin typeface="Open Sans Semibold"/>
                <a:ea typeface="Open Sans Semibold"/>
              </a:rPr>
              <a:t> </a:t>
            </a:r>
            <a:r>
              <a:rPr lang="ru-RU" sz="1400" b="0" strike="noStrike" spc="-1">
                <a:solidFill>
                  <a:srgbClr val="254061"/>
                </a:solidFill>
                <a:latin typeface="Open Sans"/>
                <a:ea typeface="Open Sans"/>
              </a:rPr>
              <a:t>млн. руб.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45" name="TextBox 95"/>
          <p:cNvSpPr/>
          <p:nvPr/>
        </p:nvSpPr>
        <p:spPr>
          <a:xfrm>
            <a:off x="4762080" y="2676240"/>
            <a:ext cx="1994760" cy="73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 dirty="0" smtClean="0">
                <a:solidFill>
                  <a:srgbClr val="254061"/>
                </a:solidFill>
                <a:latin typeface="Open Sans Semibold"/>
                <a:ea typeface="Open Sans Semibold"/>
              </a:rPr>
              <a:t>296,1 </a:t>
            </a:r>
            <a:endParaRPr lang="ru-RU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254061"/>
                </a:solidFill>
                <a:latin typeface="Open Sans"/>
                <a:ea typeface="Open Sans"/>
              </a:rPr>
              <a:t>млн. руб.</a:t>
            </a:r>
            <a:endParaRPr lang="ru-RU" sz="1400" b="0" strike="noStrike" spc="-1" dirty="0">
              <a:latin typeface="Arial"/>
            </a:endParaRPr>
          </a:p>
        </p:txBody>
      </p:sp>
      <p:pic>
        <p:nvPicPr>
          <p:cNvPr id="246" name="Рисунок 96"/>
          <p:cNvPicPr/>
          <p:nvPr/>
        </p:nvPicPr>
        <p:blipFill>
          <a:blip r:embed="rId6">
            <a:lum bright="70000" contrast="-70000"/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5">
                    <a14:imgEffect>
                      <a14:brightnessContrast colorTemp="4700" contrast="40000" sat="0"/>
                    </a14:imgEffect>
                  </a14:imgLayer>
                </a14:imgProps>
              </a:ext>
            </a:extLst>
          </a:blip>
          <a:stretch/>
        </p:blipFill>
        <p:spPr>
          <a:xfrm>
            <a:off x="434880" y="3795480"/>
            <a:ext cx="2481480" cy="2726640"/>
          </a:xfrm>
          <a:prstGeom prst="rect">
            <a:avLst/>
          </a:prstGeom>
          <a:ln w="0">
            <a:noFill/>
          </a:ln>
        </p:spPr>
      </p:pic>
      <p:pic>
        <p:nvPicPr>
          <p:cNvPr id="247" name="Рисунок 97"/>
          <p:cNvPicPr/>
          <p:nvPr/>
        </p:nvPicPr>
        <p:blipFill>
          <a:blip r:embed="rId7"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528120" y="4435200"/>
            <a:ext cx="849240" cy="847800"/>
          </a:xfrm>
          <a:prstGeom prst="rect">
            <a:avLst/>
          </a:prstGeom>
          <a:ln w="0">
            <a:noFill/>
          </a:ln>
        </p:spPr>
      </p:pic>
      <p:sp>
        <p:nvSpPr>
          <p:cNvPr id="248" name="TextBox 99"/>
          <p:cNvSpPr/>
          <p:nvPr/>
        </p:nvSpPr>
        <p:spPr>
          <a:xfrm>
            <a:off x="983880" y="3831120"/>
            <a:ext cx="211680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Уровень </a:t>
            </a:r>
            <a:endParaRPr lang="ru-RU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безработицы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249" name="TextBox 100"/>
          <p:cNvSpPr/>
          <p:nvPr/>
        </p:nvSpPr>
        <p:spPr>
          <a:xfrm>
            <a:off x="624960" y="5092920"/>
            <a:ext cx="2266920" cy="699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Численность </a:t>
            </a:r>
            <a:endParaRPr lang="ru-RU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трудоспособного</a:t>
            </a:r>
            <a:endParaRPr lang="ru-RU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населения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50" name="TextBox 102"/>
          <p:cNvSpPr/>
          <p:nvPr/>
        </p:nvSpPr>
        <p:spPr>
          <a:xfrm>
            <a:off x="1387440" y="4386960"/>
            <a:ext cx="130500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rgbClr val="254061"/>
                </a:solidFill>
                <a:latin typeface="Open Sans"/>
                <a:ea typeface="Open Sans"/>
              </a:rPr>
              <a:t>3,39 </a:t>
            </a:r>
            <a:r>
              <a:rPr lang="ru-RU" sz="2000" b="1" strike="noStrike" spc="-1" dirty="0">
                <a:solidFill>
                  <a:srgbClr val="254061"/>
                </a:solidFill>
                <a:latin typeface="Open Sans"/>
                <a:ea typeface="Open Sans"/>
              </a:rPr>
              <a:t>%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251" name="TextBox 103"/>
          <p:cNvSpPr/>
          <p:nvPr/>
        </p:nvSpPr>
        <p:spPr>
          <a:xfrm>
            <a:off x="524880" y="5798880"/>
            <a:ext cx="229464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smtClean="0">
                <a:solidFill>
                  <a:srgbClr val="254061"/>
                </a:solidFill>
                <a:latin typeface="Open Sans"/>
                <a:ea typeface="Open Sans"/>
              </a:rPr>
              <a:t>2,837 </a:t>
            </a:r>
            <a:r>
              <a:rPr lang="ru-RU" sz="2000" b="1" strike="noStrike" spc="-1">
                <a:solidFill>
                  <a:srgbClr val="254061"/>
                </a:solidFill>
                <a:latin typeface="Open Sans"/>
                <a:ea typeface="Open Sans"/>
              </a:rPr>
              <a:t>тыс. </a:t>
            </a:r>
            <a:r>
              <a:rPr lang="ru-RU" sz="2000" b="1" strike="noStrike" spc="-1" dirty="0">
                <a:solidFill>
                  <a:srgbClr val="254061"/>
                </a:solidFill>
                <a:latin typeface="Open Sans"/>
                <a:ea typeface="Open Sans"/>
              </a:rPr>
              <a:t>чел.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252" name="TextBox 104"/>
          <p:cNvSpPr/>
          <p:nvPr/>
        </p:nvSpPr>
        <p:spPr>
          <a:xfrm>
            <a:off x="3326040" y="3831840"/>
            <a:ext cx="25920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59C0D5"/>
                </a:solidFill>
                <a:latin typeface="Open Sans Semibold"/>
                <a:ea typeface="Open Sans Semibold"/>
              </a:rPr>
              <a:t>Динамика отчислений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253" name="Рисунок 105"/>
          <p:cNvPicPr/>
          <p:nvPr/>
        </p:nvPicPr>
        <p:blipFill>
          <a:blip r:embed="rId8"/>
          <a:stretch/>
        </p:blipFill>
        <p:spPr>
          <a:xfrm>
            <a:off x="3045240" y="4213440"/>
            <a:ext cx="3891240" cy="49680"/>
          </a:xfrm>
          <a:prstGeom prst="rect">
            <a:avLst/>
          </a:prstGeom>
          <a:ln w="0">
            <a:noFill/>
          </a:ln>
        </p:spPr>
      </p:pic>
      <p:sp>
        <p:nvSpPr>
          <p:cNvPr id="254" name="TextBox 107"/>
          <p:cNvSpPr/>
          <p:nvPr/>
        </p:nvSpPr>
        <p:spPr>
          <a:xfrm>
            <a:off x="3182040" y="4391280"/>
            <a:ext cx="1290600" cy="333720"/>
          </a:xfrm>
          <a:prstGeom prst="rect">
            <a:avLst/>
          </a:prstGeom>
          <a:solidFill>
            <a:srgbClr val="ADD26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FFFFFF"/>
                </a:solidFill>
                <a:latin typeface="Open Sans"/>
                <a:ea typeface="Open Sans"/>
              </a:rPr>
              <a:t>2019 год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55" name="TextBox 108"/>
          <p:cNvSpPr/>
          <p:nvPr/>
        </p:nvSpPr>
        <p:spPr>
          <a:xfrm>
            <a:off x="3132360" y="4710960"/>
            <a:ext cx="145980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7FAC"/>
                </a:solidFill>
                <a:latin typeface="Open Sans"/>
                <a:ea typeface="Open Sans"/>
              </a:rPr>
              <a:t>Объем доходов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56" name="TextBox 116"/>
          <p:cNvSpPr/>
          <p:nvPr/>
        </p:nvSpPr>
        <p:spPr>
          <a:xfrm>
            <a:off x="4688280" y="4393080"/>
            <a:ext cx="2075400" cy="333720"/>
          </a:xfrm>
          <a:prstGeom prst="rect">
            <a:avLst/>
          </a:prstGeom>
          <a:solidFill>
            <a:srgbClr val="ADD26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FFFFFF"/>
                </a:solidFill>
                <a:latin typeface="Open Sans"/>
                <a:ea typeface="Open Sans"/>
              </a:rPr>
              <a:t>2020 год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257" name="Рисунок 122"/>
          <p:cNvPicPr/>
          <p:nvPr/>
        </p:nvPicPr>
        <p:blipFill>
          <a:blip r:embed="rId9"/>
          <a:stretch/>
        </p:blipFill>
        <p:spPr>
          <a:xfrm>
            <a:off x="6118920" y="3537720"/>
            <a:ext cx="680760" cy="680760"/>
          </a:xfrm>
          <a:prstGeom prst="rect">
            <a:avLst/>
          </a:prstGeom>
          <a:ln w="0">
            <a:noFill/>
          </a:ln>
        </p:spPr>
      </p:pic>
      <p:pic>
        <p:nvPicPr>
          <p:cNvPr id="258" name="Рисунок 123"/>
          <p:cNvPicPr/>
          <p:nvPr/>
        </p:nvPicPr>
        <p:blipFill>
          <a:blip r:embed="rId10" cstate="print">
            <a:lum bright="70000" contrast="-70000"/>
          </a:blip>
          <a:stretch/>
        </p:blipFill>
        <p:spPr>
          <a:xfrm rot="5400000">
            <a:off x="1003680" y="2952360"/>
            <a:ext cx="393120" cy="190800"/>
          </a:xfrm>
          <a:prstGeom prst="rect">
            <a:avLst/>
          </a:prstGeom>
          <a:ln w="0">
            <a:noFill/>
          </a:ln>
        </p:spPr>
      </p:pic>
      <p:pic>
        <p:nvPicPr>
          <p:cNvPr id="259" name="Рисунок 124"/>
          <p:cNvPicPr/>
          <p:nvPr/>
        </p:nvPicPr>
        <p:blipFill>
          <a:blip r:embed="rId10" cstate="print">
            <a:lum bright="70000" contrast="-70000"/>
          </a:blip>
          <a:stretch/>
        </p:blipFill>
        <p:spPr>
          <a:xfrm rot="5400000">
            <a:off x="6166440" y="2972520"/>
            <a:ext cx="393120" cy="190800"/>
          </a:xfrm>
          <a:prstGeom prst="rect">
            <a:avLst/>
          </a:prstGeom>
          <a:ln w="0">
            <a:noFill/>
          </a:ln>
        </p:spPr>
      </p:pic>
      <p:sp>
        <p:nvSpPr>
          <p:cNvPr id="260" name="TextBox 55"/>
          <p:cNvSpPr/>
          <p:nvPr/>
        </p:nvSpPr>
        <p:spPr>
          <a:xfrm>
            <a:off x="2491200" y="1179720"/>
            <a:ext cx="2625120" cy="1080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300" b="0" strike="noStrike" spc="-1">
                <a:solidFill>
                  <a:srgbClr val="007FAC"/>
                </a:solidFill>
                <a:latin typeface="Open Sans Semibold"/>
                <a:ea typeface="Open Sans Semibold"/>
              </a:rPr>
              <a:t>Объем отгруженных товаров собственного производства, выполненных работ и услуг по всем видам экономической деятельности</a:t>
            </a:r>
            <a:endParaRPr lang="ru-RU" sz="1300" b="0" strike="noStrike" spc="-1">
              <a:latin typeface="Arial"/>
            </a:endParaRPr>
          </a:p>
        </p:txBody>
      </p:sp>
      <p:sp>
        <p:nvSpPr>
          <p:cNvPr id="261" name="TextBox 47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262" name="TextBox 48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263" name="Рисунок 49"/>
          <p:cNvPicPr/>
          <p:nvPr/>
        </p:nvPicPr>
        <p:blipFill>
          <a:blip r:embed="rId11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  <p:sp>
        <p:nvSpPr>
          <p:cNvPr id="264" name="TextBox 69"/>
          <p:cNvSpPr/>
          <p:nvPr/>
        </p:nvSpPr>
        <p:spPr>
          <a:xfrm>
            <a:off x="3204000" y="5047560"/>
            <a:ext cx="1313280" cy="273240"/>
          </a:xfrm>
          <a:prstGeom prst="rect">
            <a:avLst/>
          </a:prstGeom>
          <a:solidFill>
            <a:srgbClr val="ADD26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FFFFFF"/>
                </a:solidFill>
                <a:latin typeface="Open Sans"/>
                <a:ea typeface="Open Sans"/>
              </a:rPr>
              <a:t>239,9 млн. руб.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265" name="TextBox 72"/>
          <p:cNvSpPr/>
          <p:nvPr/>
        </p:nvSpPr>
        <p:spPr>
          <a:xfrm>
            <a:off x="3204000" y="5731920"/>
            <a:ext cx="1313280" cy="273240"/>
          </a:xfrm>
          <a:prstGeom prst="rect">
            <a:avLst/>
          </a:prstGeom>
          <a:solidFill>
            <a:srgbClr val="ADD26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>
                <a:solidFill>
                  <a:srgbClr val="FFFFFF"/>
                </a:solidFill>
                <a:latin typeface="Open Sans"/>
                <a:ea typeface="Open Sans"/>
              </a:rPr>
              <a:t>244,0 млн. руб.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266" name="TextBox 73"/>
          <p:cNvSpPr/>
          <p:nvPr/>
        </p:nvSpPr>
        <p:spPr>
          <a:xfrm>
            <a:off x="4688280" y="5053320"/>
            <a:ext cx="2068200" cy="273240"/>
          </a:xfrm>
          <a:prstGeom prst="rect">
            <a:avLst/>
          </a:prstGeom>
          <a:solidFill>
            <a:srgbClr val="ADD26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1" strike="noStrike" spc="-1">
                <a:solidFill>
                  <a:srgbClr val="FFFFFF"/>
                </a:solidFill>
                <a:latin typeface="Open Sans"/>
                <a:ea typeface="Open Sans"/>
              </a:rPr>
              <a:t>&gt;</a:t>
            </a:r>
            <a:r>
              <a:rPr lang="ru-RU" sz="1200" b="1" strike="noStrike" spc="-1">
                <a:solidFill>
                  <a:srgbClr val="FFFFFF"/>
                </a:solidFill>
                <a:latin typeface="Open Sans"/>
                <a:ea typeface="Open Sans"/>
              </a:rPr>
              <a:t> </a:t>
            </a:r>
            <a:r>
              <a:rPr lang="en-US" sz="1200" b="1" strike="noStrike" spc="-1">
                <a:solidFill>
                  <a:srgbClr val="FFFFFF"/>
                </a:solidFill>
                <a:latin typeface="Open Sans"/>
                <a:ea typeface="Open Sans"/>
              </a:rPr>
              <a:t> </a:t>
            </a:r>
            <a:r>
              <a:rPr lang="ru-RU" sz="1200" b="1" strike="noStrike" spc="-1">
                <a:solidFill>
                  <a:srgbClr val="FFFFFF"/>
                </a:solidFill>
                <a:latin typeface="Open Sans"/>
                <a:ea typeface="Open Sans"/>
              </a:rPr>
              <a:t>На 16,5 млн. руб.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267" name="TextBox 74"/>
          <p:cNvSpPr/>
          <p:nvPr/>
        </p:nvSpPr>
        <p:spPr>
          <a:xfrm>
            <a:off x="4688280" y="5731920"/>
            <a:ext cx="2068200" cy="273240"/>
          </a:xfrm>
          <a:prstGeom prst="rect">
            <a:avLst/>
          </a:prstGeom>
          <a:solidFill>
            <a:srgbClr val="ADD26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200" b="1" strike="noStrike" spc="-1">
                <a:solidFill>
                  <a:srgbClr val="FFFFFF"/>
                </a:solidFill>
                <a:latin typeface="Open Sans"/>
                <a:ea typeface="Open Sans"/>
              </a:rPr>
              <a:t>&gt;</a:t>
            </a:r>
            <a:r>
              <a:rPr lang="ru-RU" sz="1200" b="1" strike="noStrike" spc="-1">
                <a:solidFill>
                  <a:srgbClr val="FFFFFF"/>
                </a:solidFill>
                <a:latin typeface="Open Sans"/>
                <a:ea typeface="Open Sans"/>
              </a:rPr>
              <a:t> </a:t>
            </a:r>
            <a:r>
              <a:rPr lang="en-US" sz="1200" b="1" strike="noStrike" spc="-1">
                <a:solidFill>
                  <a:srgbClr val="FFFFFF"/>
                </a:solidFill>
                <a:latin typeface="Open Sans"/>
                <a:ea typeface="Open Sans"/>
              </a:rPr>
              <a:t> </a:t>
            </a:r>
            <a:r>
              <a:rPr lang="ru-RU" sz="1200" b="1" strike="noStrike" spc="-1">
                <a:solidFill>
                  <a:srgbClr val="FFFFFF"/>
                </a:solidFill>
                <a:latin typeface="Open Sans"/>
                <a:ea typeface="Open Sans"/>
              </a:rPr>
              <a:t>на  14,7 млн. руб.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268" name="TextBox 75"/>
          <p:cNvSpPr/>
          <p:nvPr/>
        </p:nvSpPr>
        <p:spPr>
          <a:xfrm>
            <a:off x="3128040" y="5389200"/>
            <a:ext cx="166716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7FAC"/>
                </a:solidFill>
                <a:latin typeface="Open Sans"/>
                <a:ea typeface="Open Sans"/>
              </a:rPr>
              <a:t>Бюджет расходов</a:t>
            </a: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Рисунок 26"/>
          <p:cNvPicPr/>
          <p:nvPr/>
        </p:nvPicPr>
        <p:blipFill>
          <a:blip r:embed="rId3">
            <a:lum bright="70000" contrast="-70000"/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">
                    <a14:imgEffect>
                      <a14:brightnessContrast colorTemp="4700" contrast="40000" sat="0"/>
                    </a14:imgEffect>
                  </a14:imgLayer>
                </a14:imgProps>
              </a:ext>
            </a:extLst>
          </a:blip>
          <a:stretch/>
        </p:blipFill>
        <p:spPr>
          <a:xfrm>
            <a:off x="2765160" y="1103760"/>
            <a:ext cx="4551840" cy="446040"/>
          </a:xfrm>
          <a:prstGeom prst="rect">
            <a:avLst/>
          </a:prstGeom>
          <a:ln w="0">
            <a:noFill/>
          </a:ln>
        </p:spPr>
      </p:pic>
      <p:pic>
        <p:nvPicPr>
          <p:cNvPr id="270" name="Рисунок 29"/>
          <p:cNvPicPr/>
          <p:nvPr/>
        </p:nvPicPr>
        <p:blipFill>
          <a:blip r:embed="rId4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271" name="TextBox 35"/>
          <p:cNvSpPr/>
          <p:nvPr/>
        </p:nvSpPr>
        <p:spPr>
          <a:xfrm>
            <a:off x="2061000" y="319320"/>
            <a:ext cx="54982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Инвестиции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72" name="TextBox 52"/>
          <p:cNvSpPr/>
          <p:nvPr/>
        </p:nvSpPr>
        <p:spPr>
          <a:xfrm>
            <a:off x="7263360" y="7190280"/>
            <a:ext cx="2998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7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73" name="TextBox 54"/>
          <p:cNvSpPr/>
          <p:nvPr/>
        </p:nvSpPr>
        <p:spPr>
          <a:xfrm>
            <a:off x="2868480" y="1169280"/>
            <a:ext cx="438912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245776"/>
                </a:solidFill>
                <a:latin typeface="Open Sans"/>
                <a:ea typeface="Open Sans"/>
              </a:rPr>
              <a:t>Структура инвестиций в основной капитал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274" name="Рисунок 55"/>
          <p:cNvPicPr/>
          <p:nvPr/>
        </p:nvPicPr>
        <p:blipFill>
          <a:blip r:embed="rId5">
            <a:lum bright="70000" contrast="-70000"/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209880" y="1113840"/>
            <a:ext cx="2318760" cy="694800"/>
          </a:xfrm>
          <a:prstGeom prst="rect">
            <a:avLst/>
          </a:prstGeom>
          <a:ln w="0">
            <a:noFill/>
          </a:ln>
        </p:spPr>
      </p:pic>
      <p:sp>
        <p:nvSpPr>
          <p:cNvPr id="275" name="TextBox 56"/>
          <p:cNvSpPr/>
          <p:nvPr/>
        </p:nvSpPr>
        <p:spPr>
          <a:xfrm>
            <a:off x="208440" y="1203840"/>
            <a:ext cx="231984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245776"/>
                </a:solidFill>
                <a:latin typeface="Open Sans"/>
                <a:ea typeface="Open Sans"/>
              </a:rPr>
              <a:t>Объем инвестиций в основной капитал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76" name="TextBox 57"/>
          <p:cNvSpPr/>
          <p:nvPr/>
        </p:nvSpPr>
        <p:spPr>
          <a:xfrm>
            <a:off x="338400" y="1924920"/>
            <a:ext cx="11476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 dirty="0" smtClean="0">
                <a:solidFill>
                  <a:srgbClr val="00C0CC"/>
                </a:solidFill>
                <a:latin typeface="Open Sans"/>
                <a:ea typeface="Open Sans"/>
              </a:rPr>
              <a:t>27,442</a:t>
            </a:r>
            <a:endParaRPr lang="ru-RU" sz="2400" b="0" strike="noStrike" spc="-1" dirty="0">
              <a:latin typeface="Arial"/>
            </a:endParaRPr>
          </a:p>
        </p:txBody>
      </p:sp>
      <p:sp>
        <p:nvSpPr>
          <p:cNvPr id="277" name="TextBox 58"/>
          <p:cNvSpPr/>
          <p:nvPr/>
        </p:nvSpPr>
        <p:spPr>
          <a:xfrm>
            <a:off x="1332360" y="1990080"/>
            <a:ext cx="133992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 млн. руб.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278" name="Рисунок 62"/>
          <p:cNvPicPr/>
          <p:nvPr/>
        </p:nvPicPr>
        <p:blipFill>
          <a:blip r:embed="rId6"/>
          <a:stretch/>
        </p:blipFill>
        <p:spPr>
          <a:xfrm>
            <a:off x="226080" y="2589120"/>
            <a:ext cx="2302560" cy="63360"/>
          </a:xfrm>
          <a:prstGeom prst="rect">
            <a:avLst/>
          </a:prstGeom>
          <a:ln w="0">
            <a:noFill/>
          </a:ln>
        </p:spPr>
      </p:pic>
      <p:pic>
        <p:nvPicPr>
          <p:cNvPr id="279" name="Рисунок 64"/>
          <p:cNvPicPr/>
          <p:nvPr/>
        </p:nvPicPr>
        <p:blipFill>
          <a:blip r:embed="rId7"/>
          <a:stretch/>
        </p:blipFill>
        <p:spPr>
          <a:xfrm>
            <a:off x="209880" y="2899440"/>
            <a:ext cx="894240" cy="887040"/>
          </a:xfrm>
          <a:prstGeom prst="rect">
            <a:avLst/>
          </a:prstGeom>
          <a:ln w="0">
            <a:noFill/>
          </a:ln>
        </p:spPr>
      </p:pic>
      <p:sp>
        <p:nvSpPr>
          <p:cNvPr id="280" name="TextBox 65"/>
          <p:cNvSpPr/>
          <p:nvPr/>
        </p:nvSpPr>
        <p:spPr>
          <a:xfrm>
            <a:off x="368280" y="2914920"/>
            <a:ext cx="745560" cy="821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800" b="1" strike="noStrike" spc="-1">
                <a:solidFill>
                  <a:srgbClr val="FFFFFF"/>
                </a:solidFill>
                <a:latin typeface="Open Sans"/>
                <a:ea typeface="Open Sans"/>
              </a:rPr>
              <a:t>2</a:t>
            </a:r>
            <a:endParaRPr lang="ru-RU" sz="4800" b="0" strike="noStrike" spc="-1">
              <a:latin typeface="Arial"/>
            </a:endParaRPr>
          </a:p>
        </p:txBody>
      </p:sp>
      <p:sp>
        <p:nvSpPr>
          <p:cNvPr id="281" name="TextBox 66"/>
          <p:cNvSpPr/>
          <p:nvPr/>
        </p:nvSpPr>
        <p:spPr>
          <a:xfrm>
            <a:off x="1150920" y="2959560"/>
            <a:ext cx="1861200" cy="72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245776"/>
                </a:solidFill>
                <a:latin typeface="Open Sans"/>
                <a:ea typeface="Open Sans"/>
              </a:rPr>
              <a:t>реализующихся инвестиционных проектов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282" name="TextBox 67"/>
          <p:cNvSpPr/>
          <p:nvPr/>
        </p:nvSpPr>
        <p:spPr>
          <a:xfrm>
            <a:off x="185040" y="3953520"/>
            <a:ext cx="1898640" cy="760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000000"/>
                </a:solidFill>
                <a:latin typeface="Open Sans"/>
                <a:ea typeface="Open Sans"/>
              </a:rPr>
              <a:t>Станция обезжелезивания в с.Темкино, Темкинского района, Смоленской области</a:t>
            </a: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85B8"/>
                </a:solidFill>
                <a:latin typeface="Open Sans"/>
                <a:ea typeface="Open Sans"/>
              </a:rPr>
              <a:t>4,691 млн. руб.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83" name="TextBox 31"/>
          <p:cNvSpPr/>
          <p:nvPr/>
        </p:nvSpPr>
        <p:spPr>
          <a:xfrm>
            <a:off x="1654560" y="5649480"/>
            <a:ext cx="211176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5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Благоустройство парка по ул. Привокзальная  в с.Темкино, </a:t>
            </a:r>
            <a:r>
              <a:rPr lang="ru-RU" sz="1050" b="0" strike="noStrike" spc="-1" dirty="0" err="1">
                <a:solidFill>
                  <a:srgbClr val="000000"/>
                </a:solidFill>
                <a:latin typeface="Open Sans"/>
                <a:ea typeface="Open Sans"/>
              </a:rPr>
              <a:t>Темкинского</a:t>
            </a:r>
            <a:r>
              <a:rPr lang="ru-RU" sz="1050" b="0" strike="noStrike" spc="-1" dirty="0">
                <a:solidFill>
                  <a:srgbClr val="000000"/>
                </a:solidFill>
                <a:latin typeface="Open Sans"/>
                <a:ea typeface="Open Sans"/>
              </a:rPr>
              <a:t> района, Смоленской области</a:t>
            </a:r>
            <a:endParaRPr lang="ru-RU" sz="105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0085B8"/>
                </a:solidFill>
                <a:latin typeface="Open Sans"/>
                <a:ea typeface="Open Sans"/>
              </a:rPr>
              <a:t>1,398 млн. руб.</a:t>
            </a:r>
            <a:endParaRPr lang="ru-RU" sz="1400" b="0" strike="noStrike" spc="-1" dirty="0">
              <a:latin typeface="Arial"/>
            </a:endParaRPr>
          </a:p>
        </p:txBody>
      </p:sp>
      <p:graphicFrame>
        <p:nvGraphicFramePr>
          <p:cNvPr id="284" name="Диаграмма 39"/>
          <p:cNvGraphicFramePr/>
          <p:nvPr/>
        </p:nvGraphicFramePr>
        <p:xfrm>
          <a:off x="2851143" y="350813"/>
          <a:ext cx="5073480" cy="675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85" name="TextBox 32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286" name="TextBox 33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287" name="Рисунок 37"/>
          <p:cNvPicPr/>
          <p:nvPr/>
        </p:nvPicPr>
        <p:blipFill>
          <a:blip r:embed="rId9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3" descr="D:\Татьяна\Таня\Инвестиционный паспорт - 2018 года\Овал для фото.png"/>
          <p:cNvPicPr/>
          <p:nvPr/>
        </p:nvPicPr>
        <p:blipFill>
          <a:blip r:embed="rId10"/>
          <a:stretch/>
        </p:blipFill>
        <p:spPr>
          <a:xfrm>
            <a:off x="403560" y="5264640"/>
            <a:ext cx="1290600" cy="1290600"/>
          </a:xfrm>
          <a:prstGeom prst="rect">
            <a:avLst/>
          </a:prstGeom>
          <a:ln w="0">
            <a:noFill/>
          </a:ln>
        </p:spPr>
      </p:pic>
      <p:pic>
        <p:nvPicPr>
          <p:cNvPr id="289" name="Picture 2" descr="D:\Татьяна\Таня\Инвестиционный паспорт - 2018 года\Овал для фото.png"/>
          <p:cNvPicPr/>
          <p:nvPr/>
        </p:nvPicPr>
        <p:blipFill>
          <a:blip r:embed="rId10"/>
          <a:stretch/>
        </p:blipFill>
        <p:spPr>
          <a:xfrm>
            <a:off x="2270520" y="4076280"/>
            <a:ext cx="1282320" cy="1247760"/>
          </a:xfrm>
          <a:prstGeom prst="rect">
            <a:avLst/>
          </a:prstGeom>
          <a:ln w="0">
            <a:noFill/>
          </a:ln>
        </p:spPr>
      </p:pic>
      <p:sp>
        <p:nvSpPr>
          <p:cNvPr id="290" name="Picture 2"/>
          <p:cNvSpPr/>
          <p:nvPr/>
        </p:nvSpPr>
        <p:spPr>
          <a:xfrm>
            <a:off x="2314800" y="4120560"/>
            <a:ext cx="1203480" cy="1180080"/>
          </a:xfrm>
          <a:prstGeom prst="flowChartConnector">
            <a:avLst/>
          </a:prstGeom>
          <a:blipFill rotWithShape="0">
            <a:blip r:embed="rId11" cstate="print"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1" name="AutoShape 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2" name="Picture 2"/>
          <p:cNvSpPr/>
          <p:nvPr/>
        </p:nvSpPr>
        <p:spPr>
          <a:xfrm>
            <a:off x="451440" y="5324400"/>
            <a:ext cx="1191960" cy="1191960"/>
          </a:xfrm>
          <a:prstGeom prst="flowChartConnector">
            <a:avLst/>
          </a:prstGeom>
          <a:blipFill rotWithShape="0">
            <a:blip r:embed="rId12"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Рисунок 23"/>
          <p:cNvPicPr/>
          <p:nvPr/>
        </p:nvPicPr>
        <p:blipFill>
          <a:blip r:embed="rId2"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4">
                    <a14:imgEffect>
                      <a14:brightnessContrast bright="40000" colorTemp="4700" contrast="40000" sat="0"/>
                    </a14:imgEffect>
                  </a14:imgLayer>
                </a14:imgProps>
              </a:ext>
            </a:extLst>
          </a:blip>
          <a:stretch/>
        </p:blipFill>
        <p:spPr>
          <a:xfrm>
            <a:off x="214200" y="5633640"/>
            <a:ext cx="4853160" cy="708120"/>
          </a:xfrm>
          <a:prstGeom prst="rect">
            <a:avLst/>
          </a:prstGeom>
          <a:ln w="12700">
            <a:solidFill>
              <a:srgbClr val="78A45A"/>
            </a:solidFill>
            <a:prstDash val="lgDash"/>
            <a:round/>
          </a:ln>
        </p:spPr>
      </p:pic>
      <p:pic>
        <p:nvPicPr>
          <p:cNvPr id="294" name="Рисунок 22"/>
          <p:cNvPicPr/>
          <p:nvPr/>
        </p:nvPicPr>
        <p:blipFill>
          <a:blip r:embed="rId2"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4">
                    <a14:imgEffect>
                      <a14:brightnessContrast amount="50000" bright="40000" colorTemp="4700" contrast="40000" sat="0"/>
                    </a14:imgEffect>
                  </a14:imgLayer>
                </a14:imgProps>
              </a:ext>
            </a:extLst>
          </a:blip>
          <a:stretch/>
        </p:blipFill>
        <p:spPr>
          <a:xfrm>
            <a:off x="2097000" y="3944520"/>
            <a:ext cx="5289480" cy="754920"/>
          </a:xfrm>
          <a:prstGeom prst="rect">
            <a:avLst/>
          </a:prstGeom>
          <a:ln w="12700">
            <a:solidFill>
              <a:srgbClr val="2765C1"/>
            </a:solidFill>
            <a:prstDash val="lgDash"/>
            <a:round/>
          </a:ln>
        </p:spPr>
      </p:pic>
      <p:pic>
        <p:nvPicPr>
          <p:cNvPr id="295" name="Рисунок 20"/>
          <p:cNvPicPr/>
          <p:nvPr/>
        </p:nvPicPr>
        <p:blipFill>
          <a:blip r:embed="rId5"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4">
                    <a14:imgEffect>
                      <a14:brightnessContrast bright="40000" colorTemp="4700" contrast="40000" sat="0"/>
                    </a14:imgEffect>
                  </a14:imgLayer>
                </a14:imgProps>
              </a:ext>
            </a:extLst>
          </a:blip>
          <a:stretch/>
        </p:blipFill>
        <p:spPr>
          <a:xfrm>
            <a:off x="243000" y="1991520"/>
            <a:ext cx="5596200" cy="1003320"/>
          </a:xfrm>
          <a:prstGeom prst="rect">
            <a:avLst/>
          </a:prstGeom>
          <a:ln w="12700">
            <a:solidFill>
              <a:srgbClr val="6FCECE"/>
            </a:solidFill>
            <a:prstDash val="lgDash"/>
            <a:round/>
          </a:ln>
        </p:spPr>
      </p:pic>
      <p:pic>
        <p:nvPicPr>
          <p:cNvPr id="296" name="Рисунок 1"/>
          <p:cNvPicPr/>
          <p:nvPr/>
        </p:nvPicPr>
        <p:blipFill>
          <a:blip r:embed="rId6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297" name="TextBox 2"/>
          <p:cNvSpPr/>
          <p:nvPr/>
        </p:nvSpPr>
        <p:spPr>
          <a:xfrm>
            <a:off x="2061000" y="319320"/>
            <a:ext cx="54982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Инвестиционный потенциал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98" name="TextBox 7"/>
          <p:cNvSpPr/>
          <p:nvPr/>
        </p:nvSpPr>
        <p:spPr>
          <a:xfrm>
            <a:off x="243000" y="2186640"/>
            <a:ext cx="4834440" cy="63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indent="17460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Open Sans"/>
                <a:ea typeface="Open Sans"/>
              </a:rPr>
              <a:t>Выращивание зерновых и кормовых культур</a:t>
            </a:r>
            <a:endParaRPr lang="ru-RU" sz="1200" b="0" strike="noStrike" spc="-1">
              <a:latin typeface="Arial"/>
            </a:endParaRPr>
          </a:p>
          <a:p>
            <a:pPr indent="17460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Open Sans"/>
                <a:ea typeface="Open Sans"/>
              </a:rPr>
              <a:t>Выращивание овощей и картофеля</a:t>
            </a:r>
            <a:endParaRPr lang="ru-RU" sz="1200" b="0" strike="noStrike" spc="-1">
              <a:latin typeface="Arial"/>
            </a:endParaRPr>
          </a:p>
          <a:p>
            <a:pPr indent="17460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Open Sans"/>
                <a:ea typeface="Open Sans"/>
              </a:rPr>
              <a:t>Выращивание льна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299" name="TextBox 12"/>
          <p:cNvSpPr/>
          <p:nvPr/>
        </p:nvSpPr>
        <p:spPr>
          <a:xfrm>
            <a:off x="2510640" y="1519920"/>
            <a:ext cx="253728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B050"/>
                </a:solidFill>
                <a:latin typeface="Open Sans"/>
                <a:ea typeface="Open Sans"/>
              </a:rPr>
              <a:t>Сельское хозяйство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300" name="TextBox 15"/>
          <p:cNvSpPr/>
          <p:nvPr/>
        </p:nvSpPr>
        <p:spPr>
          <a:xfrm>
            <a:off x="2190240" y="4060440"/>
            <a:ext cx="52401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indent="17460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Open Sans"/>
                <a:ea typeface="Open Sans"/>
              </a:rPr>
              <a:t>Жилищное строительство, в том числе льготное для молодых специалистов и многодетных семей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301" name="TextBox 16"/>
          <p:cNvSpPr/>
          <p:nvPr/>
        </p:nvSpPr>
        <p:spPr>
          <a:xfrm>
            <a:off x="2800800" y="3236040"/>
            <a:ext cx="195804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70C0"/>
                </a:solidFill>
                <a:latin typeface="Open Sans"/>
                <a:ea typeface="Open Sans"/>
              </a:rPr>
              <a:t>Строительство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302" name="TextBox 17"/>
          <p:cNvSpPr/>
          <p:nvPr/>
        </p:nvSpPr>
        <p:spPr>
          <a:xfrm>
            <a:off x="216360" y="5756760"/>
            <a:ext cx="48513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indent="17460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Open Sans"/>
                <a:ea typeface="Open Sans"/>
              </a:rPr>
              <a:t>Создание производств по переработке древесины и изделий из дерева</a:t>
            </a:r>
            <a:endParaRPr lang="ru-RU" sz="1200" b="0" strike="noStrike" spc="-1">
              <a:latin typeface="Arial"/>
            </a:endParaRPr>
          </a:p>
        </p:txBody>
      </p:sp>
      <p:sp>
        <p:nvSpPr>
          <p:cNvPr id="303" name="TextBox 18"/>
          <p:cNvSpPr/>
          <p:nvPr/>
        </p:nvSpPr>
        <p:spPr>
          <a:xfrm>
            <a:off x="2615400" y="5028480"/>
            <a:ext cx="232848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B050"/>
                </a:solidFill>
                <a:latin typeface="Open Sans"/>
                <a:ea typeface="Open Sans"/>
              </a:rPr>
              <a:t>Промышленность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304" name="TextBox 19"/>
          <p:cNvSpPr/>
          <p:nvPr/>
        </p:nvSpPr>
        <p:spPr>
          <a:xfrm>
            <a:off x="7253640" y="7190280"/>
            <a:ext cx="2998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8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305" name="Рисунок 21"/>
          <p:cNvPicPr/>
          <p:nvPr/>
        </p:nvPicPr>
        <p:blipFill>
          <a:blip r:embed="rId7">
            <a:lum bright="70000" contrast="-70000"/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4">
                    <a14:imgEffect>
                      <a14:brightnessContrast colorTemp="4700" contrast="40000" sat="0"/>
                    </a14:imgEffect>
                  </a14:imgLayer>
                </a14:imgProps>
              </a:ext>
            </a:extLst>
          </a:blip>
          <a:stretch/>
        </p:blipFill>
        <p:spPr>
          <a:xfrm>
            <a:off x="0" y="1008720"/>
            <a:ext cx="7559280" cy="439560"/>
          </a:xfrm>
          <a:prstGeom prst="rect">
            <a:avLst/>
          </a:prstGeom>
          <a:ln w="0">
            <a:noFill/>
          </a:ln>
        </p:spPr>
      </p:pic>
      <p:sp>
        <p:nvSpPr>
          <p:cNvPr id="306" name="TextBox 5"/>
          <p:cNvSpPr/>
          <p:nvPr/>
        </p:nvSpPr>
        <p:spPr>
          <a:xfrm>
            <a:off x="9720" y="1044000"/>
            <a:ext cx="751104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215968"/>
                </a:solidFill>
                <a:latin typeface="Open Sans"/>
                <a:ea typeface="Open Sans"/>
              </a:rPr>
              <a:t>Приоритетные</a:t>
            </a:r>
            <a:r>
              <a:rPr lang="ru-RU" sz="1800" b="1" strike="noStrike" spc="-1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r>
              <a:rPr lang="ru-RU" sz="1800" b="1" strike="noStrike" spc="-1">
                <a:solidFill>
                  <a:srgbClr val="215968"/>
                </a:solidFill>
                <a:latin typeface="Open Sans"/>
                <a:ea typeface="Open Sans"/>
              </a:rPr>
              <a:t>направления инвестирования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07" name="TextBox 26"/>
          <p:cNvSpPr/>
          <p:nvPr/>
        </p:nvSpPr>
        <p:spPr>
          <a:xfrm>
            <a:off x="6056280" y="2166120"/>
            <a:ext cx="1464480" cy="27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8" name="TextBox 27"/>
          <p:cNvSpPr/>
          <p:nvPr/>
        </p:nvSpPr>
        <p:spPr>
          <a:xfrm>
            <a:off x="101520" y="3522600"/>
            <a:ext cx="1464480" cy="27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09" name="Рисунок 30" descr="Строительство.png"/>
          <p:cNvPicPr/>
          <p:nvPr/>
        </p:nvPicPr>
        <p:blipFill>
          <a:blip r:embed="rId8"/>
          <a:stretch/>
        </p:blipFill>
        <p:spPr>
          <a:xfrm>
            <a:off x="236520" y="3524040"/>
            <a:ext cx="1389960" cy="1470600"/>
          </a:xfrm>
          <a:prstGeom prst="rect">
            <a:avLst/>
          </a:prstGeom>
          <a:ln w="0">
            <a:noFill/>
          </a:ln>
        </p:spPr>
      </p:pic>
      <p:pic>
        <p:nvPicPr>
          <p:cNvPr id="310" name="Рисунок 32"/>
          <p:cNvPicPr/>
          <p:nvPr/>
        </p:nvPicPr>
        <p:blipFill>
          <a:blip r:embed="rId9"/>
          <a:stretch/>
        </p:blipFill>
        <p:spPr>
          <a:xfrm>
            <a:off x="6210720" y="1970640"/>
            <a:ext cx="1154880" cy="1154880"/>
          </a:xfrm>
          <a:prstGeom prst="rect">
            <a:avLst/>
          </a:prstGeom>
          <a:ln w="0">
            <a:noFill/>
          </a:ln>
        </p:spPr>
      </p:pic>
      <p:pic>
        <p:nvPicPr>
          <p:cNvPr id="311" name="Рисунок 33"/>
          <p:cNvPicPr/>
          <p:nvPr/>
        </p:nvPicPr>
        <p:blipFill>
          <a:blip r:embed="rId10">
            <a:extLst>
              <a:ext uri="{BEBA8EAE-BF5A-486C-A8C5-ECC9F3942E4B}">
                <a14:imgProps xmlns="" xmlns:p14="http://schemas.microsoft.com/office/powerpoint/2010/main" xmlns:p15="http://schemas.microsoft.com/office/powerpoint/2012/main" xmlns:mc="http://schemas.openxmlformats.org/markup-compatibility/2006" xmlns:a14="http://schemas.microsoft.com/office/drawing/2010/main">
                  <a14:imgLayer r:embed="rId11">
                    <a14:imgEffect>
                      <a14:brightnessContrast contrast="40000" sat="6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5382360" y="4909320"/>
            <a:ext cx="1295640" cy="1234800"/>
          </a:xfrm>
          <a:prstGeom prst="rect">
            <a:avLst/>
          </a:prstGeom>
          <a:ln w="0">
            <a:noFill/>
          </a:ln>
        </p:spPr>
      </p:pic>
      <p:sp>
        <p:nvSpPr>
          <p:cNvPr id="312" name="TextBox 28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313" name="TextBox 31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314" name="Рисунок 34"/>
          <p:cNvPicPr/>
          <p:nvPr/>
        </p:nvPicPr>
        <p:blipFill>
          <a:blip r:embed="rId12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Рисунок 9"/>
          <p:cNvPicPr/>
          <p:nvPr/>
        </p:nvPicPr>
        <p:blipFill>
          <a:blip r:embed="rId3"/>
          <a:stretch/>
        </p:blipFill>
        <p:spPr>
          <a:xfrm>
            <a:off x="2061000" y="156240"/>
            <a:ext cx="5498280" cy="767880"/>
          </a:xfrm>
          <a:prstGeom prst="rect">
            <a:avLst/>
          </a:prstGeom>
          <a:ln w="0">
            <a:noFill/>
          </a:ln>
        </p:spPr>
      </p:pic>
      <p:sp>
        <p:nvSpPr>
          <p:cNvPr id="316" name="TextBox 2"/>
          <p:cNvSpPr/>
          <p:nvPr/>
        </p:nvSpPr>
        <p:spPr>
          <a:xfrm>
            <a:off x="2061000" y="317160"/>
            <a:ext cx="54982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FFFFFF"/>
                </a:solidFill>
                <a:latin typeface="Open Sans Semibold"/>
                <a:ea typeface="Open Sans Semibold"/>
              </a:rPr>
              <a:t>Инвестиционные площадки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317" name="TextBox 14"/>
          <p:cNvSpPr/>
          <p:nvPr/>
        </p:nvSpPr>
        <p:spPr>
          <a:xfrm>
            <a:off x="7263360" y="7190280"/>
            <a:ext cx="2998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339533"/>
                </a:solidFill>
                <a:latin typeface="Open Sans Semibold"/>
                <a:ea typeface="Open Sans Semibold"/>
              </a:rPr>
              <a:t>9</a:t>
            </a:r>
            <a:endParaRPr lang="ru-RU" sz="1800" b="0" strike="noStrike" spc="-1">
              <a:latin typeface="Arial"/>
            </a:endParaRPr>
          </a:p>
        </p:txBody>
      </p:sp>
      <p:graphicFrame>
        <p:nvGraphicFramePr>
          <p:cNvPr id="318" name="Таблица 18"/>
          <p:cNvGraphicFramePr/>
          <p:nvPr/>
        </p:nvGraphicFramePr>
        <p:xfrm>
          <a:off x="158040" y="1090440"/>
          <a:ext cx="7224480" cy="2056080"/>
        </p:xfrm>
        <a:graphic>
          <a:graphicData uri="http://schemas.openxmlformats.org/drawingml/2006/table">
            <a:tbl>
              <a:tblPr/>
              <a:tblGrid>
                <a:gridCol w="4280760"/>
                <a:gridCol w="2943720"/>
              </a:tblGrid>
              <a:tr h="532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Инвестиционная площадка 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№ 67-20-03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1510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Местоположение:</a:t>
                      </a:r>
                      <a:endParaRPr lang="ru-RU" sz="14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14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Темкинский район, Селенское с/п, 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северо-западнее  д. Селенки;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- расстояние до г. Москвы: 222 км;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- расстояние до г. Смоленска: 250 км;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- расстояние до центра с. Темкино: 12 км.</a:t>
                      </a:r>
                      <a:endParaRPr lang="ru-RU" sz="1100" b="0" strike="noStrike" spc="-1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19" name="Таблица 12"/>
          <p:cNvGraphicFramePr/>
          <p:nvPr/>
        </p:nvGraphicFramePr>
        <p:xfrm>
          <a:off x="162000" y="6055560"/>
          <a:ext cx="6161040" cy="259200"/>
        </p:xfrm>
        <a:graphic>
          <a:graphicData uri="http://schemas.openxmlformats.org/drawingml/2006/table">
            <a:tbl>
              <a:tblPr/>
              <a:tblGrid>
                <a:gridCol w="2098800"/>
                <a:gridCol w="4062240"/>
              </a:tblGrid>
              <a:tr h="259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Подъездные пути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автомобильная дорога на расстоянии 1 км, железная дорога – 300 м 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0" name="Таблица 17"/>
          <p:cNvGraphicFramePr/>
          <p:nvPr/>
        </p:nvGraphicFramePr>
        <p:xfrm>
          <a:off x="162000" y="6320160"/>
          <a:ext cx="5797800" cy="365760"/>
        </p:xfrm>
        <a:graphic>
          <a:graphicData uri="http://schemas.openxmlformats.org/drawingml/2006/table">
            <a:tbl>
              <a:tblPr/>
              <a:tblGrid>
                <a:gridCol w="2099160"/>
                <a:gridCol w="3698640"/>
              </a:tblGrid>
              <a:tr h="172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Условия предоставления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аренда: 610 тыс. руб. в год;</a:t>
                      </a:r>
                      <a:endParaRPr lang="ru-RU" sz="9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выкуп: 3500 тыс. руб.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1" name="Таблица 19"/>
          <p:cNvGraphicFramePr/>
          <p:nvPr/>
        </p:nvGraphicFramePr>
        <p:xfrm>
          <a:off x="158040" y="3128760"/>
          <a:ext cx="7224480" cy="1143720"/>
        </p:xfrm>
        <a:graphic>
          <a:graphicData uri="http://schemas.openxmlformats.org/drawingml/2006/table">
            <a:tbl>
              <a:tblPr/>
              <a:tblGrid>
                <a:gridCol w="1806120"/>
                <a:gridCol w="1865880"/>
                <a:gridCol w="3552480"/>
              </a:tblGrid>
              <a:tr h="228960"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Характеристика</a:t>
                      </a:r>
                      <a:endParaRPr lang="ru-RU" sz="120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участка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Площадь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7 га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2289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Категория земли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земли населенных пунктов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2289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Форма собственности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государственная собственность до разграничения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456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Приоритетное направление использования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производственная зона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322" name="Таблица 20"/>
          <p:cNvGraphicFramePr/>
          <p:nvPr/>
        </p:nvGraphicFramePr>
        <p:xfrm>
          <a:off x="161280" y="4173840"/>
          <a:ext cx="6546600" cy="1921320"/>
        </p:xfrm>
        <a:graphic>
          <a:graphicData uri="http://schemas.openxmlformats.org/drawingml/2006/table">
            <a:tbl>
              <a:tblPr/>
              <a:tblGrid>
                <a:gridCol w="1219320"/>
                <a:gridCol w="1371240"/>
                <a:gridCol w="3956040"/>
              </a:tblGrid>
              <a:tr h="503280"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Инженерные </a:t>
                      </a:r>
                      <a:endParaRPr lang="ru-RU" sz="1050" b="0" strike="noStrike" spc="-1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05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коммуникации</a:t>
                      </a:r>
                      <a:endParaRPr lang="ru-RU" sz="105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Электроснабжение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ближайший открытый центр питания ПС Кикино 35/10 на расстоянии 5 км до границы земельного участка по прямой. Резерв мощности для технологического присоединения 1,07 МВА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5032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Газоснабжение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точка подключения – в 1100-1200 м от участка; максимальная мощность – до 500-700 куб. м/час; сроки осуществления тех.присоединения – 1,5-2 года; стоимость - 2,0-2,2 млн. руб.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5032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Водоснабжение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точка подключения – 800 м от участка; максимальная мощность – </a:t>
                      </a:r>
                      <a:r>
                        <a:t/>
                      </a:r>
                      <a:br/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6 куб.м/час; сроки осуществления присоединения – 1 мес.;</a:t>
                      </a:r>
                      <a:r>
                        <a:t/>
                      </a:r>
                      <a:br/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стоимость - 1,0 млн .руб.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  <a:tr h="4114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900" b="0" strike="noStrike" spc="-1">
                          <a:solidFill>
                            <a:srgbClr val="007FAC"/>
                          </a:solidFill>
                          <a:latin typeface="Open Sans Semibold"/>
                          <a:ea typeface="Open Sans Semibold"/>
                        </a:rPr>
                        <a:t>Водоотведение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900" b="0" strike="noStrike" spc="-1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местный септик; сроки осуществления присоединения – 1 мес.; стоимость – 0,2 млн. руб.</a:t>
                      </a:r>
                      <a:endParaRPr lang="ru-RU" sz="9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4BACC6"/>
                      </a:solidFill>
                    </a:lnL>
                    <a:lnR w="12240">
                      <a:solidFill>
                        <a:srgbClr val="4BACC6"/>
                      </a:solidFill>
                    </a:lnR>
                    <a:lnT w="12240">
                      <a:solidFill>
                        <a:srgbClr val="4BACC6"/>
                      </a:solidFill>
                    </a:lnT>
                    <a:lnB w="12240">
                      <a:solidFill>
                        <a:srgbClr val="4BACC6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23" name="TextBox 22"/>
          <p:cNvSpPr/>
          <p:nvPr/>
        </p:nvSpPr>
        <p:spPr>
          <a:xfrm>
            <a:off x="858240" y="154800"/>
            <a:ext cx="97812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Темкинский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район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Смоленской</a:t>
            </a:r>
            <a:endParaRPr lang="ru-RU" sz="1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0" strike="noStrike" spc="-1">
                <a:solidFill>
                  <a:srgbClr val="002060"/>
                </a:solidFill>
                <a:latin typeface="Open Sans"/>
                <a:ea typeface="Open Sans"/>
              </a:rPr>
              <a:t>области</a:t>
            </a:r>
            <a:endParaRPr lang="ru-RU" sz="1100" b="0" strike="noStrike" spc="-1">
              <a:latin typeface="Arial"/>
            </a:endParaRPr>
          </a:p>
        </p:txBody>
      </p:sp>
      <p:sp>
        <p:nvSpPr>
          <p:cNvPr id="324" name="TextBox 23"/>
          <p:cNvSpPr/>
          <p:nvPr/>
        </p:nvSpPr>
        <p:spPr>
          <a:xfrm>
            <a:off x="244440" y="439560"/>
            <a:ext cx="396000" cy="19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>
                <a:solidFill>
                  <a:srgbClr val="002060"/>
                </a:solidFill>
                <a:latin typeface="Open Sans"/>
                <a:ea typeface="Open Sans"/>
              </a:rPr>
              <a:t>Герб </a:t>
            </a:r>
            <a:endParaRPr lang="ru-RU" sz="700" b="0" strike="noStrike" spc="-1">
              <a:latin typeface="Arial"/>
            </a:endParaRPr>
          </a:p>
        </p:txBody>
      </p:sp>
      <p:pic>
        <p:nvPicPr>
          <p:cNvPr id="325" name="Рисунок 24"/>
          <p:cNvPicPr/>
          <p:nvPr/>
        </p:nvPicPr>
        <p:blipFill>
          <a:blip r:embed="rId4"/>
          <a:stretch/>
        </p:blipFill>
        <p:spPr>
          <a:xfrm>
            <a:off x="226080" y="108720"/>
            <a:ext cx="597240" cy="861480"/>
          </a:xfrm>
          <a:prstGeom prst="rect">
            <a:avLst/>
          </a:prstGeom>
          <a:ln w="0">
            <a:noFill/>
          </a:ln>
        </p:spPr>
      </p:pic>
      <p:pic>
        <p:nvPicPr>
          <p:cNvPr id="326" name="Рисунок 4"/>
          <p:cNvPicPr/>
          <p:nvPr/>
        </p:nvPicPr>
        <p:blipFill>
          <a:blip r:embed="rId5"/>
          <a:stretch/>
        </p:blipFill>
        <p:spPr>
          <a:xfrm>
            <a:off x="4540320" y="1145880"/>
            <a:ext cx="2750040" cy="1904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10652</TotalTime>
  <Words>3176</Words>
  <Application>LibreOffice/7.1.1.2$Windows_X86_64 LibreOffice_project/fe0b08f4af1bacafe4c7ecc87ce55bb426164676</Application>
  <PresentationFormat>Произвольный</PresentationFormat>
  <Paragraphs>779</Paragraphs>
  <Slides>29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Office Theme</vt:lpstr>
      <vt:lpstr>Office Theme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user</cp:lastModifiedBy>
  <cp:revision>1513</cp:revision>
  <cp:lastPrinted>2017-08-24T14:20:59Z</cp:lastPrinted>
  <dcterms:created xsi:type="dcterms:W3CDTF">2017-05-10T15:02:08Z</dcterms:created>
  <dcterms:modified xsi:type="dcterms:W3CDTF">2021-08-26T08:44:52Z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17</vt:i4>
  </property>
  <property fmtid="{D5CDD505-2E9C-101B-9397-08002B2CF9AE}" pid="3" name="PresentationFormat">
    <vt:lpwstr>Произвольный</vt:lpwstr>
  </property>
  <property fmtid="{D5CDD505-2E9C-101B-9397-08002B2CF9AE}" pid="4" name="Slides">
    <vt:i4>29</vt:i4>
  </property>
</Properties>
</file>