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6" r:id="rId13"/>
    <p:sldId id="268" r:id="rId14"/>
    <p:sldId id="269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8000"/>
    <a:srgbClr val="66FF33"/>
    <a:srgbClr val="4408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38" autoAdjust="0"/>
    <p:restoredTop sz="94709" autoAdjust="0"/>
  </p:normalViewPr>
  <p:slideViewPr>
    <p:cSldViewPr>
      <p:cViewPr>
        <p:scale>
          <a:sx n="80" d="100"/>
          <a:sy n="80" d="100"/>
        </p:scale>
        <p:origin x="-1470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</a:t>
            </a:r>
            <a:r>
              <a:rPr lang="en-US" dirty="0" smtClean="0"/>
              <a:t>8</a:t>
            </a:r>
            <a:r>
              <a:rPr lang="ru-RU" dirty="0" smtClean="0"/>
              <a:t>год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469035121744318E-2"/>
          <c:y val="1.4904447236692054E-2"/>
          <c:w val="0.66568636536473613"/>
          <c:h val="0.9006370184220532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2014 год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13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85,8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28964.5</c:v>
                </c:pt>
                <c:pt idx="1">
                  <c:v>1100.5</c:v>
                </c:pt>
                <c:pt idx="2">
                  <c:v>133685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64822513639624002"/>
          <c:y val="0.33244193524663246"/>
          <c:w val="0.3325846986388602"/>
          <c:h val="0.35837938977046541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</a:t>
            </a:r>
            <a:r>
              <a:rPr lang="en-US" dirty="0" smtClean="0"/>
              <a:t>9</a:t>
            </a:r>
            <a:r>
              <a:rPr lang="ru-RU" dirty="0" smtClean="0"/>
              <a:t>год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156768029660265E-2"/>
          <c:y val="8.9824317359799996E-2"/>
          <c:w val="0.58854162953192357"/>
          <c:h val="0.853835492044097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15,1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0957886973726425"/>
                  <c:y val="-0.1247783811058030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84,0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29260.400000000001</c:v>
                </c:pt>
                <c:pt idx="1">
                  <c:v>1130.3</c:v>
                </c:pt>
                <c:pt idx="2">
                  <c:v>129140.7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64989238351573964"/>
          <c:y val="0.19824996139104595"/>
          <c:w val="0.33312961213504111"/>
          <c:h val="0.4062894376820278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600"/>
            </a:pPr>
            <a:r>
              <a:rPr lang="ru-RU" dirty="0" smtClean="0"/>
              <a:t>2020 </a:t>
            </a:r>
            <a:r>
              <a:rPr lang="ru-RU" dirty="0"/>
              <a:t>год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136215611937424E-2"/>
          <c:y val="8.733640761116053E-2"/>
          <c:w val="0.6243147905122971"/>
          <c:h val="0.830593067499408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14,5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84,7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33908.699999999997</c:v>
                </c:pt>
                <c:pt idx="1">
                  <c:v>1202.2</c:v>
                </c:pt>
                <c:pt idx="2">
                  <c:v>135847.1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201</a:t>
            </a:r>
            <a:r>
              <a:rPr lang="ru-RU" dirty="0" smtClean="0"/>
              <a:t>8</a:t>
            </a:r>
            <a:r>
              <a:rPr lang="en-US" dirty="0" smtClean="0"/>
              <a:t> </a:t>
            </a:r>
            <a:r>
              <a:rPr lang="ru-RU" dirty="0" smtClean="0"/>
              <a:t>год</a:t>
            </a:r>
            <a:endParaRPr lang="en-US" dirty="0"/>
          </a:p>
        </c:rich>
      </c:tx>
      <c:layout>
        <c:manualLayout>
          <c:xMode val="edge"/>
          <c:yMode val="edge"/>
          <c:x val="0.27888679350063605"/>
          <c:y val="4.5942257455629402E-2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970998537870374E-3"/>
          <c:y val="0.16534525661526844"/>
          <c:w val="0.501231724509139"/>
          <c:h val="0.688016054153040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66FF33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4"/>
            <c:bubble3D val="0"/>
            <c:spPr>
              <a:solidFill>
                <a:srgbClr val="FFFF00"/>
              </a:solidFill>
            </c:spPr>
          </c:dPt>
          <c:dPt>
            <c:idx val="6"/>
            <c:bubble3D val="0"/>
            <c:spPr>
              <a:solidFill>
                <a:srgbClr val="002060"/>
              </a:solidFill>
            </c:spPr>
          </c:dPt>
          <c:dPt>
            <c:idx val="7"/>
            <c:bubble3D val="0"/>
            <c:spPr>
              <a:solidFill>
                <a:schemeClr val="bg1"/>
              </a:solidFill>
            </c:spPr>
          </c:dPt>
          <c:dPt>
            <c:idx val="8"/>
            <c:bubble3D val="0"/>
            <c:spPr>
              <a:solidFill>
                <a:srgbClr val="440837"/>
              </a:solidFill>
            </c:spPr>
          </c:dPt>
          <c:dLbls>
            <c:numFmt formatCode="0.0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 (01)Общегосударственные вопросы  </c:v>
                </c:pt>
                <c:pt idx="1">
                  <c:v> (03)Национальная безопасность  и правоохранительная деятельность  </c:v>
                </c:pt>
                <c:pt idx="2">
                  <c:v> (04)Национальная экономика  </c:v>
                </c:pt>
                <c:pt idx="3">
                  <c:v> (05)Жилищно - коммунальное  хозяйство </c:v>
                </c:pt>
                <c:pt idx="4">
                  <c:v>(07)Образование </c:v>
                </c:pt>
                <c:pt idx="5">
                  <c:v>(08)Культура, кинематография </c:v>
                </c:pt>
                <c:pt idx="6">
                  <c:v>(10)Социальная политика </c:v>
                </c:pt>
                <c:pt idx="7">
                  <c:v>(11)Физическая культура и спорт </c:v>
                </c:pt>
                <c:pt idx="8">
                  <c:v>(14)Межбюджетные трансферты бюджетам субъектов российской федерации и муниципальных образований общего характера  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34592.300000000003</c:v>
                </c:pt>
                <c:pt idx="1">
                  <c:v>80</c:v>
                </c:pt>
                <c:pt idx="2">
                  <c:v>14684.4</c:v>
                </c:pt>
                <c:pt idx="3">
                  <c:v>6094.5</c:v>
                </c:pt>
                <c:pt idx="4">
                  <c:v>76418.899999999994</c:v>
                </c:pt>
                <c:pt idx="5">
                  <c:v>12150.8</c:v>
                </c:pt>
                <c:pt idx="6">
                  <c:v>8598.5</c:v>
                </c:pt>
                <c:pt idx="7">
                  <c:v>8428.1</c:v>
                </c:pt>
                <c:pt idx="8">
                  <c:v>16870.8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200"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1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200" b="1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200" b="1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200" b="1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200" b="1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200" b="1"/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200" b="1"/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200" b="1"/>
            </a:pPr>
            <a:endParaRPr lang="ru-RU"/>
          </a:p>
        </c:txPr>
      </c:legendEntry>
      <c:layout>
        <c:manualLayout>
          <c:xMode val="edge"/>
          <c:yMode val="edge"/>
          <c:x val="0.55592066765219916"/>
          <c:y val="1.1725105815824272E-2"/>
          <c:w val="0.44320284148721878"/>
          <c:h val="0.96495727181317603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6E93E3-EFE2-4F65-9DE4-75021510EBC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373DBC-889E-4460-B706-2877B25C2DBD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2400" b="1" i="1" u="sng" dirty="0" smtClean="0">
              <a:solidFill>
                <a:schemeClr val="tx1"/>
              </a:solidFill>
            </a:rPr>
            <a:t>Составление  проекта </a:t>
          </a:r>
          <a:r>
            <a:rPr lang="ru-RU" sz="2400" b="1" i="1" u="none" dirty="0" smtClean="0">
              <a:solidFill>
                <a:schemeClr val="tx1"/>
              </a:solidFill>
            </a:rPr>
            <a:t>бюджета: </a:t>
          </a:r>
          <a:r>
            <a:rPr lang="ru-RU" sz="1600" b="1" i="0" u="none" dirty="0" smtClean="0">
              <a:solidFill>
                <a:schemeClr val="tx1"/>
              </a:solidFill>
            </a:rPr>
            <a:t>составлением</a:t>
          </a:r>
          <a:r>
            <a:rPr lang="ru-RU" sz="1600" b="1" i="0" dirty="0" smtClean="0">
              <a:solidFill>
                <a:schemeClr val="tx1"/>
              </a:solidFill>
            </a:rPr>
            <a:t> бюджета муниципального района  занимается финансовое  управление Администрации муниципального образования </a:t>
          </a:r>
        </a:p>
        <a:p>
          <a:r>
            <a:rPr lang="ru-RU" sz="1600" b="1" i="0" dirty="0" smtClean="0">
              <a:solidFill>
                <a:schemeClr val="tx1"/>
              </a:solidFill>
            </a:rPr>
            <a:t>« Темкинский район». Составленный проект представляется на рассмотрение в Темкинский районный Совет депутатов до </a:t>
          </a:r>
          <a:r>
            <a:rPr lang="en-US" sz="1600" b="1" i="0" dirty="0" smtClean="0">
              <a:solidFill>
                <a:schemeClr val="tx1"/>
              </a:solidFill>
            </a:rPr>
            <a:t>15</a:t>
          </a:r>
          <a:r>
            <a:rPr lang="ru-RU" sz="1600" b="1" i="0" dirty="0" smtClean="0">
              <a:solidFill>
                <a:schemeClr val="tx1"/>
              </a:solidFill>
            </a:rPr>
            <a:t>  </a:t>
          </a:r>
          <a:r>
            <a:rPr lang="en-US" sz="1600" b="1" i="0" dirty="0" err="1" smtClean="0">
              <a:solidFill>
                <a:schemeClr val="tx1"/>
              </a:solidFill>
            </a:rPr>
            <a:t>yjz,hz</a:t>
          </a:r>
          <a:r>
            <a:rPr lang="ru-RU" sz="1600" b="1" i="0" dirty="0" smtClean="0">
              <a:solidFill>
                <a:schemeClr val="tx1"/>
              </a:solidFill>
            </a:rPr>
            <a:t>  текущего года.</a:t>
          </a:r>
          <a:endParaRPr lang="ru-RU" sz="1600" b="1" i="0" dirty="0">
            <a:solidFill>
              <a:schemeClr val="tx1"/>
            </a:solidFill>
          </a:endParaRPr>
        </a:p>
      </dgm:t>
    </dgm:pt>
    <dgm:pt modelId="{63BC49A8-AB93-4501-9B1E-D5B5310EDACB}" type="parTrans" cxnId="{A30295EE-C6D6-4C8D-AEBE-A3B6DB0E55E0}">
      <dgm:prSet/>
      <dgm:spPr/>
      <dgm:t>
        <a:bodyPr/>
        <a:lstStyle/>
        <a:p>
          <a:endParaRPr lang="ru-RU"/>
        </a:p>
      </dgm:t>
    </dgm:pt>
    <dgm:pt modelId="{A3BBD9C4-2D86-418C-9C5B-8DBBE02E68D7}" type="sibTrans" cxnId="{A30295EE-C6D6-4C8D-AEBE-A3B6DB0E55E0}">
      <dgm:prSet/>
      <dgm:spPr/>
      <dgm:t>
        <a:bodyPr/>
        <a:lstStyle/>
        <a:p>
          <a:endParaRPr lang="ru-RU"/>
        </a:p>
      </dgm:t>
    </dgm:pt>
    <dgm:pt modelId="{17EAEFEA-FB45-418A-B7E5-F0EA720A080D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2000" b="1" i="1" u="sng" dirty="0" smtClean="0">
              <a:solidFill>
                <a:schemeClr val="tx1"/>
              </a:solidFill>
            </a:rPr>
            <a:t>Рассмотрение проекта бюджета: </a:t>
          </a:r>
          <a:r>
            <a:rPr lang="ru-RU" sz="1600" b="1" i="0" dirty="0" smtClean="0">
              <a:solidFill>
                <a:schemeClr val="tx1"/>
              </a:solidFill>
            </a:rPr>
            <a:t> Проект бюджета муниципального района выносится   на публичные слушания   Публичное слушание проекта прошло </a:t>
          </a:r>
          <a:r>
            <a:rPr lang="en-US" sz="1600" b="1" i="0" dirty="0" smtClean="0">
              <a:solidFill>
                <a:schemeClr val="tx1"/>
              </a:solidFill>
            </a:rPr>
            <a:t>12</a:t>
          </a:r>
          <a:r>
            <a:rPr lang="ru-RU" sz="1600" b="1" i="0" dirty="0" smtClean="0">
              <a:solidFill>
                <a:schemeClr val="tx1"/>
              </a:solidFill>
            </a:rPr>
            <a:t> декабря 201</a:t>
          </a:r>
          <a:r>
            <a:rPr lang="en-US" sz="1600" b="1" i="0" dirty="0" smtClean="0">
              <a:solidFill>
                <a:schemeClr val="tx1"/>
              </a:solidFill>
            </a:rPr>
            <a:t>7</a:t>
          </a:r>
          <a:r>
            <a:rPr lang="ru-RU" sz="1600" b="1" i="0" dirty="0" smtClean="0">
              <a:solidFill>
                <a:schemeClr val="tx1"/>
              </a:solidFill>
            </a:rPr>
            <a:t>.</a:t>
          </a:r>
          <a:endParaRPr lang="ru-RU" sz="1600" i="0" dirty="0">
            <a:solidFill>
              <a:schemeClr val="tx1"/>
            </a:solidFill>
          </a:endParaRPr>
        </a:p>
      </dgm:t>
    </dgm:pt>
    <dgm:pt modelId="{C6C8E6A6-F8FD-4F04-83A5-C7B978D1DFE1}" type="parTrans" cxnId="{215A2E1B-2B51-4F82-9A50-95E6CCE306BD}">
      <dgm:prSet/>
      <dgm:spPr/>
      <dgm:t>
        <a:bodyPr/>
        <a:lstStyle/>
        <a:p>
          <a:endParaRPr lang="ru-RU"/>
        </a:p>
      </dgm:t>
    </dgm:pt>
    <dgm:pt modelId="{B792FF83-A4E2-4990-8969-3CC9E691867B}" type="sibTrans" cxnId="{215A2E1B-2B51-4F82-9A50-95E6CCE306BD}">
      <dgm:prSet/>
      <dgm:spPr/>
      <dgm:t>
        <a:bodyPr/>
        <a:lstStyle/>
        <a:p>
          <a:endParaRPr lang="ru-RU"/>
        </a:p>
      </dgm:t>
    </dgm:pt>
    <dgm:pt modelId="{D00BD9FF-5426-4B7D-912C-DFD3A8EB90D3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2000" b="1" i="1" u="sng" dirty="0" smtClean="0">
              <a:solidFill>
                <a:schemeClr val="tx1"/>
              </a:solidFill>
            </a:rPr>
            <a:t>Утверждение бюджета: </a:t>
          </a:r>
          <a:r>
            <a:rPr lang="ru-RU" sz="1600" b="1" i="1" dirty="0" smtClean="0">
              <a:solidFill>
                <a:schemeClr val="tx1"/>
              </a:solidFill>
            </a:rPr>
            <a:t>Решение  о бюджете на очередной финансовой год и на плановый период утверждается депутатами Темкинского районного Совета депутатов.</a:t>
          </a:r>
        </a:p>
        <a:p>
          <a:r>
            <a:rPr lang="ru-RU" sz="1600" b="1" i="1" dirty="0" smtClean="0">
              <a:solidFill>
                <a:schemeClr val="tx1"/>
              </a:solidFill>
            </a:rPr>
            <a:t>Бюджет  муниципального района утвержден 2</a:t>
          </a:r>
          <a:r>
            <a:rPr lang="en-US" sz="1600" b="1" i="1" dirty="0" smtClean="0">
              <a:solidFill>
                <a:schemeClr val="tx1"/>
              </a:solidFill>
            </a:rPr>
            <a:t>2</a:t>
          </a:r>
          <a:r>
            <a:rPr lang="ru-RU" sz="1600" b="1" i="1" dirty="0" smtClean="0">
              <a:solidFill>
                <a:schemeClr val="tx1"/>
              </a:solidFill>
            </a:rPr>
            <a:t> декабря 201</a:t>
          </a:r>
          <a:r>
            <a:rPr lang="en-US" sz="1600" b="1" i="1" dirty="0" smtClean="0">
              <a:solidFill>
                <a:schemeClr val="tx1"/>
              </a:solidFill>
            </a:rPr>
            <a:t>7</a:t>
          </a:r>
          <a:r>
            <a:rPr lang="ru-RU" sz="1600" b="1" i="1" dirty="0" smtClean="0">
              <a:solidFill>
                <a:schemeClr val="tx1"/>
              </a:solidFill>
            </a:rPr>
            <a:t> года.</a:t>
          </a:r>
          <a:endParaRPr lang="ru-RU" sz="1600" i="1" dirty="0">
            <a:solidFill>
              <a:schemeClr val="tx1"/>
            </a:solidFill>
          </a:endParaRPr>
        </a:p>
      </dgm:t>
    </dgm:pt>
    <dgm:pt modelId="{DEED43C5-4BA4-4CB6-A39F-AD3867E3329B}" type="parTrans" cxnId="{3A7EEE81-CA9B-4355-A724-CAAD4767D562}">
      <dgm:prSet/>
      <dgm:spPr/>
      <dgm:t>
        <a:bodyPr/>
        <a:lstStyle/>
        <a:p>
          <a:endParaRPr lang="ru-RU"/>
        </a:p>
      </dgm:t>
    </dgm:pt>
    <dgm:pt modelId="{E1A329B0-C3E2-4ECA-8907-2AC12676B1C2}" type="sibTrans" cxnId="{3A7EEE81-CA9B-4355-A724-CAAD4767D562}">
      <dgm:prSet/>
      <dgm:spPr/>
      <dgm:t>
        <a:bodyPr/>
        <a:lstStyle/>
        <a:p>
          <a:endParaRPr lang="ru-RU"/>
        </a:p>
      </dgm:t>
    </dgm:pt>
    <dgm:pt modelId="{0D3D36FF-7D69-4BD9-A0AF-D136ABE73160}" type="pres">
      <dgm:prSet presAssocID="{2E6E93E3-EFE2-4F65-9DE4-75021510EBC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619C42-E803-4537-9172-8E1505D5620D}" type="pres">
      <dgm:prSet presAssocID="{2C373DBC-889E-4460-B706-2877B25C2DBD}" presName="parentLin" presStyleCnt="0"/>
      <dgm:spPr/>
    </dgm:pt>
    <dgm:pt modelId="{720FA265-46B5-48FA-AC55-C5B3EB336118}" type="pres">
      <dgm:prSet presAssocID="{2C373DBC-889E-4460-B706-2877B25C2DB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867C4A4-4A99-4866-A4F2-1625AA29613D}" type="pres">
      <dgm:prSet presAssocID="{2C373DBC-889E-4460-B706-2877B25C2DBD}" presName="parentText" presStyleLbl="node1" presStyleIdx="0" presStyleCnt="3" custScaleX="142857" custScaleY="199898" custLinFactNeighborX="2102" custLinFactNeighborY="-178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BE8F4D-C413-4E08-92C0-0EBB0302C5EA}" type="pres">
      <dgm:prSet presAssocID="{2C373DBC-889E-4460-B706-2877B25C2DBD}" presName="negativeSpace" presStyleCnt="0"/>
      <dgm:spPr/>
    </dgm:pt>
    <dgm:pt modelId="{69496099-0E0E-4441-833F-A12355CC41C5}" type="pres">
      <dgm:prSet presAssocID="{2C373DBC-889E-4460-B706-2877B25C2DBD}" presName="childText" presStyleLbl="conFgAcc1" presStyleIdx="0" presStyleCnt="3">
        <dgm:presLayoutVars>
          <dgm:bulletEnabled val="1"/>
        </dgm:presLayoutVars>
      </dgm:prSet>
      <dgm:spPr/>
    </dgm:pt>
    <dgm:pt modelId="{EBA8F75F-0A3C-41DA-AC2F-0C28D10F0FD4}" type="pres">
      <dgm:prSet presAssocID="{A3BBD9C4-2D86-418C-9C5B-8DBBE02E68D7}" presName="spaceBetweenRectangles" presStyleCnt="0"/>
      <dgm:spPr/>
    </dgm:pt>
    <dgm:pt modelId="{862F0F93-56A7-4524-A260-C817084A4236}" type="pres">
      <dgm:prSet presAssocID="{17EAEFEA-FB45-418A-B7E5-F0EA720A080D}" presName="parentLin" presStyleCnt="0"/>
      <dgm:spPr/>
    </dgm:pt>
    <dgm:pt modelId="{7C81CFEE-4C7E-4731-AE1D-A4CD465779CD}" type="pres">
      <dgm:prSet presAssocID="{17EAEFEA-FB45-418A-B7E5-F0EA720A080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7A6FD53-AF3A-4918-BB4B-9E846AEB1A5B}" type="pres">
      <dgm:prSet presAssocID="{17EAEFEA-FB45-418A-B7E5-F0EA720A080D}" presName="parentText" presStyleLbl="node1" presStyleIdx="1" presStyleCnt="3" custScaleX="142857" custScaleY="1583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2BEC32-946C-4895-908F-3729D7AE2DA8}" type="pres">
      <dgm:prSet presAssocID="{17EAEFEA-FB45-418A-B7E5-F0EA720A080D}" presName="negativeSpace" presStyleCnt="0"/>
      <dgm:spPr/>
    </dgm:pt>
    <dgm:pt modelId="{DA4E988B-2217-48DF-A3B9-47DB669CFE98}" type="pres">
      <dgm:prSet presAssocID="{17EAEFEA-FB45-418A-B7E5-F0EA720A080D}" presName="childText" presStyleLbl="conFgAcc1" presStyleIdx="1" presStyleCnt="3">
        <dgm:presLayoutVars>
          <dgm:bulletEnabled val="1"/>
        </dgm:presLayoutVars>
      </dgm:prSet>
      <dgm:spPr/>
    </dgm:pt>
    <dgm:pt modelId="{A0C62CE1-233D-4BF3-98BE-F43D2E7F0EEB}" type="pres">
      <dgm:prSet presAssocID="{B792FF83-A4E2-4990-8969-3CC9E691867B}" presName="spaceBetweenRectangles" presStyleCnt="0"/>
      <dgm:spPr/>
    </dgm:pt>
    <dgm:pt modelId="{890FA6B1-EEC3-4E7B-9DA9-35E4B8DB3829}" type="pres">
      <dgm:prSet presAssocID="{D00BD9FF-5426-4B7D-912C-DFD3A8EB90D3}" presName="parentLin" presStyleCnt="0"/>
      <dgm:spPr/>
    </dgm:pt>
    <dgm:pt modelId="{E02A7C3E-5E19-47D1-BC57-DB0EB6014802}" type="pres">
      <dgm:prSet presAssocID="{D00BD9FF-5426-4B7D-912C-DFD3A8EB90D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CCFC657B-F914-4EB3-97A4-97F52094934B}" type="pres">
      <dgm:prSet presAssocID="{D00BD9FF-5426-4B7D-912C-DFD3A8EB90D3}" presName="parentText" presStyleLbl="node1" presStyleIdx="2" presStyleCnt="3" custScaleX="142857" custScaleY="188446" custLinFactNeighborX="-20145" custLinFactNeighborY="-46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A06B36-8DB4-4EA9-B5A8-B38AC1A27E82}" type="pres">
      <dgm:prSet presAssocID="{D00BD9FF-5426-4B7D-912C-DFD3A8EB90D3}" presName="negativeSpace" presStyleCnt="0"/>
      <dgm:spPr/>
    </dgm:pt>
    <dgm:pt modelId="{103C6455-41F0-43AE-8D7F-6F47C582753E}" type="pres">
      <dgm:prSet presAssocID="{D00BD9FF-5426-4B7D-912C-DFD3A8EB90D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E2296BB-B529-4BD8-9BBA-F3A51B7EF415}" type="presOf" srcId="{17EAEFEA-FB45-418A-B7E5-F0EA720A080D}" destId="{97A6FD53-AF3A-4918-BB4B-9E846AEB1A5B}" srcOrd="1" destOrd="0" presId="urn:microsoft.com/office/officeart/2005/8/layout/list1"/>
    <dgm:cxn modelId="{3182DF99-3318-46ED-97AC-B29C68FC3493}" type="presOf" srcId="{2C373DBC-889E-4460-B706-2877B25C2DBD}" destId="{720FA265-46B5-48FA-AC55-C5B3EB336118}" srcOrd="0" destOrd="0" presId="urn:microsoft.com/office/officeart/2005/8/layout/list1"/>
    <dgm:cxn modelId="{A30295EE-C6D6-4C8D-AEBE-A3B6DB0E55E0}" srcId="{2E6E93E3-EFE2-4F65-9DE4-75021510EBC7}" destId="{2C373DBC-889E-4460-B706-2877B25C2DBD}" srcOrd="0" destOrd="0" parTransId="{63BC49A8-AB93-4501-9B1E-D5B5310EDACB}" sibTransId="{A3BBD9C4-2D86-418C-9C5B-8DBBE02E68D7}"/>
    <dgm:cxn modelId="{B681B37C-FF86-4641-A8FB-3DCAAB8A9746}" type="presOf" srcId="{D00BD9FF-5426-4B7D-912C-DFD3A8EB90D3}" destId="{CCFC657B-F914-4EB3-97A4-97F52094934B}" srcOrd="1" destOrd="0" presId="urn:microsoft.com/office/officeart/2005/8/layout/list1"/>
    <dgm:cxn modelId="{215A2E1B-2B51-4F82-9A50-95E6CCE306BD}" srcId="{2E6E93E3-EFE2-4F65-9DE4-75021510EBC7}" destId="{17EAEFEA-FB45-418A-B7E5-F0EA720A080D}" srcOrd="1" destOrd="0" parTransId="{C6C8E6A6-F8FD-4F04-83A5-C7B978D1DFE1}" sibTransId="{B792FF83-A4E2-4990-8969-3CC9E691867B}"/>
    <dgm:cxn modelId="{522CD855-92F9-4170-8DC9-61A0A705D425}" type="presOf" srcId="{17EAEFEA-FB45-418A-B7E5-F0EA720A080D}" destId="{7C81CFEE-4C7E-4731-AE1D-A4CD465779CD}" srcOrd="0" destOrd="0" presId="urn:microsoft.com/office/officeart/2005/8/layout/list1"/>
    <dgm:cxn modelId="{7BFB83BF-554F-410A-9EA8-5BC451B5B1DC}" type="presOf" srcId="{2C373DBC-889E-4460-B706-2877B25C2DBD}" destId="{5867C4A4-4A99-4866-A4F2-1625AA29613D}" srcOrd="1" destOrd="0" presId="urn:microsoft.com/office/officeart/2005/8/layout/list1"/>
    <dgm:cxn modelId="{E700ABCC-CB48-4899-922F-CEF3D4C72D54}" type="presOf" srcId="{2E6E93E3-EFE2-4F65-9DE4-75021510EBC7}" destId="{0D3D36FF-7D69-4BD9-A0AF-D136ABE73160}" srcOrd="0" destOrd="0" presId="urn:microsoft.com/office/officeart/2005/8/layout/list1"/>
    <dgm:cxn modelId="{3A7EEE81-CA9B-4355-A724-CAAD4767D562}" srcId="{2E6E93E3-EFE2-4F65-9DE4-75021510EBC7}" destId="{D00BD9FF-5426-4B7D-912C-DFD3A8EB90D3}" srcOrd="2" destOrd="0" parTransId="{DEED43C5-4BA4-4CB6-A39F-AD3867E3329B}" sibTransId="{E1A329B0-C3E2-4ECA-8907-2AC12676B1C2}"/>
    <dgm:cxn modelId="{73009767-5EA2-4F7C-BE51-29119346A4AD}" type="presOf" srcId="{D00BD9FF-5426-4B7D-912C-DFD3A8EB90D3}" destId="{E02A7C3E-5E19-47D1-BC57-DB0EB6014802}" srcOrd="0" destOrd="0" presId="urn:microsoft.com/office/officeart/2005/8/layout/list1"/>
    <dgm:cxn modelId="{23547982-67B0-4FB2-9064-92D8F7798565}" type="presParOf" srcId="{0D3D36FF-7D69-4BD9-A0AF-D136ABE73160}" destId="{DD619C42-E803-4537-9172-8E1505D5620D}" srcOrd="0" destOrd="0" presId="urn:microsoft.com/office/officeart/2005/8/layout/list1"/>
    <dgm:cxn modelId="{4F8D6DDC-27F7-42AE-BA4F-B1A9654E4773}" type="presParOf" srcId="{DD619C42-E803-4537-9172-8E1505D5620D}" destId="{720FA265-46B5-48FA-AC55-C5B3EB336118}" srcOrd="0" destOrd="0" presId="urn:microsoft.com/office/officeart/2005/8/layout/list1"/>
    <dgm:cxn modelId="{02176795-1775-49E9-8731-E3A33DE805B1}" type="presParOf" srcId="{DD619C42-E803-4537-9172-8E1505D5620D}" destId="{5867C4A4-4A99-4866-A4F2-1625AA29613D}" srcOrd="1" destOrd="0" presId="urn:microsoft.com/office/officeart/2005/8/layout/list1"/>
    <dgm:cxn modelId="{195BC250-C194-4B2E-B296-86F8633D4062}" type="presParOf" srcId="{0D3D36FF-7D69-4BD9-A0AF-D136ABE73160}" destId="{2FBE8F4D-C413-4E08-92C0-0EBB0302C5EA}" srcOrd="1" destOrd="0" presId="urn:microsoft.com/office/officeart/2005/8/layout/list1"/>
    <dgm:cxn modelId="{7342A989-4193-4CD4-A98D-15A4EE72BC7A}" type="presParOf" srcId="{0D3D36FF-7D69-4BD9-A0AF-D136ABE73160}" destId="{69496099-0E0E-4441-833F-A12355CC41C5}" srcOrd="2" destOrd="0" presId="urn:microsoft.com/office/officeart/2005/8/layout/list1"/>
    <dgm:cxn modelId="{50451242-0E89-47A1-8CC9-F59D2A895402}" type="presParOf" srcId="{0D3D36FF-7D69-4BD9-A0AF-D136ABE73160}" destId="{EBA8F75F-0A3C-41DA-AC2F-0C28D10F0FD4}" srcOrd="3" destOrd="0" presId="urn:microsoft.com/office/officeart/2005/8/layout/list1"/>
    <dgm:cxn modelId="{D6910941-9EB5-4594-A8EA-303A0DC3D9C9}" type="presParOf" srcId="{0D3D36FF-7D69-4BD9-A0AF-D136ABE73160}" destId="{862F0F93-56A7-4524-A260-C817084A4236}" srcOrd="4" destOrd="0" presId="urn:microsoft.com/office/officeart/2005/8/layout/list1"/>
    <dgm:cxn modelId="{7AFC1442-C855-4D57-AEF8-10B2CD1120AB}" type="presParOf" srcId="{862F0F93-56A7-4524-A260-C817084A4236}" destId="{7C81CFEE-4C7E-4731-AE1D-A4CD465779CD}" srcOrd="0" destOrd="0" presId="urn:microsoft.com/office/officeart/2005/8/layout/list1"/>
    <dgm:cxn modelId="{0587F387-156A-4165-9EAF-C807624E1616}" type="presParOf" srcId="{862F0F93-56A7-4524-A260-C817084A4236}" destId="{97A6FD53-AF3A-4918-BB4B-9E846AEB1A5B}" srcOrd="1" destOrd="0" presId="urn:microsoft.com/office/officeart/2005/8/layout/list1"/>
    <dgm:cxn modelId="{8B5F58EA-7FA4-43C4-8B16-2E1E3C1A69BB}" type="presParOf" srcId="{0D3D36FF-7D69-4BD9-A0AF-D136ABE73160}" destId="{522BEC32-946C-4895-908F-3729D7AE2DA8}" srcOrd="5" destOrd="0" presId="urn:microsoft.com/office/officeart/2005/8/layout/list1"/>
    <dgm:cxn modelId="{6D8C0142-976B-4119-8241-8385DA076CE8}" type="presParOf" srcId="{0D3D36FF-7D69-4BD9-A0AF-D136ABE73160}" destId="{DA4E988B-2217-48DF-A3B9-47DB669CFE98}" srcOrd="6" destOrd="0" presId="urn:microsoft.com/office/officeart/2005/8/layout/list1"/>
    <dgm:cxn modelId="{9F0D6B1E-3B08-4E5F-9E58-7F3F4FACAB14}" type="presParOf" srcId="{0D3D36FF-7D69-4BD9-A0AF-D136ABE73160}" destId="{A0C62CE1-233D-4BF3-98BE-F43D2E7F0EEB}" srcOrd="7" destOrd="0" presId="urn:microsoft.com/office/officeart/2005/8/layout/list1"/>
    <dgm:cxn modelId="{3A69DECF-5355-4415-8B73-8A2CA30232D8}" type="presParOf" srcId="{0D3D36FF-7D69-4BD9-A0AF-D136ABE73160}" destId="{890FA6B1-EEC3-4E7B-9DA9-35E4B8DB3829}" srcOrd="8" destOrd="0" presId="urn:microsoft.com/office/officeart/2005/8/layout/list1"/>
    <dgm:cxn modelId="{839331E8-F0E1-4578-BA76-3BB19AE25FEA}" type="presParOf" srcId="{890FA6B1-EEC3-4E7B-9DA9-35E4B8DB3829}" destId="{E02A7C3E-5E19-47D1-BC57-DB0EB6014802}" srcOrd="0" destOrd="0" presId="urn:microsoft.com/office/officeart/2005/8/layout/list1"/>
    <dgm:cxn modelId="{5ABE5DBE-CBF8-4B5F-BBA8-A977DB9D44C6}" type="presParOf" srcId="{890FA6B1-EEC3-4E7B-9DA9-35E4B8DB3829}" destId="{CCFC657B-F914-4EB3-97A4-97F52094934B}" srcOrd="1" destOrd="0" presId="urn:microsoft.com/office/officeart/2005/8/layout/list1"/>
    <dgm:cxn modelId="{25D63B86-D070-453D-B734-54281383DC25}" type="presParOf" srcId="{0D3D36FF-7D69-4BD9-A0AF-D136ABE73160}" destId="{E7A06B36-8DB4-4EA9-B5A8-B38AC1A27E82}" srcOrd="9" destOrd="0" presId="urn:microsoft.com/office/officeart/2005/8/layout/list1"/>
    <dgm:cxn modelId="{6E823E2A-AF23-4347-8F6B-6D723BAEA944}" type="presParOf" srcId="{0D3D36FF-7D69-4BD9-A0AF-D136ABE73160}" destId="{103C6455-41F0-43AE-8D7F-6F47C582753E}" srcOrd="10" destOrd="0" presId="urn:microsoft.com/office/officeart/2005/8/layout/list1"/>
  </dgm:cxnLst>
  <dgm:bg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496099-0E0E-4441-833F-A12355CC41C5}">
      <dsp:nvSpPr>
        <dsp:cNvPr id="0" name=""/>
        <dsp:cNvSpPr/>
      </dsp:nvSpPr>
      <dsp:spPr>
        <a:xfrm>
          <a:off x="0" y="1233348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67C4A4-4A99-4866-A4F2-1625AA29613D}">
      <dsp:nvSpPr>
        <dsp:cNvPr id="0" name=""/>
        <dsp:cNvSpPr/>
      </dsp:nvSpPr>
      <dsp:spPr>
        <a:xfrm>
          <a:off x="393807" y="24374"/>
          <a:ext cx="7835792" cy="1593267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u="sng" kern="1200" dirty="0" smtClean="0">
              <a:solidFill>
                <a:schemeClr val="tx1"/>
              </a:solidFill>
            </a:rPr>
            <a:t>Составление  проекта </a:t>
          </a:r>
          <a:r>
            <a:rPr lang="ru-RU" sz="2400" b="1" i="1" u="none" kern="1200" dirty="0" smtClean="0">
              <a:solidFill>
                <a:schemeClr val="tx1"/>
              </a:solidFill>
            </a:rPr>
            <a:t>бюджета: </a:t>
          </a:r>
          <a:r>
            <a:rPr lang="ru-RU" sz="1600" b="1" i="0" u="none" kern="1200" dirty="0" smtClean="0">
              <a:solidFill>
                <a:schemeClr val="tx1"/>
              </a:solidFill>
            </a:rPr>
            <a:t>составлением</a:t>
          </a:r>
          <a:r>
            <a:rPr lang="ru-RU" sz="1600" b="1" i="0" kern="1200" dirty="0" smtClean="0">
              <a:solidFill>
                <a:schemeClr val="tx1"/>
              </a:solidFill>
            </a:rPr>
            <a:t> бюджета муниципального района  занимается финансовое  управление Администрации муниципального образования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solidFill>
                <a:schemeClr val="tx1"/>
              </a:solidFill>
            </a:rPr>
            <a:t>« Темкинский район». Составленный проект представляется на рассмотрение в Темкинский районный Совет депутатов до </a:t>
          </a:r>
          <a:r>
            <a:rPr lang="en-US" sz="1600" b="1" i="0" kern="1200" dirty="0" smtClean="0">
              <a:solidFill>
                <a:schemeClr val="tx1"/>
              </a:solidFill>
            </a:rPr>
            <a:t>15</a:t>
          </a:r>
          <a:r>
            <a:rPr lang="ru-RU" sz="1600" b="1" i="0" kern="1200" dirty="0" smtClean="0">
              <a:solidFill>
                <a:schemeClr val="tx1"/>
              </a:solidFill>
            </a:rPr>
            <a:t>  </a:t>
          </a:r>
          <a:r>
            <a:rPr lang="en-US" sz="1600" b="1" i="0" kern="1200" dirty="0" err="1" smtClean="0">
              <a:solidFill>
                <a:schemeClr val="tx1"/>
              </a:solidFill>
            </a:rPr>
            <a:t>yjz,hz</a:t>
          </a:r>
          <a:r>
            <a:rPr lang="ru-RU" sz="1600" b="1" i="0" kern="1200" dirty="0" smtClean="0">
              <a:solidFill>
                <a:schemeClr val="tx1"/>
              </a:solidFill>
            </a:rPr>
            <a:t>  текущего года.</a:t>
          </a:r>
          <a:endParaRPr lang="ru-RU" sz="1600" b="1" i="0" kern="1200" dirty="0">
            <a:solidFill>
              <a:schemeClr val="tx1"/>
            </a:solidFill>
          </a:endParaRPr>
        </a:p>
      </dsp:txBody>
      <dsp:txXfrm>
        <a:off x="471584" y="102151"/>
        <a:ext cx="7680238" cy="1437713"/>
      </dsp:txXfrm>
    </dsp:sp>
    <dsp:sp modelId="{DA4E988B-2217-48DF-A3B9-47DB669CFE98}">
      <dsp:nvSpPr>
        <dsp:cNvPr id="0" name=""/>
        <dsp:cNvSpPr/>
      </dsp:nvSpPr>
      <dsp:spPr>
        <a:xfrm>
          <a:off x="0" y="2923492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A6FD53-AF3A-4918-BB4B-9E846AEB1A5B}">
      <dsp:nvSpPr>
        <dsp:cNvPr id="0" name=""/>
        <dsp:cNvSpPr/>
      </dsp:nvSpPr>
      <dsp:spPr>
        <a:xfrm>
          <a:off x="391790" y="2059548"/>
          <a:ext cx="7835792" cy="1262463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u="sng" kern="1200" dirty="0" smtClean="0">
              <a:solidFill>
                <a:schemeClr val="tx1"/>
              </a:solidFill>
            </a:rPr>
            <a:t>Рассмотрение проекта бюджета: </a:t>
          </a:r>
          <a:r>
            <a:rPr lang="ru-RU" sz="1600" b="1" i="0" kern="1200" dirty="0" smtClean="0">
              <a:solidFill>
                <a:schemeClr val="tx1"/>
              </a:solidFill>
            </a:rPr>
            <a:t> Проект бюджета муниципального района выносится   на публичные слушания   Публичное слушание проекта прошло </a:t>
          </a:r>
          <a:r>
            <a:rPr lang="en-US" sz="1600" b="1" i="0" kern="1200" dirty="0" smtClean="0">
              <a:solidFill>
                <a:schemeClr val="tx1"/>
              </a:solidFill>
            </a:rPr>
            <a:t>12</a:t>
          </a:r>
          <a:r>
            <a:rPr lang="ru-RU" sz="1600" b="1" i="0" kern="1200" dirty="0" smtClean="0">
              <a:solidFill>
                <a:schemeClr val="tx1"/>
              </a:solidFill>
            </a:rPr>
            <a:t> декабря 201</a:t>
          </a:r>
          <a:r>
            <a:rPr lang="en-US" sz="1600" b="1" i="0" kern="1200" dirty="0" smtClean="0">
              <a:solidFill>
                <a:schemeClr val="tx1"/>
              </a:solidFill>
            </a:rPr>
            <a:t>7</a:t>
          </a:r>
          <a:r>
            <a:rPr lang="ru-RU" sz="1600" b="1" i="0" kern="1200" dirty="0" smtClean="0">
              <a:solidFill>
                <a:schemeClr val="tx1"/>
              </a:solidFill>
            </a:rPr>
            <a:t>.</a:t>
          </a:r>
          <a:endParaRPr lang="ru-RU" sz="1600" i="0" kern="1200" dirty="0">
            <a:solidFill>
              <a:schemeClr val="tx1"/>
            </a:solidFill>
          </a:endParaRPr>
        </a:p>
      </dsp:txBody>
      <dsp:txXfrm>
        <a:off x="453418" y="2121176"/>
        <a:ext cx="7712536" cy="1139207"/>
      </dsp:txXfrm>
    </dsp:sp>
    <dsp:sp modelId="{103C6455-41F0-43AE-8D7F-6F47C582753E}">
      <dsp:nvSpPr>
        <dsp:cNvPr id="0" name=""/>
        <dsp:cNvSpPr/>
      </dsp:nvSpPr>
      <dsp:spPr>
        <a:xfrm>
          <a:off x="0" y="4853162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FC657B-F914-4EB3-97A4-97F52094934B}">
      <dsp:nvSpPr>
        <dsp:cNvPr id="0" name=""/>
        <dsp:cNvSpPr/>
      </dsp:nvSpPr>
      <dsp:spPr>
        <a:xfrm>
          <a:off x="312863" y="3712446"/>
          <a:ext cx="7835792" cy="1501989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u="sng" kern="1200" dirty="0" smtClean="0">
              <a:solidFill>
                <a:schemeClr val="tx1"/>
              </a:solidFill>
            </a:rPr>
            <a:t>Утверждение бюджета: </a:t>
          </a:r>
          <a:r>
            <a:rPr lang="ru-RU" sz="1600" b="1" i="1" kern="1200" dirty="0" smtClean="0">
              <a:solidFill>
                <a:schemeClr val="tx1"/>
              </a:solidFill>
            </a:rPr>
            <a:t>Решение  о бюджете на очередной финансовой год и на плановый период утверждается депутатами Темкинского районного Совета депутатов.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chemeClr val="tx1"/>
              </a:solidFill>
            </a:rPr>
            <a:t>Бюджет  муниципального района утвержден 2</a:t>
          </a:r>
          <a:r>
            <a:rPr lang="en-US" sz="1600" b="1" i="1" kern="1200" dirty="0" smtClean="0">
              <a:solidFill>
                <a:schemeClr val="tx1"/>
              </a:solidFill>
            </a:rPr>
            <a:t>2</a:t>
          </a:r>
          <a:r>
            <a:rPr lang="ru-RU" sz="1600" b="1" i="1" kern="1200" dirty="0" smtClean="0">
              <a:solidFill>
                <a:schemeClr val="tx1"/>
              </a:solidFill>
            </a:rPr>
            <a:t> декабря 201</a:t>
          </a:r>
          <a:r>
            <a:rPr lang="en-US" sz="1600" b="1" i="1" kern="1200" dirty="0" smtClean="0">
              <a:solidFill>
                <a:schemeClr val="tx1"/>
              </a:solidFill>
            </a:rPr>
            <a:t>7</a:t>
          </a:r>
          <a:r>
            <a:rPr lang="ru-RU" sz="1600" b="1" i="1" kern="1200" dirty="0" smtClean="0">
              <a:solidFill>
                <a:schemeClr val="tx1"/>
              </a:solidFill>
            </a:rPr>
            <a:t> года.</a:t>
          </a:r>
          <a:endParaRPr lang="ru-RU" sz="1600" i="1" kern="1200" dirty="0">
            <a:solidFill>
              <a:schemeClr val="tx1"/>
            </a:solidFill>
          </a:endParaRPr>
        </a:p>
      </dsp:txBody>
      <dsp:txXfrm>
        <a:off x="386184" y="3785767"/>
        <a:ext cx="7689150" cy="13553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7D7A4-5F12-4938-9B7D-FB7949E5CEDA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A9544-AAE2-4113-BF71-90C313D8D1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906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3A9544-AAE2-4113-BF71-90C313D8D11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13D6F-FABC-4E41-BCCA-90A5C5834487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82EA-448E-4FD8-9365-46D00841CB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13D6F-FABC-4E41-BCCA-90A5C5834487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82EA-448E-4FD8-9365-46D00841CB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13D6F-FABC-4E41-BCCA-90A5C5834487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82EA-448E-4FD8-9365-46D00841CB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13D6F-FABC-4E41-BCCA-90A5C5834487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82EA-448E-4FD8-9365-46D00841CB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13D6F-FABC-4E41-BCCA-90A5C5834487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82EA-448E-4FD8-9365-46D00841CB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13D6F-FABC-4E41-BCCA-90A5C5834487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82EA-448E-4FD8-9365-46D00841CB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13D6F-FABC-4E41-BCCA-90A5C5834487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82EA-448E-4FD8-9365-46D00841CB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13D6F-FABC-4E41-BCCA-90A5C5834487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82EA-448E-4FD8-9365-46D00841CB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13D6F-FABC-4E41-BCCA-90A5C5834487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82EA-448E-4FD8-9365-46D00841CB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13D6F-FABC-4E41-BCCA-90A5C5834487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82EA-448E-4FD8-9365-46D00841CB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13D6F-FABC-4E41-BCCA-90A5C5834487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3782EA-448E-4FD8-9365-46D00841CB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0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C13D6F-FABC-4E41-BCCA-90A5C5834487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3782EA-448E-4FD8-9365-46D00841CB0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57290" y="500042"/>
            <a:ext cx="6572296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500042"/>
            <a:ext cx="7600976" cy="585791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фот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142852"/>
            <a:ext cx="8822466" cy="650085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6" name="Прямоугольник 5"/>
          <p:cNvSpPr/>
          <p:nvPr/>
        </p:nvSpPr>
        <p:spPr>
          <a:xfrm>
            <a:off x="1285852" y="0"/>
            <a:ext cx="6286544" cy="298543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tabLst>
                <a:tab pos="1081088" algn="l"/>
              </a:tabLst>
            </a:pPr>
            <a:r>
              <a:rPr lang="ru-RU" sz="3600" b="1" i="1" cap="none" spc="0" dirty="0" smtClean="0">
                <a:ln w="1143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 для граждан</a:t>
            </a:r>
          </a:p>
          <a:p>
            <a:pPr algn="ctr">
              <a:tabLst>
                <a:tab pos="1081088" algn="l"/>
              </a:tabLst>
            </a:pPr>
            <a:r>
              <a:rPr lang="ru-RU" sz="3600" b="1" i="1" dirty="0" smtClean="0">
                <a:ln w="11430"/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Темкинский район</a:t>
            </a:r>
            <a:endParaRPr lang="en-US" sz="3600" b="1" i="1" dirty="0" smtClean="0">
              <a:ln w="1143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tabLst>
                <a:tab pos="1081088" algn="l"/>
              </a:tabLst>
            </a:pPr>
            <a:r>
              <a:rPr lang="ru-RU" sz="2000" b="1" i="1" dirty="0" smtClean="0">
                <a:solidFill>
                  <a:schemeClr val="accent1"/>
                </a:solidFill>
              </a:rPr>
              <a:t>к проекту  решения  о бюджете на 201</a:t>
            </a:r>
            <a:r>
              <a:rPr lang="en-US" sz="2000" b="1" i="1" dirty="0" smtClean="0">
                <a:solidFill>
                  <a:schemeClr val="accent1"/>
                </a:solidFill>
              </a:rPr>
              <a:t>8</a:t>
            </a:r>
            <a:r>
              <a:rPr lang="ru-RU" sz="2000" b="1" i="1" dirty="0" smtClean="0">
                <a:solidFill>
                  <a:schemeClr val="accent1"/>
                </a:solidFill>
              </a:rPr>
              <a:t> год</a:t>
            </a:r>
            <a:r>
              <a:rPr lang="en-US" sz="2000" b="1" i="1" dirty="0" smtClean="0">
                <a:solidFill>
                  <a:schemeClr val="accent1"/>
                </a:solidFill>
              </a:rPr>
              <a:t> </a:t>
            </a:r>
            <a:r>
              <a:rPr lang="ru-RU" sz="2000" b="1" i="1" dirty="0" smtClean="0">
                <a:solidFill>
                  <a:schemeClr val="accent1"/>
                </a:solidFill>
              </a:rPr>
              <a:t>и</a:t>
            </a:r>
            <a:r>
              <a:rPr lang="en-US" sz="2000" b="1" i="1" dirty="0" smtClean="0">
                <a:solidFill>
                  <a:schemeClr val="accent1"/>
                </a:solidFill>
              </a:rPr>
              <a:t> </a:t>
            </a:r>
            <a:r>
              <a:rPr lang="ru-RU" sz="2000" b="1" i="1" dirty="0" smtClean="0">
                <a:solidFill>
                  <a:schemeClr val="accent1"/>
                </a:solidFill>
              </a:rPr>
              <a:t>плановый период </a:t>
            </a:r>
            <a:r>
              <a:rPr lang="en-US" sz="2000" b="1" i="1" dirty="0" smtClean="0">
                <a:solidFill>
                  <a:schemeClr val="accent1"/>
                </a:solidFill>
              </a:rPr>
              <a:t>2019-2020</a:t>
            </a:r>
            <a:r>
              <a:rPr lang="ru-RU" sz="2000" b="1" i="1" dirty="0" smtClean="0">
                <a:solidFill>
                  <a:schemeClr val="accent1"/>
                </a:solidFill>
              </a:rPr>
              <a:t> годов</a:t>
            </a:r>
            <a:endParaRPr lang="ru-RU" sz="2000" b="1" i="1" cap="none" spc="0" dirty="0" smtClean="0">
              <a:ln w="1143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sz="3600" b="1" i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ru-RU" sz="4000" b="1" i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7" name="Рисунок 6" descr="67tyomkinskiy-rayon_g.gif"/>
          <p:cNvPicPr>
            <a:picLocks noChangeAspect="1"/>
          </p:cNvPicPr>
          <p:nvPr/>
        </p:nvPicPr>
        <p:blipFill>
          <a:blip r:embed="rId3" cstate="print">
            <a:lum bright="9000" contrast="-6000"/>
          </a:blip>
          <a:stretch>
            <a:fillRect/>
          </a:stretch>
        </p:blipFill>
        <p:spPr>
          <a:xfrm>
            <a:off x="7429520" y="357166"/>
            <a:ext cx="1485910" cy="1857388"/>
          </a:xfrm>
          <a:prstGeom prst="rect">
            <a:avLst/>
          </a:prstGeom>
          <a:effectLst>
            <a:outerShdw blurRad="50800" dist="50800" dir="5400000" algn="ctr" rotWithShape="0">
              <a:schemeClr val="bg2">
                <a:lumMod val="40000"/>
                <a:lumOff val="60000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2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Какие  налоги уплачивают в местный бюджет граждане муниципального образования «Темкинский район»?</a:t>
            </a:r>
            <a:endParaRPr lang="ru-RU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2"/>
            <a:ext cx="8858312" cy="5357850"/>
          </a:xfrm>
        </p:spPr>
        <p:txBody>
          <a:bodyPr>
            <a:normAutofit fontScale="92500"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Налог на доходы физических лиц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Предоставление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налоговых вычетов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1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48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Ставка  налога 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 </a:t>
            </a:r>
            <a:r>
              <a:rPr lang="ru-RU" sz="48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Arial Black" pitchFamily="34" charset="0"/>
              </a:rPr>
              <a:t>13%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В отдельных случаях:</a:t>
            </a:r>
          </a:p>
          <a:p>
            <a:pPr algn="ctr">
              <a:lnSpc>
                <a:spcPct val="80000"/>
              </a:lnSpc>
            </a:pP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9%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отношении доходов от долевого  участия в деятельности организаций, полученных в виде дивидендов</a:t>
            </a:r>
          </a:p>
          <a:p>
            <a:pPr algn="ctr">
              <a:lnSpc>
                <a:spcPct val="80000"/>
              </a:lnSpc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30%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 отношении всех доходов, получаемых физическими лицами- иностранными гражданами</a:t>
            </a:r>
          </a:p>
          <a:p>
            <a:pPr algn="ctr">
              <a:lnSpc>
                <a:spcPct val="80000"/>
              </a:lnSpc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35%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 отношении стоимости полученных выигрышей и призов</a:t>
            </a:r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429124" y="1714488"/>
            <a:ext cx="28575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00034" y="2857496"/>
            <a:ext cx="81439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Структура доходов районного бюджета 201</a:t>
            </a:r>
            <a:r>
              <a:rPr lang="en-US" sz="3200" b="1" dirty="0" smtClean="0"/>
              <a:t>8</a:t>
            </a:r>
            <a:r>
              <a:rPr lang="ru-RU" sz="3200" b="1" dirty="0" smtClean="0"/>
              <a:t>-20</a:t>
            </a:r>
            <a:r>
              <a:rPr lang="en-US" sz="3200" b="1" dirty="0" smtClean="0"/>
              <a:t>20</a:t>
            </a:r>
            <a:r>
              <a:rPr lang="ru-RU" sz="3200" b="1" dirty="0" smtClean="0"/>
              <a:t> годов</a:t>
            </a:r>
            <a:endParaRPr lang="ru-RU" sz="3200" b="1" dirty="0"/>
          </a:p>
        </p:txBody>
      </p:sp>
      <p:graphicFrame>
        <p:nvGraphicFramePr>
          <p:cNvPr id="8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8664330"/>
              </p:ext>
            </p:extLst>
          </p:nvPr>
        </p:nvGraphicFramePr>
        <p:xfrm>
          <a:off x="457200" y="1268761"/>
          <a:ext cx="418680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74823633"/>
              </p:ext>
            </p:extLst>
          </p:nvPr>
        </p:nvGraphicFramePr>
        <p:xfrm>
          <a:off x="4499992" y="1124744"/>
          <a:ext cx="448816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5317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5940468"/>
              </p:ext>
            </p:extLst>
          </p:nvPr>
        </p:nvGraphicFramePr>
        <p:xfrm>
          <a:off x="457200" y="620713"/>
          <a:ext cx="8229600" cy="5703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  <a:t>Нормативы зачисления налогов на территории муниципального образования « Темкинский район» Смоленской области  на </a:t>
            </a:r>
            <a: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  <a:t>2018 </a:t>
            </a:r>
            <a:r>
              <a:rPr lang="ru-RU" sz="1600" b="1" dirty="0" smtClean="0">
                <a:solidFill>
                  <a:schemeClr val="tx1"/>
                </a:solidFill>
                <a:latin typeface="Georgia" pitchFamily="18" charset="0"/>
              </a:rPr>
              <a:t>год</a:t>
            </a:r>
            <a:endParaRPr lang="ru-RU" sz="1600" dirty="0">
              <a:solidFill>
                <a:schemeClr val="tx1"/>
              </a:solidFill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785794"/>
          <a:ext cx="8786811" cy="5908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6315"/>
                <a:gridCol w="1857388"/>
                <a:gridCol w="2143108"/>
              </a:tblGrid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Налоги  и сборы, установленные законодательством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  <a:alpha val="78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Уровни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бюджета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  <a:alpha val="78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509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Бюджет  муниципального образования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Бюджеты  городских  и сельских поселений</a:t>
                      </a:r>
                      <a:endParaRPr lang="ru-RU" sz="14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  <a:alpha val="78000"/>
                      </a:schemeClr>
                    </a:solidFill>
                  </a:tcPr>
                </a:tc>
              </a:tr>
              <a:tr h="38068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Федеральные в т.ч.</a:t>
                      </a:r>
                      <a:endParaRPr lang="ru-RU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  <a:alpha val="78000"/>
                      </a:schemeClr>
                    </a:solidFill>
                  </a:tcPr>
                </a:tc>
              </a:tr>
              <a:tr h="38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 1. Налог на доходы физических лиц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3">
                        <a:lumMod val="20000"/>
                        <a:lumOff val="80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30,56%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3">
                        <a:lumMod val="20000"/>
                        <a:lumOff val="80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9,99%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3">
                        <a:lumMod val="20000"/>
                        <a:lumOff val="80000"/>
                        <a:alpha val="78000"/>
                      </a:schemeClr>
                    </a:solidFill>
                  </a:tcPr>
                </a:tc>
              </a:tr>
              <a:tr h="38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2. Налог со специальными налоговыми режимами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, в т.ч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3">
                        <a:lumMod val="20000"/>
                        <a:lumOff val="80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3">
                        <a:lumMod val="20000"/>
                        <a:lumOff val="80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3">
                        <a:lumMod val="20000"/>
                        <a:lumOff val="80000"/>
                        <a:alpha val="78000"/>
                      </a:schemeClr>
                    </a:solidFill>
                  </a:tcPr>
                </a:tc>
              </a:tr>
              <a:tr h="38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2.1. Единый налог на вмененный доход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3">
                        <a:lumMod val="20000"/>
                        <a:lumOff val="80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100%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3">
                        <a:lumMod val="20000"/>
                        <a:lumOff val="80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3">
                        <a:lumMod val="20000"/>
                        <a:lumOff val="80000"/>
                        <a:alpha val="78000"/>
                      </a:schemeClr>
                    </a:solidFill>
                  </a:tcPr>
                </a:tc>
              </a:tr>
              <a:tr h="38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2.2. Единый сельскохозяйственный налог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3">
                        <a:lumMod val="20000"/>
                        <a:lumOff val="80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50%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3">
                        <a:lumMod val="20000"/>
                        <a:lumOff val="80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49,99%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3">
                        <a:lumMod val="20000"/>
                        <a:lumOff val="80000"/>
                        <a:alpha val="78000"/>
                      </a:schemeClr>
                    </a:solidFill>
                  </a:tcPr>
                </a:tc>
              </a:tr>
              <a:tr h="46934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2.3. Налог, взимаемый в связи в связи с  применением патентной системы налогообложения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3">
                        <a:lumMod val="20000"/>
                        <a:lumOff val="80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100%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3">
                        <a:lumMod val="20000"/>
                        <a:lumOff val="80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3">
                        <a:lumMod val="20000"/>
                        <a:lumOff val="80000"/>
                        <a:alpha val="78000"/>
                      </a:schemeClr>
                    </a:solidFill>
                  </a:tcPr>
                </a:tc>
              </a:tr>
              <a:tr h="46934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3. Налог на добычу общераспространенных полезных ископаемых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3">
                        <a:lumMod val="20000"/>
                        <a:lumOff val="80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100%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3">
                        <a:lumMod val="20000"/>
                        <a:lumOff val="80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3">
                        <a:lumMod val="20000"/>
                        <a:lumOff val="80000"/>
                        <a:alpha val="78000"/>
                      </a:schemeClr>
                    </a:solidFill>
                  </a:tcPr>
                </a:tc>
              </a:tr>
              <a:tr h="38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 Местные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3">
                        <a:lumMod val="20000"/>
                        <a:lumOff val="80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3">
                        <a:lumMod val="20000"/>
                        <a:lumOff val="80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3">
                        <a:lumMod val="20000"/>
                        <a:lumOff val="80000"/>
                        <a:alpha val="78000"/>
                      </a:schemeClr>
                    </a:solidFill>
                  </a:tcPr>
                </a:tc>
              </a:tr>
              <a:tr h="38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1. Налоги на имущество в т.ч.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3">
                        <a:lumMod val="20000"/>
                        <a:lumOff val="80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3">
                        <a:lumMod val="20000"/>
                        <a:lumOff val="80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3">
                        <a:lumMod val="20000"/>
                        <a:lumOff val="80000"/>
                        <a:alpha val="78000"/>
                      </a:schemeClr>
                    </a:solidFill>
                  </a:tcPr>
                </a:tc>
              </a:tr>
              <a:tr h="38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1.1. налог на имущество физических лиц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3">
                        <a:lumMod val="20000"/>
                        <a:lumOff val="80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3">
                        <a:lumMod val="20000"/>
                        <a:lumOff val="80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100%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3">
                        <a:lumMod val="20000"/>
                        <a:lumOff val="80000"/>
                        <a:alpha val="78000"/>
                      </a:schemeClr>
                    </a:solidFill>
                  </a:tcPr>
                </a:tc>
              </a:tr>
              <a:tr h="38068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1.2. Земельный налог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3">
                        <a:lumMod val="20000"/>
                        <a:lumOff val="80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3">
                        <a:lumMod val="20000"/>
                        <a:lumOff val="80000"/>
                        <a:alpha val="7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100%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3">
                        <a:lumMod val="20000"/>
                        <a:lumOff val="80000"/>
                        <a:alpha val="78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Распределение  бюджетных ассигнований  по разделам расходов  на </a:t>
            </a: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2018 </a:t>
            </a: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-</a:t>
            </a: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2020 </a:t>
            </a: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гг.</a:t>
            </a:r>
            <a:endParaRPr lang="ru-RU" sz="2800" dirty="0">
              <a:solidFill>
                <a:schemeClr val="tx1"/>
              </a:solidFill>
              <a:latin typeface="Georgia" pitchFamily="18" charset="0"/>
            </a:endParaRPr>
          </a:p>
        </p:txBody>
      </p:sp>
      <p:graphicFrame>
        <p:nvGraphicFramePr>
          <p:cNvPr id="8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4910111"/>
              </p:ext>
            </p:extLst>
          </p:nvPr>
        </p:nvGraphicFramePr>
        <p:xfrm>
          <a:off x="142875" y="928688"/>
          <a:ext cx="8858252" cy="5468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49"/>
                <a:gridCol w="1571636"/>
                <a:gridCol w="1500198"/>
                <a:gridCol w="1500169"/>
              </a:tblGrid>
              <a:tr h="28573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b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461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 (01)Общегосударственные вопросы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37327,8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36384,7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35154,5</a:t>
                      </a:r>
                      <a:endParaRPr lang="ru-RU" b="1" dirty="0"/>
                    </a:p>
                  </a:txBody>
                  <a:tcPr/>
                </a:tc>
              </a:tr>
              <a:tr h="40905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 (03)Национальная безопасность  и правоохранительная деятельность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80,0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dirty="0" smtClean="0"/>
                        <a:t>0,0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dirty="0" smtClean="0"/>
                        <a:t>0,0</a:t>
                      </a:r>
                      <a:endParaRPr lang="ru-RU" sz="3200" b="1" dirty="0"/>
                    </a:p>
                  </a:txBody>
                  <a:tcPr/>
                </a:tc>
              </a:tr>
              <a:tr h="34758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 (04)Национальная экономика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12076,0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13325,7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14084,2</a:t>
                      </a:r>
                      <a:endParaRPr lang="ru-RU" b="1" dirty="0"/>
                    </a:p>
                  </a:txBody>
                  <a:tcPr/>
                </a:tc>
              </a:tr>
              <a:tr h="31321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 (05)Жилищно - коммунальное  хозяйство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5705,3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330,0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330,0</a:t>
                      </a:r>
                      <a:endParaRPr lang="ru-RU" b="1" dirty="0"/>
                    </a:p>
                  </a:txBody>
                  <a:tcPr/>
                </a:tc>
              </a:tr>
              <a:tr h="33044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(07)Образование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78622,3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79085,9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79915,8</a:t>
                      </a:r>
                      <a:endParaRPr lang="ru-RU" b="1" dirty="0"/>
                    </a:p>
                  </a:txBody>
                  <a:tcPr/>
                </a:tc>
              </a:tr>
              <a:tr h="285752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(08)Культура, кинематография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14711,3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16084,9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15855,0</a:t>
                      </a:r>
                      <a:endParaRPr lang="ru-RU" b="1" dirty="0"/>
                    </a:p>
                  </a:txBody>
                  <a:tcPr/>
                </a:tc>
              </a:tr>
              <a:tr h="34862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(10)Социальная политика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11058,8</a:t>
                      </a:r>
                      <a:endParaRPr lang="ru-RU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10167,3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15521,2</a:t>
                      </a:r>
                      <a:endParaRPr lang="ru-RU" b="1" dirty="0"/>
                    </a:p>
                  </a:txBody>
                  <a:tcPr/>
                </a:tc>
              </a:tr>
              <a:tr h="30473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(11)Физическая культура и спорт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6686,0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dirty="0" smtClean="0"/>
                        <a:t>5795,4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3200" b="1" dirty="0" smtClean="0"/>
                        <a:t>5379,2</a:t>
                      </a:r>
                      <a:endParaRPr lang="ru-RU" sz="3200" b="1" dirty="0"/>
                    </a:p>
                  </a:txBody>
                  <a:tcPr/>
                </a:tc>
              </a:tr>
              <a:tr h="39963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(14)Межбюджетные трансферты бюджетам субъектов российской федерации и муниципальных образований общего характера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16821,5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16348,4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16281,8</a:t>
                      </a:r>
                      <a:endParaRPr lang="ru-RU" b="1" dirty="0"/>
                    </a:p>
                  </a:txBody>
                  <a:tcPr/>
                </a:tc>
              </a:tr>
              <a:tr h="43961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ИТОГО</a:t>
                      </a:r>
                    </a:p>
                  </a:txBody>
                  <a:tcPr anchor="b" horzOverflow="overflow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183089,0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177522,3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177522,3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3480113"/>
              </p:ext>
            </p:extLst>
          </p:nvPr>
        </p:nvGraphicFramePr>
        <p:xfrm>
          <a:off x="142844" y="214290"/>
          <a:ext cx="8858312" cy="6357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428596" y="142852"/>
            <a:ext cx="8143932" cy="121444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</a:rPr>
              <a:t>Меры, направленные на увеличение бюджетных доходов в </a:t>
            </a:r>
            <a:r>
              <a:rPr lang="ru-RU" sz="2000" b="1" i="1" dirty="0" smtClean="0">
                <a:solidFill>
                  <a:schemeClr val="tx1"/>
                </a:solidFill>
              </a:rPr>
              <a:t>2018 </a:t>
            </a:r>
            <a:r>
              <a:rPr lang="ru-RU" sz="2000" b="1" i="1" dirty="0" smtClean="0">
                <a:solidFill>
                  <a:schemeClr val="tx1"/>
                </a:solidFill>
              </a:rPr>
              <a:t>году</a:t>
            </a:r>
            <a:r>
              <a:rPr lang="en-US" sz="2000" b="1" i="1" dirty="0" smtClean="0">
                <a:solidFill>
                  <a:schemeClr val="tx1"/>
                </a:solidFill>
              </a:rPr>
              <a:t> </a:t>
            </a:r>
            <a:r>
              <a:rPr lang="ru-RU" sz="2000" b="1" i="1" dirty="0" smtClean="0">
                <a:solidFill>
                  <a:schemeClr val="tx1"/>
                </a:solidFill>
              </a:rPr>
              <a:t>и плановом периоде </a:t>
            </a:r>
            <a:r>
              <a:rPr lang="ru-RU" sz="2000" b="1" i="1" dirty="0" smtClean="0">
                <a:solidFill>
                  <a:schemeClr val="tx1"/>
                </a:solidFill>
              </a:rPr>
              <a:t>2019-2020 </a:t>
            </a:r>
            <a:r>
              <a:rPr lang="ru-RU" sz="2000" b="1" i="1" dirty="0" smtClean="0">
                <a:solidFill>
                  <a:schemeClr val="tx1"/>
                </a:solidFill>
              </a:rPr>
              <a:t>годов</a:t>
            </a:r>
            <a:endParaRPr lang="ru-RU" sz="2000" i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844" y="1500174"/>
            <a:ext cx="8858312" cy="5143536"/>
          </a:xfrm>
          <a:prstGeom prst="roundRect">
            <a:avLst/>
          </a:prstGeom>
          <a:solidFill>
            <a:schemeClr val="accent3">
              <a:alpha val="52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  <a:buClr>
                <a:srgbClr val="FFFF00"/>
              </a:buClr>
              <a:buSzPct val="60000"/>
              <a:buFont typeface="Wingdings" pitchFamily="2" charset="2"/>
              <a:buChar char="q"/>
            </a:pPr>
            <a:r>
              <a:rPr lang="ru-RU" sz="3200" b="1" i="1" dirty="0" smtClean="0">
                <a:solidFill>
                  <a:schemeClr val="tx1"/>
                </a:solidFill>
              </a:rPr>
              <a:t>Совершенствование специальных налоговых режимов для малого предпринимательства;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Pct val="60000"/>
              <a:buFont typeface="Wingdings" pitchFamily="2" charset="2"/>
              <a:buChar char="q"/>
            </a:pPr>
            <a:r>
              <a:rPr lang="ru-RU" sz="3200" b="1" i="1" dirty="0" smtClean="0">
                <a:solidFill>
                  <a:schemeClr val="tx1"/>
                </a:solidFill>
              </a:rPr>
              <a:t> Меры, предусматривающие повышение доходов консолидированного бюджета муниципального образования;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Pct val="60000"/>
              <a:buFont typeface="Wingdings" pitchFamily="2" charset="2"/>
              <a:buChar char="q"/>
            </a:pPr>
            <a:r>
              <a:rPr lang="ru-RU" sz="3200" b="1" i="1" dirty="0" smtClean="0">
                <a:solidFill>
                  <a:schemeClr val="tx1"/>
                </a:solidFill>
              </a:rPr>
              <a:t> Совершенствование налогового администрирования;</a:t>
            </a:r>
          </a:p>
          <a:p>
            <a:pPr>
              <a:lnSpc>
                <a:spcPct val="80000"/>
              </a:lnSpc>
              <a:buClr>
                <a:srgbClr val="FFFF00"/>
              </a:buClr>
              <a:buSzPct val="60000"/>
              <a:buFont typeface="Wingdings" pitchFamily="2" charset="2"/>
              <a:buChar char="q"/>
            </a:pPr>
            <a:r>
              <a:rPr lang="ru-RU" sz="3200" b="1" i="1" dirty="0" smtClean="0">
                <a:solidFill>
                  <a:schemeClr val="tx1"/>
                </a:solidFill>
              </a:rPr>
              <a:t> Стимулирование развития предпринимательства и создание новых рабочих мест</a:t>
            </a:r>
            <a:endParaRPr lang="ru-RU" sz="32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Основные   направления  бюджетной и налоговой политики муниципального образования « Темкинский район» Смоленской области</a:t>
            </a:r>
            <a:endParaRPr lang="ru-RU" sz="2400" i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2844" y="1142984"/>
            <a:ext cx="8858312" cy="5572164"/>
          </a:xfrm>
          <a:prstGeom prst="roundRect">
            <a:avLst/>
          </a:prstGeom>
          <a:solidFill>
            <a:schemeClr val="accent3">
              <a:alpha val="64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FFFF00"/>
              </a:buClr>
              <a:buSzPct val="60000"/>
              <a:buFont typeface="Wingdings" pitchFamily="2" charset="2"/>
              <a:buChar char="Ø"/>
            </a:pPr>
            <a:r>
              <a:rPr lang="ru-RU" sz="2200" b="1" i="1" dirty="0" smtClean="0">
                <a:solidFill>
                  <a:schemeClr val="tx1"/>
                </a:solidFill>
              </a:rPr>
              <a:t>Переход с 2014 года на формирование местного бюджета в рамках муниципальных программ;</a:t>
            </a:r>
          </a:p>
          <a:p>
            <a:pPr>
              <a:buClr>
                <a:srgbClr val="FFFF00"/>
              </a:buClr>
              <a:buSzPct val="60000"/>
              <a:buFont typeface="Wingdings" pitchFamily="2" charset="2"/>
              <a:buChar char="Ø"/>
            </a:pPr>
            <a:r>
              <a:rPr lang="ru-RU" sz="2200" b="1" i="1" dirty="0" smtClean="0">
                <a:solidFill>
                  <a:schemeClr val="tx1"/>
                </a:solidFill>
              </a:rPr>
              <a:t> Направление бюджетных средств на реализацию майских Указов Президента Российской Федерации, в первую очередь на повышение заработной платы работникам бюджетной сферы в соответствии с Указом Президента Российской Федерации  от 7 мая 2012  года № 597 « О мероприятиях по реализации государственной  социальной политики»;</a:t>
            </a:r>
          </a:p>
          <a:p>
            <a:pPr>
              <a:buClr>
                <a:srgbClr val="FFFF00"/>
              </a:buClr>
              <a:buSzPct val="60000"/>
              <a:buFont typeface="Wingdings" pitchFamily="2" charset="2"/>
              <a:buChar char="Ø"/>
            </a:pPr>
            <a:r>
              <a:rPr lang="ru-RU" sz="2200" b="1" i="1" dirty="0" smtClean="0">
                <a:solidFill>
                  <a:schemeClr val="tx1"/>
                </a:solidFill>
              </a:rPr>
              <a:t> Проведение комплекса мер, направленных на увеличение  бюджетных доходов;</a:t>
            </a:r>
          </a:p>
          <a:p>
            <a:pPr>
              <a:buClr>
                <a:srgbClr val="FFFF00"/>
              </a:buClr>
              <a:buSzPct val="60000"/>
              <a:buFont typeface="Wingdings" pitchFamily="2" charset="2"/>
              <a:buChar char="Ø"/>
            </a:pPr>
            <a:r>
              <a:rPr lang="ru-RU" sz="2200" b="1" i="1" dirty="0" smtClean="0">
                <a:solidFill>
                  <a:schemeClr val="tx1"/>
                </a:solidFill>
              </a:rPr>
              <a:t> Повышение  доступности и качества предоставления муниципальных услуг муниципального образования «Темкинский район»;</a:t>
            </a:r>
          </a:p>
          <a:p>
            <a:pPr>
              <a:buClr>
                <a:srgbClr val="FFFF00"/>
              </a:buClr>
              <a:buSzPct val="60000"/>
              <a:buFont typeface="Wingdings" pitchFamily="2" charset="2"/>
              <a:buChar char="Ø"/>
            </a:pPr>
            <a:r>
              <a:rPr lang="ru-RU" sz="2200" b="1" i="1" dirty="0" smtClean="0">
                <a:solidFill>
                  <a:schemeClr val="tx1"/>
                </a:solidFill>
              </a:rPr>
              <a:t> Реализация приоритетных направлений социально- экономического развития  муниципального  образования</a:t>
            </a:r>
            <a:endParaRPr lang="ru-RU" sz="22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42844" y="214290"/>
            <a:ext cx="8858312" cy="107157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  <a:latin typeface="Arial Black" pitchFamily="34" charset="0"/>
              </a:rPr>
              <a:t>Политика  в сфере межбюджетных отношений   на </a:t>
            </a:r>
            <a:r>
              <a:rPr lang="ru-RU" sz="2000" b="1" i="1" dirty="0" smtClean="0">
                <a:solidFill>
                  <a:schemeClr val="tx1"/>
                </a:solidFill>
                <a:latin typeface="Arial Black" pitchFamily="34" charset="0"/>
              </a:rPr>
              <a:t>2018 </a:t>
            </a:r>
            <a:r>
              <a:rPr lang="ru-RU" sz="2000" b="1" i="1" dirty="0" smtClean="0">
                <a:solidFill>
                  <a:schemeClr val="tx1"/>
                </a:solidFill>
                <a:latin typeface="Arial Black" pitchFamily="34" charset="0"/>
              </a:rPr>
              <a:t>год и на плановый период </a:t>
            </a:r>
            <a:r>
              <a:rPr lang="ru-RU" sz="2000" b="1" i="1" dirty="0" smtClean="0">
                <a:solidFill>
                  <a:schemeClr val="tx1"/>
                </a:solidFill>
                <a:latin typeface="Arial Black" pitchFamily="34" charset="0"/>
              </a:rPr>
              <a:t>2019-2020 </a:t>
            </a:r>
            <a:r>
              <a:rPr lang="ru-RU" sz="2000" b="1" i="1" dirty="0" smtClean="0">
                <a:solidFill>
                  <a:schemeClr val="tx1"/>
                </a:solidFill>
                <a:latin typeface="Arial Black" pitchFamily="34" charset="0"/>
              </a:rPr>
              <a:t>годов</a:t>
            </a:r>
            <a:endParaRPr lang="ru-RU" sz="2000" b="1" i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282" y="1428736"/>
            <a:ext cx="8643998" cy="5214974"/>
          </a:xfrm>
          <a:prstGeom prst="roundRect">
            <a:avLst>
              <a:gd name="adj" fmla="val 34975"/>
            </a:avLst>
          </a:prstGeom>
          <a:solidFill>
            <a:schemeClr val="accent3">
              <a:alpha val="54000"/>
            </a:schemeClr>
          </a:solidFill>
          <a:scene3d>
            <a:camera prst="orthographicFront"/>
            <a:lightRig rig="threePt" dir="t"/>
          </a:scene3d>
          <a:sp3d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1900" b="1" dirty="0" smtClean="0">
                <a:solidFill>
                  <a:schemeClr val="tx1"/>
                </a:solidFill>
              </a:rPr>
              <a:t>Важнейшими  задачами  бюджетной политики являются развитие и совершенствование   межбюджетных отношений  в целях обеспечения устойчивости и сбалансированности местного бюджета и бюджетов поселений, расширения самостоятельности  ответственности органов местного самоуправления;</a:t>
            </a:r>
          </a:p>
          <a:p>
            <a:pPr algn="ctr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1900" b="1" dirty="0" smtClean="0">
                <a:solidFill>
                  <a:schemeClr val="tx1"/>
                </a:solidFill>
              </a:rPr>
              <a:t> Межбюджетные  отношения будут строиться  в рамках муниципальной программы «Управление  муниципальными финансами в муниципальном образовании « Темкинский район» Смоленской области» </a:t>
            </a:r>
            <a:r>
              <a:rPr lang="ru-RU" sz="1900" b="1" smtClean="0">
                <a:solidFill>
                  <a:schemeClr val="tx1"/>
                </a:solidFill>
              </a:rPr>
              <a:t>на 2017-2019 год.</a:t>
            </a:r>
            <a:endParaRPr lang="ru-RU" sz="1900" b="1" dirty="0" smtClean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1900" b="1" dirty="0" smtClean="0">
                <a:solidFill>
                  <a:schemeClr val="tx1"/>
                </a:solidFill>
              </a:rPr>
              <a:t> Перед муниципальным образованием ставиться задача, постоянно увеличивать долю обеспечения своей деятельности за счет собственных  средств.</a:t>
            </a:r>
          </a:p>
          <a:p>
            <a:pPr algn="ctr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1900" b="1" dirty="0" smtClean="0">
                <a:solidFill>
                  <a:schemeClr val="tx1"/>
                </a:solidFill>
              </a:rPr>
              <a:t> Сохраниться  нормативный  подход к формированию межбюджетных отношений  с муниципальными образованиями, одним из основополагающих  факторов которого  является учет структуры населения муниципального  образования</a:t>
            </a:r>
            <a:endParaRPr lang="ru-RU" sz="1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6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142984"/>
            <a:ext cx="8229600" cy="78581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 !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714380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Основные понятия, термины и определения</a:t>
            </a:r>
            <a:endParaRPr lang="ru-RU" sz="3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533400" y="1214422"/>
            <a:ext cx="8039128" cy="5429288"/>
          </a:xfrm>
          <a:prstGeom prst="roundRect">
            <a:avLst/>
          </a:prstGeom>
          <a:gradFill>
            <a:gsLst>
              <a:gs pos="20000">
                <a:schemeClr val="accent3">
                  <a:tint val="70000"/>
                  <a:satMod val="130000"/>
                  <a:alpha val="0"/>
                </a:schemeClr>
              </a:gs>
              <a:gs pos="43000">
                <a:schemeClr val="accent3">
                  <a:tint val="44000"/>
                  <a:satMod val="165000"/>
                  <a:alpha val="29000"/>
                </a:schemeClr>
              </a:gs>
              <a:gs pos="100000">
                <a:schemeClr val="accent3">
                  <a:tint val="5000"/>
                  <a:satMod val="250000"/>
                </a:schemeClr>
              </a:gs>
            </a:gsLst>
          </a:gra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Georgia" pitchFamily="18" charset="0"/>
              </a:rPr>
              <a:t>Бюджет</a:t>
            </a:r>
            <a:r>
              <a:rPr lang="ru-RU" sz="2800" dirty="0">
                <a:solidFill>
                  <a:schemeClr val="bg1"/>
                </a:solidFill>
                <a:latin typeface="Georgia" pitchFamily="18" charset="0"/>
              </a:rPr>
              <a:t> (от старонормандского </a:t>
            </a:r>
            <a:r>
              <a:rPr lang="ru-RU" sz="2800" i="1" dirty="0">
                <a:solidFill>
                  <a:schemeClr val="bg1"/>
                </a:solidFill>
                <a:latin typeface="Georgia" pitchFamily="18" charset="0"/>
              </a:rPr>
              <a:t>bougette</a:t>
            </a:r>
            <a:r>
              <a:rPr lang="ru-RU" sz="2800" dirty="0">
                <a:solidFill>
                  <a:schemeClr val="bg1"/>
                </a:solidFill>
                <a:latin typeface="Georgia" pitchFamily="18" charset="0"/>
              </a:rPr>
              <a:t> — кошелёк, сумка, кожаный мешок, мешок с деньгами) — схема доходов и расходов определённого лица (семьи, бизнеса, организации, государства и т. д.), устанавливаемая на определённый период времени, обычно на один </a:t>
            </a:r>
            <a:r>
              <a:rPr lang="ru-RU" sz="2800" dirty="0" smtClean="0">
                <a:solidFill>
                  <a:schemeClr val="bg1"/>
                </a:solidFill>
                <a:latin typeface="Georgia" pitchFamily="18" charset="0"/>
              </a:rPr>
              <a:t>год.</a:t>
            </a:r>
            <a:endParaRPr lang="ru-RU" sz="28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57166"/>
            <a:ext cx="7772400" cy="785818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Verdana" pitchFamily="34" charset="0"/>
              </a:rPr>
              <a:t>Что такое бюджет для граждан?»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0" y="1142984"/>
            <a:ext cx="9144000" cy="5429288"/>
          </a:xfrm>
          <a:prstGeom prst="ellipse">
            <a:avLst/>
          </a:prstGeom>
          <a:gradFill>
            <a:gsLst>
              <a:gs pos="80000">
                <a:schemeClr val="accent3">
                  <a:tint val="70000"/>
                  <a:satMod val="130000"/>
                  <a:alpha val="11000"/>
                </a:schemeClr>
              </a:gs>
              <a:gs pos="43000">
                <a:schemeClr val="accent3">
                  <a:tint val="44000"/>
                  <a:satMod val="165000"/>
                </a:schemeClr>
              </a:gs>
              <a:gs pos="93000">
                <a:schemeClr val="accent3">
                  <a:tint val="15000"/>
                  <a:satMod val="165000"/>
                </a:schemeClr>
              </a:gs>
              <a:gs pos="100000">
                <a:schemeClr val="accent3">
                  <a:tint val="5000"/>
                  <a:satMod val="2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>
                <a:solidFill>
                  <a:srgbClr val="009900"/>
                </a:solidFill>
                <a:latin typeface="Georgia" pitchFamily="18" charset="0"/>
              </a:rPr>
              <a:t>«</a:t>
            </a:r>
            <a:r>
              <a:rPr lang="ru-RU" sz="2000" b="1" dirty="0" smtClean="0">
                <a:solidFill>
                  <a:srgbClr val="009900"/>
                </a:solidFill>
                <a:latin typeface="Georgia" pitchFamily="18" charset="0"/>
              </a:rPr>
              <a:t>Бюджет для граждан»</a:t>
            </a:r>
            <a:r>
              <a:rPr lang="ru-RU" sz="2000" b="1" dirty="0" smtClean="0">
                <a:latin typeface="Georgia" pitchFamily="18" charset="0"/>
              </a:rPr>
              <a:t>  познакомит вас  с положениями основного финансового документа  муниципального образования « Темкинский район» Смоленской области – районного бюджета на 201</a:t>
            </a:r>
            <a:r>
              <a:rPr lang="en-US" sz="2000" b="1" dirty="0" smtClean="0">
                <a:latin typeface="Georgia" pitchFamily="18" charset="0"/>
              </a:rPr>
              <a:t>8 </a:t>
            </a:r>
            <a:r>
              <a:rPr lang="ru-RU" sz="2000" b="1" dirty="0" smtClean="0">
                <a:latin typeface="Georgia" pitchFamily="18" charset="0"/>
              </a:rPr>
              <a:t>год и 201</a:t>
            </a:r>
            <a:r>
              <a:rPr lang="en-US" sz="2000" b="1" dirty="0" smtClean="0">
                <a:latin typeface="Georgia" pitchFamily="18" charset="0"/>
              </a:rPr>
              <a:t>9</a:t>
            </a:r>
            <a:r>
              <a:rPr lang="ru-RU" sz="2000" b="1" dirty="0" smtClean="0">
                <a:latin typeface="Georgia" pitchFamily="18" charset="0"/>
              </a:rPr>
              <a:t>-20</a:t>
            </a:r>
            <a:r>
              <a:rPr lang="en-US" sz="2000" b="1" dirty="0" smtClean="0">
                <a:latin typeface="Georgia" pitchFamily="18" charset="0"/>
              </a:rPr>
              <a:t>20</a:t>
            </a:r>
            <a:r>
              <a:rPr lang="ru-RU" sz="2000" b="1" dirty="0" smtClean="0">
                <a:latin typeface="Georgia" pitchFamily="18" charset="0"/>
              </a:rPr>
              <a:t> годы.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Georgia" pitchFamily="18" charset="0"/>
              </a:rPr>
              <a:t>        Данная информация предназначена для широкого круга пользователей и будет интересна и полезна всем категориям населения района, так как районный бюджет затрагивает интересы каждого жителя Темкинского района.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 smtClean="0">
                <a:latin typeface="Georgia" pitchFamily="18" charset="0"/>
              </a:rPr>
              <a:t>     «Бюджет для граждан» нацелен на получение обратной связи от граждан, которым интересны проблемы финансов в муниципальном образовании.</a:t>
            </a:r>
            <a:endParaRPr lang="ru-RU" sz="20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428604"/>
            <a:ext cx="8715436" cy="6215106"/>
          </a:xfrm>
          <a:prstGeom prst="roundRect">
            <a:avLst/>
          </a:prstGeom>
          <a:gradFill>
            <a:gsLst>
              <a:gs pos="0">
                <a:schemeClr val="accent3">
                  <a:tint val="70000"/>
                  <a:satMod val="130000"/>
                </a:schemeClr>
              </a:gs>
              <a:gs pos="43000">
                <a:schemeClr val="accent3">
                  <a:tint val="44000"/>
                  <a:satMod val="165000"/>
                  <a:alpha val="50000"/>
                </a:schemeClr>
              </a:gs>
              <a:gs pos="93000">
                <a:schemeClr val="accent3">
                  <a:tint val="15000"/>
                  <a:satMod val="165000"/>
                </a:schemeClr>
              </a:gs>
              <a:gs pos="100000">
                <a:schemeClr val="accent3">
                  <a:tint val="5000"/>
                  <a:satMod val="2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Бюджет – это план доходов и расходов на определенный период.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/>
              <a:t>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dirty="0" smtClean="0"/>
              <a:t>       </a:t>
            </a:r>
            <a:r>
              <a:rPr lang="ru-RU" b="1" dirty="0" smtClean="0"/>
              <a:t>Каждый житель  является участником формирования этого  плана с одной стороны  как налогоплательщик, наполняя доходы бюджета,  с другой-  он получает часть расходов как потребитель общественных услуг.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b="1" dirty="0" smtClean="0"/>
              <a:t>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b="1" dirty="0" smtClean="0"/>
              <a:t>      Государство расходует поступившие расходы для выполнения  своих функций и предоставление общественных (государственных) услуг: образование,  здравоохранение, культура, спорт, социальное обеспечение, поддержка  экономики, гарантии безопасности и правопорядка, защита общественных интересов,  гражданских  прав и свобод и др.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b="1" dirty="0" smtClean="0"/>
              <a:t>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b="1" dirty="0" smtClean="0"/>
              <a:t>    Граждане – и как налогоплательщики, и как потребители  общественных услуг- должны быть уверены в том, что передаваемые ими  в распоряжение  государства средства используются  прозрачно и эффективно, приносят конкретные результаты как для общества в целом, так и для каждой семьи, для каждого человека.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latin typeface="Georgia" pitchFamily="18" charset="0"/>
              </a:rPr>
              <a:t>Доходы и расходы бюджета</a:t>
            </a:r>
            <a:endParaRPr lang="ru-RU" sz="4400" b="1" dirty="0">
              <a:latin typeface="Georgi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20" y="1357298"/>
            <a:ext cx="4000528" cy="5286412"/>
          </a:xfrm>
          <a:prstGeom prst="roundRect">
            <a:avLst/>
          </a:prstGeom>
          <a:gradFill>
            <a:gsLst>
              <a:gs pos="0">
                <a:schemeClr val="accent3">
                  <a:tint val="98000"/>
                  <a:shade val="25000"/>
                  <a:satMod val="250000"/>
                  <a:alpha val="1000"/>
                </a:schemeClr>
              </a:gs>
              <a:gs pos="68000">
                <a:schemeClr val="accent3">
                  <a:tint val="86000"/>
                  <a:satMod val="115000"/>
                </a:schemeClr>
              </a:gs>
              <a:gs pos="100000">
                <a:schemeClr val="accent3">
                  <a:tint val="50000"/>
                  <a:satMod val="15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</a:t>
            </a:r>
          </a:p>
          <a:p>
            <a:pPr algn="ctr">
              <a:defRPr/>
            </a:pPr>
            <a:r>
              <a:rPr lang="ru-RU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</a:p>
          <a:p>
            <a:pPr algn="ctr"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поступающие в бюджет денежные средства (налоги юридических и физических лиц, штрафы, административные платежи и сборы, финансовая помощь)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sz="1600" b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72000" y="1357298"/>
            <a:ext cx="4214842" cy="5286412"/>
          </a:xfrm>
          <a:prstGeom prst="roundRect">
            <a:avLst/>
          </a:prstGeom>
          <a:gradFill>
            <a:gsLst>
              <a:gs pos="0">
                <a:schemeClr val="accent3">
                  <a:tint val="98000"/>
                  <a:shade val="25000"/>
                  <a:satMod val="250000"/>
                  <a:alpha val="0"/>
                </a:schemeClr>
              </a:gs>
              <a:gs pos="68000">
                <a:schemeClr val="accent3">
                  <a:tint val="86000"/>
                  <a:satMod val="115000"/>
                </a:schemeClr>
              </a:gs>
              <a:gs pos="100000">
                <a:schemeClr val="accent3">
                  <a:tint val="50000"/>
                  <a:satMod val="150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</a:t>
            </a:r>
          </a:p>
          <a:p>
            <a:pPr algn="ctr">
              <a:defRPr/>
            </a:pPr>
            <a:r>
              <a:rPr lang="ru-RU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</a:p>
          <a:p>
            <a:pPr algn="ctr"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выплачиваемые из бюджета денежные средства (социальные выплаты населению, содержание государственных учреждений (образование, здравоохранение и другие), капитальное строительство и другие)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Этапы бюджетного процесса:</a:t>
            </a:r>
            <a:endParaRPr lang="ru-RU" b="1" i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22960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Разделы классификации расходов бюджетов: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20" y="857232"/>
            <a:ext cx="8572560" cy="5715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01 « Общегосударственные вопросы»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03  « Национальная  безопасность и правоохранительная деятельность»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04 «Национальная экономика»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05 « Жилищно- коммунальное хозяйство»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07 « Образование»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08 « Культура, кинематография»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10 « Социальная политика</a:t>
            </a:r>
            <a:r>
              <a:rPr lang="ru-RU" sz="2800" dirty="0" smtClean="0">
                <a:solidFill>
                  <a:schemeClr val="tx1"/>
                </a:solidFill>
                <a:latin typeface="Georgia" pitchFamily="18" charset="0"/>
              </a:rPr>
              <a:t>»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11</a:t>
            </a:r>
            <a:r>
              <a:rPr lang="ru-RU" sz="2800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« Физическая культура и спорт»</a:t>
            </a:r>
          </a:p>
          <a:p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14 «Межбюджетные трансферты общего  характера»</a:t>
            </a:r>
            <a:endParaRPr lang="ru-RU" sz="2800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Общий объем доходов и расходов на </a:t>
            </a: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36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1000100" y="928670"/>
            <a:ext cx="7215238" cy="785818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sz="4000" i="1" dirty="0" smtClean="0">
                <a:solidFill>
                  <a:schemeClr val="accent5">
                    <a:lumMod val="75000"/>
                  </a:schemeClr>
                </a:solidFill>
              </a:rPr>
              <a:t>и на плановый период </a:t>
            </a:r>
            <a:r>
              <a:rPr lang="ru-RU" sz="4000" i="1" dirty="0" smtClean="0">
                <a:solidFill>
                  <a:schemeClr val="accent5">
                    <a:lumMod val="75000"/>
                  </a:schemeClr>
                </a:solidFill>
              </a:rPr>
              <a:t>2019 </a:t>
            </a:r>
            <a:r>
              <a:rPr lang="ru-RU" sz="4000" i="1" dirty="0" smtClean="0">
                <a:solidFill>
                  <a:schemeClr val="accent5">
                    <a:lumMod val="75000"/>
                  </a:schemeClr>
                </a:solidFill>
              </a:rPr>
              <a:t>и </a:t>
            </a:r>
            <a:r>
              <a:rPr lang="ru-RU" sz="4000" i="1" dirty="0" smtClean="0">
                <a:solidFill>
                  <a:schemeClr val="accent5">
                    <a:lumMod val="75000"/>
                  </a:schemeClr>
                </a:solidFill>
              </a:rPr>
              <a:t>2020 </a:t>
            </a:r>
            <a:r>
              <a:rPr lang="ru-RU" sz="4000" i="1" dirty="0" smtClean="0">
                <a:solidFill>
                  <a:schemeClr val="accent5">
                    <a:lumMod val="75000"/>
                  </a:schemeClr>
                </a:solidFill>
              </a:rPr>
              <a:t>годов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0" y="2143116"/>
            <a:ext cx="4000496" cy="242889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400" b="1" i="1" dirty="0" smtClean="0"/>
              <a:t>                             </a:t>
            </a:r>
            <a:r>
              <a:rPr lang="ru-RU" sz="3200" b="1" i="1" dirty="0" smtClean="0"/>
              <a:t>2018 </a:t>
            </a:r>
            <a:r>
              <a:rPr lang="ru-RU" sz="3200" b="1" i="1" dirty="0" smtClean="0"/>
              <a:t>год</a:t>
            </a:r>
          </a:p>
          <a:p>
            <a:r>
              <a:rPr lang="ru-RU" sz="2400" b="1" i="1" u="sng" dirty="0" smtClean="0"/>
              <a:t>Общий объем доходов </a:t>
            </a:r>
            <a:r>
              <a:rPr lang="ru-RU" sz="2400" b="1" i="1" dirty="0" smtClean="0"/>
              <a:t>– </a:t>
            </a:r>
            <a:r>
              <a:rPr lang="ru-RU" sz="2400" b="1" i="1" dirty="0" smtClean="0"/>
              <a:t>183089,0 тыс</a:t>
            </a:r>
            <a:r>
              <a:rPr lang="ru-RU" sz="2400" b="1" i="1" dirty="0" smtClean="0"/>
              <a:t>. рублей, в т.ч.: </a:t>
            </a:r>
          </a:p>
          <a:p>
            <a:endParaRPr lang="ru-RU" sz="2400" b="1" i="1" dirty="0" smtClean="0"/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/>
              <a:t>Собственные доходы – </a:t>
            </a:r>
            <a:r>
              <a:rPr lang="ru-RU" sz="2400" b="1" i="1" dirty="0" smtClean="0"/>
              <a:t>32240,2тыс</a:t>
            </a:r>
            <a:r>
              <a:rPr lang="ru-RU" sz="2400" b="1" i="1" dirty="0" smtClean="0"/>
              <a:t>. рублей</a:t>
            </a:r>
            <a:r>
              <a:rPr lang="en-US" sz="2400" b="1" i="1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/>
              <a:t>Безвозмездные поступления – </a:t>
            </a:r>
            <a:r>
              <a:rPr lang="ru-RU" sz="2400" b="1" i="1" dirty="0" smtClean="0"/>
              <a:t>150848,8 </a:t>
            </a:r>
            <a:r>
              <a:rPr lang="ru-RU" sz="2400" b="1" i="1" dirty="0" smtClean="0"/>
              <a:t>тыс. рублей.</a:t>
            </a:r>
          </a:p>
          <a:p>
            <a:pPr>
              <a:buFont typeface="Arial" pitchFamily="34" charset="0"/>
              <a:buChar char="•"/>
            </a:pPr>
            <a:r>
              <a:rPr lang="ru-RU" sz="2400" b="1" i="1" u="sng" dirty="0" smtClean="0"/>
              <a:t>Общий объем расходов</a:t>
            </a:r>
            <a:r>
              <a:rPr lang="ru-RU" sz="2400" b="1" i="1" dirty="0" smtClean="0"/>
              <a:t> – </a:t>
            </a:r>
            <a:r>
              <a:rPr lang="ru-RU" sz="2400" b="1" i="1" dirty="0" smtClean="0"/>
              <a:t>183089,0 тыс</a:t>
            </a:r>
            <a:r>
              <a:rPr lang="ru-RU" sz="2400" b="1" i="1" dirty="0" smtClean="0"/>
              <a:t>. рублей</a:t>
            </a:r>
          </a:p>
          <a:p>
            <a:pPr>
              <a:buFont typeface="Arial" pitchFamily="34" charset="0"/>
              <a:buChar char="•"/>
            </a:pPr>
            <a:r>
              <a:rPr lang="ru-RU" sz="2400" b="1" i="1" dirty="0" smtClean="0"/>
              <a:t>Дефицит – 0,0 тыс. рублей</a:t>
            </a:r>
            <a:endParaRPr lang="ru-RU" i="1" dirty="0"/>
          </a:p>
        </p:txBody>
      </p:sp>
      <p:sp>
        <p:nvSpPr>
          <p:cNvPr id="19" name="Содержимое 7"/>
          <p:cNvSpPr>
            <a:spLocks noGrp="1"/>
          </p:cNvSpPr>
          <p:nvPr>
            <p:ph sz="quarter" idx="4"/>
          </p:nvPr>
        </p:nvSpPr>
        <p:spPr>
          <a:xfrm>
            <a:off x="4714876" y="2143116"/>
            <a:ext cx="4143404" cy="264320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400" b="1" i="1" dirty="0" smtClean="0"/>
              <a:t>                             </a:t>
            </a:r>
            <a:r>
              <a:rPr lang="ru-RU" sz="3600" b="1" i="1" dirty="0" smtClean="0"/>
              <a:t>2019 </a:t>
            </a:r>
            <a:r>
              <a:rPr lang="ru-RU" sz="3600" b="1" i="1" dirty="0" smtClean="0"/>
              <a:t>год</a:t>
            </a:r>
          </a:p>
          <a:p>
            <a:r>
              <a:rPr lang="ru-RU" sz="2400" b="1" i="1" u="sng" dirty="0" smtClean="0"/>
              <a:t>Общий объем доходов </a:t>
            </a:r>
            <a:r>
              <a:rPr lang="ru-RU" sz="2400" b="1" i="1" dirty="0" smtClean="0"/>
              <a:t>– </a:t>
            </a:r>
            <a:r>
              <a:rPr lang="ru-RU" sz="2400" b="1" i="1" dirty="0" smtClean="0"/>
              <a:t>177522,3 </a:t>
            </a:r>
            <a:r>
              <a:rPr lang="ru-RU" sz="2400" b="1" i="1" dirty="0" smtClean="0"/>
              <a:t>тыс. рублей, в т.ч.: </a:t>
            </a:r>
          </a:p>
          <a:p>
            <a:endParaRPr lang="ru-RU" sz="2400" b="1" i="1" dirty="0" smtClean="0"/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/>
              <a:t>Собственные доходы – </a:t>
            </a:r>
            <a:r>
              <a:rPr lang="ru-RU" sz="2400" b="1" i="1" dirty="0" smtClean="0"/>
              <a:t>33772,0 тыс</a:t>
            </a:r>
            <a:r>
              <a:rPr lang="ru-RU" sz="2400" b="1" i="1" dirty="0" smtClean="0"/>
              <a:t>. рублей</a:t>
            </a:r>
            <a:r>
              <a:rPr lang="en-US" sz="2400" b="1" i="1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/>
              <a:t>Безвозмездные поступления – </a:t>
            </a:r>
            <a:r>
              <a:rPr lang="ru-RU" sz="2400" b="1" i="1" dirty="0" smtClean="0"/>
              <a:t>143750,3 </a:t>
            </a:r>
            <a:r>
              <a:rPr lang="ru-RU" sz="2400" b="1" i="1" dirty="0" smtClean="0"/>
              <a:t>тыс. рублей.</a:t>
            </a:r>
          </a:p>
          <a:p>
            <a:pPr>
              <a:buFont typeface="Arial" pitchFamily="34" charset="0"/>
              <a:buChar char="•"/>
            </a:pPr>
            <a:r>
              <a:rPr lang="ru-RU" sz="2400" b="1" i="1" u="sng" dirty="0" smtClean="0"/>
              <a:t>Общий объем расходов</a:t>
            </a:r>
            <a:r>
              <a:rPr lang="ru-RU" sz="2400" b="1" i="1" dirty="0" smtClean="0"/>
              <a:t> – </a:t>
            </a:r>
            <a:r>
              <a:rPr lang="ru-RU" sz="2400" b="1" i="1" dirty="0" smtClean="0"/>
              <a:t>177522,3 </a:t>
            </a:r>
            <a:r>
              <a:rPr lang="ru-RU" sz="2400" b="1" i="1" dirty="0" smtClean="0"/>
              <a:t>тыс. рублей</a:t>
            </a:r>
          </a:p>
          <a:p>
            <a:pPr>
              <a:buFont typeface="Arial" pitchFamily="34" charset="0"/>
              <a:buChar char="•"/>
            </a:pPr>
            <a:r>
              <a:rPr lang="ru-RU" sz="2400" b="1" i="1" dirty="0" smtClean="0"/>
              <a:t>Дефицит – 0,0 тыс. рублей</a:t>
            </a:r>
            <a:endParaRPr lang="ru-RU" i="1" dirty="0"/>
          </a:p>
        </p:txBody>
      </p:sp>
      <p:sp>
        <p:nvSpPr>
          <p:cNvPr id="20" name="Содержимое 7"/>
          <p:cNvSpPr>
            <a:spLocks noGrp="1"/>
          </p:cNvSpPr>
          <p:nvPr>
            <p:ph sz="quarter" idx="4"/>
          </p:nvPr>
        </p:nvSpPr>
        <p:spPr>
          <a:xfrm>
            <a:off x="928662" y="4572008"/>
            <a:ext cx="7358114" cy="207170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400" b="1" i="1" dirty="0" smtClean="0"/>
              <a:t>                                                  </a:t>
            </a:r>
            <a:r>
              <a:rPr lang="ru-RU" sz="3100" b="1" i="1" dirty="0" smtClean="0"/>
              <a:t>2020 </a:t>
            </a:r>
            <a:r>
              <a:rPr lang="ru-RU" sz="3100" b="1" i="1" dirty="0" smtClean="0"/>
              <a:t>год</a:t>
            </a:r>
          </a:p>
          <a:p>
            <a:r>
              <a:rPr lang="ru-RU" sz="2400" b="1" i="1" u="sng" dirty="0" smtClean="0"/>
              <a:t>Общий объем доходов </a:t>
            </a:r>
            <a:r>
              <a:rPr lang="ru-RU" sz="2400" b="1" i="1" dirty="0" smtClean="0"/>
              <a:t>– </a:t>
            </a:r>
            <a:r>
              <a:rPr lang="ru-RU" sz="2400" b="1" i="1" dirty="0" smtClean="0"/>
              <a:t>177522,3 </a:t>
            </a:r>
            <a:r>
              <a:rPr lang="ru-RU" sz="2400" b="1" i="1" dirty="0" smtClean="0"/>
              <a:t>тыс. рублей, в т.ч.: </a:t>
            </a:r>
          </a:p>
          <a:p>
            <a:endParaRPr lang="ru-RU" sz="2400" b="1" i="1" dirty="0" smtClean="0"/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/>
              <a:t>Собственные доходы – </a:t>
            </a:r>
            <a:r>
              <a:rPr lang="ru-RU" sz="2400" b="1" i="1" dirty="0" smtClean="0"/>
              <a:t>35171,6тыс</a:t>
            </a:r>
            <a:r>
              <a:rPr lang="ru-RU" sz="2400" b="1" i="1" dirty="0" smtClean="0"/>
              <a:t>. рублей</a:t>
            </a:r>
            <a:r>
              <a:rPr lang="en-US" sz="2400" b="1" i="1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i="1" dirty="0" smtClean="0"/>
              <a:t>Безвозмездные поступления – </a:t>
            </a:r>
            <a:r>
              <a:rPr lang="ru-RU" sz="2400" b="1" i="1" dirty="0" smtClean="0"/>
              <a:t>147350,1 </a:t>
            </a:r>
            <a:r>
              <a:rPr lang="ru-RU" sz="2400" b="1" i="1" dirty="0" smtClean="0"/>
              <a:t>тыс. рублей.</a:t>
            </a:r>
          </a:p>
          <a:p>
            <a:pPr>
              <a:buFont typeface="Arial" pitchFamily="34" charset="0"/>
              <a:buChar char="•"/>
            </a:pPr>
            <a:r>
              <a:rPr lang="ru-RU" sz="2400" b="1" i="1" u="sng" dirty="0" smtClean="0"/>
              <a:t>Общий объем расходов</a:t>
            </a:r>
            <a:r>
              <a:rPr lang="ru-RU" sz="2400" b="1" i="1" dirty="0" smtClean="0"/>
              <a:t> – </a:t>
            </a:r>
            <a:r>
              <a:rPr lang="ru-RU" sz="2400" b="1" i="1" dirty="0" smtClean="0"/>
              <a:t>177522,3 </a:t>
            </a:r>
            <a:r>
              <a:rPr lang="ru-RU" sz="2400" b="1" i="1" dirty="0" smtClean="0"/>
              <a:t>тыс. рублей</a:t>
            </a:r>
          </a:p>
          <a:p>
            <a:pPr>
              <a:buFont typeface="Arial" pitchFamily="34" charset="0"/>
              <a:buChar char="•"/>
            </a:pPr>
            <a:r>
              <a:rPr lang="ru-RU" sz="2400" b="1" i="1" dirty="0" smtClean="0"/>
              <a:t>Дефицит – 0,0 тыс. рублей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3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7157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Из каких поступлений в настоящее время формируется доходная часть  </a:t>
            </a:r>
            <a:r>
              <a:rPr lang="en-US" sz="2800" b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Georgia" pitchFamily="18" charset="0"/>
              </a:rPr>
              <a:t> районного бюджета ?</a:t>
            </a:r>
            <a:endParaRPr lang="ru-RU" sz="28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5110178"/>
          </a:xfrm>
        </p:spPr>
        <p:txBody>
          <a:bodyPr>
            <a:normAutofit lnSpcReduction="10000"/>
          </a:bodyPr>
          <a:lstStyle/>
          <a:p>
            <a:endParaRPr lang="ru-RU" sz="2800" b="1" dirty="0" smtClean="0"/>
          </a:p>
          <a:p>
            <a:pPr>
              <a:buFont typeface="Wingdings" pitchFamily="2" charset="2"/>
              <a:buChar char="q"/>
            </a:pPr>
            <a:r>
              <a:rPr lang="ru-RU" sz="2000" b="1" i="1" dirty="0" smtClean="0">
                <a:latin typeface="Arial Black" pitchFamily="34" charset="0"/>
              </a:rPr>
              <a:t>Доходы бюджета</a:t>
            </a:r>
            <a:r>
              <a:rPr lang="ru-RU" sz="1800" b="1" dirty="0" smtClean="0"/>
              <a:t>- безвозмездные  и безвозвратные поступления денежных средств в бюджет</a:t>
            </a:r>
            <a:r>
              <a:rPr lang="ru-RU" sz="1800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sz="2000" b="1" i="1" dirty="0" smtClean="0">
                <a:latin typeface="Arial Black" pitchFamily="34" charset="0"/>
              </a:rPr>
              <a:t>Налоговые доходы</a:t>
            </a:r>
            <a:r>
              <a:rPr lang="ru-RU" sz="1800" b="1" i="1" dirty="0" smtClean="0"/>
              <a:t>- </a:t>
            </a:r>
            <a:r>
              <a:rPr lang="ru-RU" sz="1800" b="1" dirty="0" smtClean="0"/>
              <a:t>доходы от предусмотренных законодательством Российской  Федерации федеральных налогов и сборов, в том числе предусмотренных специальными налоговыми режимами, и законодательством  Смоленской области  от региональных налогов.</a:t>
            </a:r>
          </a:p>
          <a:p>
            <a:pPr>
              <a:buFont typeface="Wingdings" pitchFamily="2" charset="2"/>
              <a:buChar char="q"/>
            </a:pPr>
            <a:r>
              <a:rPr lang="ru-RU" sz="2000" b="1" i="1" dirty="0" smtClean="0">
                <a:latin typeface="Arial Black" pitchFamily="34" charset="0"/>
              </a:rPr>
              <a:t>Неналоговые доходы</a:t>
            </a:r>
            <a:r>
              <a:rPr lang="ru-RU" sz="1800" b="1" dirty="0" smtClean="0"/>
              <a:t> – платежи, которые включают в себя возмездные операции от прямого предоставления государством за пользование имущества и природных ресурсов, от различного вида услуг, а также платежи в виде  штрафов или иных санкций за нарушение законодательства.</a:t>
            </a:r>
          </a:p>
          <a:p>
            <a:pPr>
              <a:buFont typeface="Wingdings" pitchFamily="2" charset="2"/>
              <a:buChar char="q"/>
            </a:pPr>
            <a:r>
              <a:rPr lang="ru-RU" sz="2000" b="1" i="1" dirty="0" smtClean="0">
                <a:latin typeface="Arial Black" pitchFamily="34" charset="0"/>
              </a:rPr>
              <a:t>Безвозмездные поступления</a:t>
            </a:r>
            <a:r>
              <a:rPr lang="ru-RU" sz="1800" b="1" dirty="0" smtClean="0"/>
              <a:t>- поступающие в бюджет денежные средства на безвозвратной  и безвозмездной  основе из областного бюджета( межбюджетные трансферты в виде дотаций, субсидий, субвенций), а также перечисления от физических и юридических лиц.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1516</TotalTime>
  <Words>1340</Words>
  <Application>Microsoft Office PowerPoint</Application>
  <PresentationFormat>Экран (4:3)</PresentationFormat>
  <Paragraphs>192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Презентация PowerPoint</vt:lpstr>
      <vt:lpstr>Основные понятия, термины и определения</vt:lpstr>
      <vt:lpstr>Что такое бюджет для граждан?»</vt:lpstr>
      <vt:lpstr>Презентация PowerPoint</vt:lpstr>
      <vt:lpstr>Доходы и расходы бюджета</vt:lpstr>
      <vt:lpstr>Этапы бюджетного процесса:</vt:lpstr>
      <vt:lpstr>Разделы классификации расходов бюджетов:</vt:lpstr>
      <vt:lpstr>Общий объем доходов и расходов на 2018 год</vt:lpstr>
      <vt:lpstr>Из каких поступлений в настоящее время формируется доходная часть    районного бюджета ?</vt:lpstr>
      <vt:lpstr>Какие  налоги уплачивают в местный бюджет граждане муниципального образования «Темкинский район»?</vt:lpstr>
      <vt:lpstr>Структура доходов районного бюджета 2018-2020 годов</vt:lpstr>
      <vt:lpstr>Презентация PowerPoint</vt:lpstr>
      <vt:lpstr>Нормативы зачисления налогов на территории муниципального образования « Темкинский район» Смоленской области  на 2018 год</vt:lpstr>
      <vt:lpstr>Распределение  бюджетных ассигнований  по разделам расходов  на 2018 -2020 гг.</vt:lpstr>
      <vt:lpstr>Презентация PowerPoint</vt:lpstr>
      <vt:lpstr>Презентация PowerPoint</vt:lpstr>
      <vt:lpstr>Основные   направления  бюджетной и налоговой политики муниципального образования « Темкинский район» Смоленской области</vt:lpstr>
      <vt:lpstr>Презентация PowerPoint</vt:lpstr>
      <vt:lpstr>СПАСИБО ЗА ВНИМАНИЕ !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145</cp:revision>
  <dcterms:created xsi:type="dcterms:W3CDTF">2013-12-20T12:05:44Z</dcterms:created>
  <dcterms:modified xsi:type="dcterms:W3CDTF">2019-04-30T08:22:47Z</dcterms:modified>
</cp:coreProperties>
</file>