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8" r:id="rId7"/>
    <p:sldId id="278" r:id="rId8"/>
    <p:sldId id="260" r:id="rId9"/>
    <p:sldId id="286" r:id="rId10"/>
    <p:sldId id="279" r:id="rId11"/>
    <p:sldId id="280" r:id="rId12"/>
    <p:sldId id="262" r:id="rId13"/>
    <p:sldId id="264" r:id="rId14"/>
    <p:sldId id="265" r:id="rId15"/>
    <p:sldId id="267" r:id="rId16"/>
    <p:sldId id="269" r:id="rId17"/>
    <p:sldId id="270" r:id="rId18"/>
    <p:sldId id="287" r:id="rId19"/>
    <p:sldId id="295" r:id="rId20"/>
    <p:sldId id="294" r:id="rId21"/>
    <p:sldId id="272" r:id="rId22"/>
    <p:sldId id="271" r:id="rId23"/>
  </p:sldIdLst>
  <p:sldSz cx="10837863" cy="7237413"/>
  <p:notesSz cx="6858000" cy="9144000"/>
  <p:defaultTextStyle>
    <a:defPPr>
      <a:defRPr lang="ru-RU"/>
    </a:defPPr>
    <a:lvl1pPr marL="0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381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2761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9142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5524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1903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8284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4666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1046" algn="l" defTabSz="10327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774" y="-102"/>
      </p:cViewPr>
      <p:guideLst>
        <p:guide orient="horz" pos="2281"/>
        <p:guide pos="3414"/>
      </p:guideLst>
    </p:cSldViewPr>
  </p:slideViewPr>
  <p:outlineViewPr>
    <p:cViewPr>
      <p:scale>
        <a:sx n="33" d="100"/>
        <a:sy n="33" d="100"/>
      </p:scale>
      <p:origin x="0" y="15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 algn="ctr"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BD229-F71F-4E90-A508-2DA7135FD0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DEE09-0C1C-46BD-AF89-95C1C5A11022}" type="pres">
      <dgm:prSet presAssocID="{202BD229-F71F-4E90-A508-2DA7135FD0E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EB149-D123-42E8-BAB4-AC84C6C87435}" type="presOf" srcId="{202BD229-F71F-4E90-A508-2DA7135FD0E9}" destId="{95FDEE09-0C1C-46BD-AF89-95C1C5A11022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0.00732</cdr:x>
      <cdr:y>0.04353</cdr:y>
    </cdr:from>
    <cdr:to>
      <cdr:x>0.99594</cdr:x>
      <cdr:y>1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71438" y="214314"/>
          <a:ext cx="9644130" cy="442915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l"/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01 « Общегосударственные вопросы</a:t>
          </a: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</a:p>
        <a:p xmlns:a="http://schemas.openxmlformats.org/drawingml/2006/main">
          <a:pPr algn="l"/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marL="514350" indent="-514350" algn="l"/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02 « </a:t>
          </a: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 оборона</a:t>
          </a: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</a:p>
        <a:p xmlns:a="http://schemas.openxmlformats.org/drawingml/2006/main">
          <a:pPr marL="514350" indent="-514350" algn="l">
            <a:buAutoNum type="arabicPlain" startAt="2"/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04 </a:t>
          </a: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«Национальная экономика</a:t>
          </a: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</a:p>
        <a:p xmlns:a="http://schemas.openxmlformats.org/drawingml/2006/main">
          <a:pPr algn="l"/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05 « </a:t>
          </a:r>
          <a:r>
            <a:rPr lang="ru-RU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</a:t>
          </a: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коммунальное хозяйство</a:t>
          </a:r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</a:p>
        <a:p xmlns:a="http://schemas.openxmlformats.org/drawingml/2006/main">
          <a:pPr algn="l"/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« Социальная политика</a:t>
          </a:r>
          <a:r>
            <a: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32209" y="1447484"/>
            <a:ext cx="9306112" cy="1929977"/>
          </a:xfrm>
          <a:ln>
            <a:noFill/>
          </a:ln>
        </p:spPr>
        <p:txBody>
          <a:bodyPr vert="horz" tIns="0" rIns="2065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32209" y="3407152"/>
            <a:ext cx="9309724" cy="1849562"/>
          </a:xfrm>
        </p:spPr>
        <p:txBody>
          <a:bodyPr lIns="0" rIns="20654"/>
          <a:lstStyle>
            <a:lvl1pPr marL="0" marR="51638" indent="0" algn="r">
              <a:buNone/>
              <a:defRPr>
                <a:solidFill>
                  <a:schemeClr val="tx1"/>
                </a:solidFill>
              </a:defRPr>
            </a:lvl1pPr>
            <a:lvl2pPr marL="516381" indent="0" algn="ctr">
              <a:buNone/>
            </a:lvl2pPr>
            <a:lvl3pPr marL="1032761" indent="0" algn="ctr">
              <a:buNone/>
            </a:lvl3pPr>
            <a:lvl4pPr marL="1549142" indent="0" algn="ctr">
              <a:buNone/>
            </a:lvl4pPr>
            <a:lvl5pPr marL="2065524" indent="0" algn="ctr">
              <a:buNone/>
            </a:lvl5pPr>
            <a:lvl6pPr marL="2581903" indent="0" algn="ctr">
              <a:buNone/>
            </a:lvl6pPr>
            <a:lvl7pPr marL="3098284" indent="0" algn="ctr">
              <a:buNone/>
            </a:lvl7pPr>
            <a:lvl8pPr marL="3614666" indent="0" algn="ctr">
              <a:buNone/>
            </a:lvl8pPr>
            <a:lvl9pPr marL="413104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57451" y="964991"/>
            <a:ext cx="2438519" cy="55000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893" y="964991"/>
            <a:ext cx="7134927" cy="550009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96" y="1389583"/>
            <a:ext cx="9212184" cy="143783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596" y="2854298"/>
            <a:ext cx="9212184" cy="1593236"/>
          </a:xfrm>
        </p:spPr>
        <p:txBody>
          <a:bodyPr lIns="51638" rIns="51638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96" y="743042"/>
            <a:ext cx="9754076" cy="12062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894" y="2026312"/>
            <a:ext cx="4786723" cy="4680194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9247" y="2026312"/>
            <a:ext cx="4786723" cy="4680194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96" y="743042"/>
            <a:ext cx="9754076" cy="1206236"/>
          </a:xfrm>
        </p:spPr>
        <p:txBody>
          <a:bodyPr tIns="51638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894" y="1957887"/>
            <a:ext cx="4788605" cy="695830"/>
          </a:xfrm>
        </p:spPr>
        <p:txBody>
          <a:bodyPr lIns="51638" tIns="0" rIns="51638" bIns="0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5484" y="1962648"/>
            <a:ext cx="4790486" cy="691071"/>
          </a:xfrm>
        </p:spPr>
        <p:txBody>
          <a:bodyPr lIns="51638" tIns="0" rIns="51638" bIns="0" anchor="ctr"/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1894" y="2653718"/>
            <a:ext cx="4788605" cy="4058481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5484" y="2653718"/>
            <a:ext cx="4790486" cy="4058481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94" y="743042"/>
            <a:ext cx="9844393" cy="1206236"/>
          </a:xfrm>
        </p:spPr>
        <p:txBody>
          <a:bodyPr vert="horz" tIns="5163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42" y="542810"/>
            <a:ext cx="3251358" cy="122633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42" y="1769147"/>
            <a:ext cx="3251358" cy="4824942"/>
          </a:xfrm>
        </p:spPr>
        <p:txBody>
          <a:bodyPr lIns="20654" rIns="20654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37305" y="1769147"/>
            <a:ext cx="6058667" cy="4824942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52187" y="1169380"/>
            <a:ext cx="6231772" cy="434244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76" tIns="51638" rIns="103276" bIns="5163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486846" y="5656294"/>
            <a:ext cx="184243" cy="1640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76" tIns="51638" rIns="103276" bIns="5163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24" y="1242113"/>
            <a:ext cx="2622764" cy="1670177"/>
          </a:xfrm>
        </p:spPr>
        <p:txBody>
          <a:bodyPr vert="horz" lIns="51638" tIns="51638" rIns="51638" bIns="51638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2525" y="2985286"/>
            <a:ext cx="2619150" cy="2299888"/>
          </a:xfrm>
        </p:spPr>
        <p:txBody>
          <a:bodyPr lIns="72294" rIns="51638" bIns="51638" anchor="t"/>
          <a:lstStyle>
            <a:lvl1pPr marL="0" indent="0" algn="l">
              <a:spcBef>
                <a:spcPts val="282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73446" y="6708010"/>
            <a:ext cx="722525" cy="385325"/>
          </a:xfrm>
        </p:spPr>
        <p:txBody>
          <a:bodyPr/>
          <a:lstStyle/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131514" y="1265880"/>
            <a:ext cx="5473120" cy="414945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290" y="6138399"/>
            <a:ext cx="10860443" cy="10990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276" tIns="51638" rIns="103276" bIns="5163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93143" y="6563933"/>
            <a:ext cx="5644720" cy="6734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276" tIns="51638" rIns="103276" bIns="5163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290" y="-7538"/>
            <a:ext cx="10860443" cy="109901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276" tIns="51638" rIns="103276" bIns="5163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93143" y="-7537"/>
            <a:ext cx="5644720" cy="6734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276" tIns="51638" rIns="103276" bIns="5163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1896" y="743042"/>
            <a:ext cx="9754076" cy="1206236"/>
          </a:xfrm>
          <a:prstGeom prst="rect">
            <a:avLst/>
          </a:prstGeom>
        </p:spPr>
        <p:txBody>
          <a:bodyPr vert="horz" lIns="0" tIns="51638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41896" y="2042560"/>
            <a:ext cx="9754076" cy="4631944"/>
          </a:xfrm>
          <a:prstGeom prst="rect">
            <a:avLst/>
          </a:prstGeom>
        </p:spPr>
        <p:txBody>
          <a:bodyPr vert="horz" lIns="103276" tIns="51638" rIns="103276" bIns="5163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41895" y="6708010"/>
            <a:ext cx="2528834" cy="385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C1E9CF-6826-4BEA-9920-D8351BFDC40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61043" y="6708010"/>
            <a:ext cx="3973884" cy="385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392816" y="6708010"/>
            <a:ext cx="903155" cy="3853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420688-2D25-4FA8-A899-BEEB5FDEFE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2541" y="213607"/>
            <a:ext cx="10881182" cy="685141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9828" indent="-30982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33" indent="-2788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761" indent="-2788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591" indent="-23753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2418" indent="-23753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62246" indent="-23753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8800" indent="-20655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8628" indent="-206552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88457" indent="-20655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6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2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91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65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819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98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146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31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10514_091735.jpg"/>
          <p:cNvPicPr>
            <a:picLocks noChangeAspect="1"/>
          </p:cNvPicPr>
          <p:nvPr/>
        </p:nvPicPr>
        <p:blipFill>
          <a:blip r:embed="rId2" cstate="print"/>
          <a:srcRect b="13673"/>
          <a:stretch>
            <a:fillRect/>
          </a:stretch>
        </p:blipFill>
        <p:spPr>
          <a:xfrm>
            <a:off x="561147" y="1618442"/>
            <a:ext cx="10053508" cy="518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04023" y="290512"/>
            <a:ext cx="9787006" cy="20423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Павловского сельского поселения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Темкинского района Смоленской области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проекту решения о бюджете на 2022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на плановый период 2023 и 2024 годов</a:t>
            </a:r>
            <a:endParaRPr lang="ru-RU" sz="3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Управление бюджетными доходами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бюджет муниципального образования Павловского сельского поселения Темкинского района Смоленской области за 2021 год поступило доходов в объеме 16,2  млн. рублей, с ростом к уровню  2020 года на 5,1 млн. рублей или на 31% больше. Увеличение достигнуто за счет выделения дополнительных средств из областного бюджета на строительство газопровода низкого давления  д.Павловское, на замену водонапорной башни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д.Нарытка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так же за счет продажи имущества на 0,9 млн.рублей.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рост налоговых поступлений в 2021 году обеспечен за счет комплекса мероприятий по организации мониторинга поступлений налоговых и неналоговых доходов в местный бюджет, мерам по актуализации информации о налоговой базе, осуществлении мероприятий по погашению дебиторской задолженности в бюджет, принятии мер по увеличению неналоговых доходов в консолидированный бюджет сельского поселения. На 100% проведена работа по выявлению и оформлению невостребованных сельскохозяйственных земель в собственность поселения.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09" y="761186"/>
            <a:ext cx="9754076" cy="803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009DD9"/>
                </a:solidFill>
                <a:latin typeface="Times New Roman" pitchFamily="18" charset="0"/>
                <a:cs typeface="Times New Roman" pitchFamily="18" charset="0"/>
              </a:rPr>
              <a:t> Управление бюджетными расходами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896" y="1618442"/>
            <a:ext cx="9754076" cy="5056062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Сведения о муниципальных программах являются важнейшим инструментом реализации государственной политики и целенаправленного воздействия на развитие социально-экономической сферы сельского поселения.  Формирование бюджета поселения происходит по «программной» структуре расходов бюджета. Общий объем расходов бюджета сельского поселения за 2021 год составил 15,8 млн. рублей. В бюджете сельского поселения доля расходов, исполненных в рамках муниципальных программ, в общем объеме расходов в 2021 году составила 95,7 %. По состоянию на 31 декабря 2021 года в статусе муниципальных программ реализовывалось 6  программ в области экономического развития, социального развития, развития жилищно-коммунального хозяйства, транспортного развития Павловского сельского поселения. </a:t>
            </a:r>
          </a:p>
          <a:p>
            <a:r>
              <a:rPr lang="ru-RU" sz="1600" dirty="0" smtClean="0"/>
              <a:t>Значительное внимание уделяется в сельском поселении обеспечению открытости и прозрачности общественных финансов, обеспечению широкого вовлечения граждан в процедуры обсуждения и принятия бюджетных решений. Проводятся сельские сходы, публичные слушания.</a:t>
            </a:r>
          </a:p>
          <a:p>
            <a:r>
              <a:rPr lang="ru-RU" sz="1600" dirty="0" smtClean="0"/>
              <a:t>Приоритеты бюджетной политики сельского поселения направлены на ускорение роста собственного экономического (налогового) потенциала сельского поселения для достижения национальных целей развития, обеспечение роста реальных доходов населения, повышение качества и доступности услуг в социальной сфере и создание своевременной комфортной инфраструктуры. Самодостаточность бюджета сельского поселения - одна из основных задач бюджетной политики сельского поселения. </a:t>
            </a:r>
          </a:p>
          <a:p>
            <a:r>
              <a:rPr lang="ru-RU" sz="1600" dirty="0" smtClean="0"/>
              <a:t>Поддержка местных инициатив один из важных инструментов реализации стратегии социально-экономического развития. Это новый механизм, который позволяет оперативно выявлять и эффективно решать острые социальные проблемы на местном уровне. При этом население не только активно высказывает свои пожелания, но и принимает непосредственное участие в реализации проектов, а также в их софинансировании и контроле за ходом реализации.  Местные жители участвуют от стадии принятия самого решения о ремонте объекта до контроля качества предоставления услуг и использования финансовых средств. Это позволяет выявить реальные потребности населения и оперативно решать наиболее острые проблемы. 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 noGrp="1"/>
          </p:cNvSpPr>
          <p:nvPr>
            <p:ph type="title"/>
          </p:nvPr>
        </p:nvSpPr>
        <p:spPr>
          <a:xfrm>
            <a:off x="541338" y="742950"/>
            <a:ext cx="9755187" cy="1232682"/>
          </a:xfrm>
          <a:prstGeom prst="rect">
            <a:avLst/>
          </a:prstGeom>
          <a:solidFill>
            <a:schemeClr val="bg2"/>
          </a:solidFill>
        </p:spPr>
        <p:txBody>
          <a:bodyPr vert="horz" lIns="103276" tIns="51638" rIns="103276" bIns="51638">
            <a:noAutofit/>
          </a:bodyPr>
          <a:lstStyle/>
          <a:p>
            <a:pPr marL="309828" lvl="0" indent="-309828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бюджетов: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9709" y="1904194"/>
          <a:ext cx="9755187" cy="463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Из каких поступлений в настоящее время формируется доходная часть  местного бюджета ?</a:t>
            </a:r>
            <a:endParaRPr lang="ru-RU" sz="3200" i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ru-RU" sz="2000" b="1" u="sng" dirty="0" smtClean="0"/>
          </a:p>
          <a:p>
            <a:pPr lvl="0"/>
            <a:r>
              <a:rPr lang="ru-RU" sz="2000" b="1" u="sng" dirty="0" smtClean="0"/>
              <a:t>Доходы бюджета </a:t>
            </a:r>
            <a:r>
              <a:rPr lang="ru-RU" sz="2000" b="1" dirty="0" smtClean="0"/>
              <a:t>- безвозмездные  и безвозвратные поступления денежных средств в бюджет.</a:t>
            </a:r>
          </a:p>
          <a:p>
            <a:pPr lvl="0"/>
            <a:r>
              <a:rPr lang="ru-RU" sz="2000" b="1" i="1" u="sng" dirty="0" smtClean="0"/>
              <a:t>Налоговые доходы</a:t>
            </a:r>
            <a:r>
              <a:rPr lang="ru-RU" sz="2000" b="1" i="1" dirty="0" smtClean="0"/>
              <a:t> - </a:t>
            </a:r>
            <a:r>
              <a:rPr lang="ru-RU" sz="2000" b="1" dirty="0" smtClean="0"/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</a:t>
            </a:r>
            <a:endParaRPr lang="ru-RU" sz="2000" dirty="0" smtClean="0"/>
          </a:p>
          <a:p>
            <a:pPr lvl="0"/>
            <a:r>
              <a:rPr lang="ru-RU" sz="2000" b="1" i="1" u="sng" dirty="0" smtClean="0"/>
              <a:t>Неналоговые доходы </a:t>
            </a:r>
            <a:r>
              <a:rPr lang="ru-RU" sz="2000" b="1" dirty="0" smtClean="0"/>
              <a:t>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a:t>
            </a:r>
          </a:p>
          <a:p>
            <a:pPr lvl="0"/>
            <a:r>
              <a:rPr lang="ru-RU" sz="2000" b="1" i="1" u="sng" dirty="0" smtClean="0"/>
              <a:t>Безвозмездные поступления</a:t>
            </a:r>
            <a:r>
              <a:rPr lang="ru-RU" sz="2000" b="1" i="1" dirty="0" smtClean="0"/>
              <a:t> - </a:t>
            </a:r>
            <a:r>
              <a:rPr lang="ru-RU" sz="2000" b="1" dirty="0" smtClean="0"/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</a:t>
            </a:r>
            <a:r>
              <a:rPr lang="ru-RU" sz="1800" b="1" dirty="0" smtClean="0"/>
              <a:t>.</a:t>
            </a: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IMG_20210804_162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8337" y="2118508"/>
            <a:ext cx="9320111" cy="49297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/>
              </a:rPr>
              <a:t>Какие  налоги уплачивают в местный бюджет граждане Павловского  сельского поселения Темкинского района Смоленской области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9863" y="2509918"/>
            <a:ext cx="5416550" cy="3034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 на доходы физических лиц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Предоставление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налоговых вычетов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Ставка  налога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13%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61147" y="761186"/>
            <a:ext cx="9644130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Меры, направленные на увеличение бюджетных доходов в 2022 году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endParaRPr lang="ru-RU" sz="28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accent1"/>
                </a:solidFill>
              </a:rPr>
              <a:t>Совершенствование специальных налоговых режимов для малого предпринимательства;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accent1"/>
                </a:solidFill>
              </a:rPr>
              <a:t> Меры, предусматривающие повышение доходов консолидированного бюджета муниципального образования;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accent1"/>
                </a:solidFill>
              </a:rPr>
              <a:t> Совершенствование налогового администрирования;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accent1"/>
                </a:solidFill>
              </a:rPr>
              <a:t> Стимулирование развития предпринимательства и создание новых рабочих мест</a:t>
            </a:r>
            <a:endParaRPr lang="ru-RU" sz="28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/>
                </a:solidFill>
              </a:rPr>
              <a:t>Основными  направлениями  бюджетной политики является формирование « программного бюджета», внедрение программно-целевого принципа организации;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/>
                </a:solidFill>
              </a:rPr>
              <a:t> Направление бюджетных средств на реализацию майских Указов Президента Российской Федерации, в первую очередь на повышение заработной платы работникам бюджетной сферы в соответствии с Указом Президента Российской Федерации  от 7 мая 2012  года № 597 « О мероприятиях по реализации государственной  социальной политики»;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/>
                </a:solidFill>
              </a:rPr>
              <a:t> Проведение комплекса мер, направленных на увеличение  бюджетных доходов;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/>
                </a:solidFill>
              </a:rPr>
              <a:t> Повышение  доступности и качества предоставления муниципальных услуг муниципального образования «Темкинский район»;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/>
                </a:solidFill>
              </a:rPr>
              <a:t> Реализация приоритетных направлений социально- экономического развития  муниципального  образования</a:t>
            </a:r>
            <a:endParaRPr lang="ru-RU" sz="2000" i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632585" y="761186"/>
            <a:ext cx="9501254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  направления  бюджетной и налоговой политики Администрации Павловского сельского поселения</a:t>
            </a: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Темкинского района Смоленской области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896" y="1904194"/>
            <a:ext cx="9754076" cy="477031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200" b="1" dirty="0" smtClean="0"/>
              <a:t>Важнейшими  задачами  бюджетной политики являются развитие и совершенствование 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200" b="1" dirty="0" smtClean="0"/>
              <a:t>межбюджетных отношений  в целях обеспечения устойчивости и сбалансированности местного бюджета , расширения самостоятельности  ответственности органов местного самоуправления.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endParaRPr lang="ru-RU" sz="32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200" b="1" dirty="0" smtClean="0"/>
              <a:t>Перед муниципальным образованием ставиться задача, постоянно увеличивать долю обеспечения своей деятельности за счет собственных  средств.</a:t>
            </a:r>
          </a:p>
          <a:p>
            <a:pPr algn="ctr">
              <a:lnSpc>
                <a:spcPct val="80000"/>
              </a:lnSpc>
              <a:buNone/>
            </a:pPr>
            <a:endParaRPr lang="ru-RU" sz="32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200" b="1" dirty="0" smtClean="0"/>
              <a:t> Сохранить  нормативный  подход к формированию межбюджетных отношений  с муниципальными образованиями, одним из основополагающих  факторов которого  является учет структуры населения муниципального  образования.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1896" y="904062"/>
            <a:ext cx="975407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Политика  в сфере межбюджетных отношений   на 2022 год и на плановый период 2023-2024 годов</a:t>
            </a: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 по </a:t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разделам расходов  на 2022-2024 гг.</a:t>
            </a:r>
            <a:endParaRPr lang="ru-RU" sz="36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fontAlgn="base">
              <a:spcBef>
                <a:spcPts val="0"/>
              </a:spcBef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1147" y="2475698"/>
          <a:ext cx="9929882" cy="407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7"/>
                <a:gridCol w="1714512"/>
                <a:gridCol w="1714512"/>
                <a:gridCol w="1357321"/>
              </a:tblGrid>
              <a:tr h="473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kumimoji="0" lang="ru-RU" sz="22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(01) Общегосударственные вопросы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5412,3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(02)  Национальная оборона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(04) Национальная экономика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1326,0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1382,0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(05) Жилищно-коммунальное хозяйство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1776,2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1564,9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(10)  Социальная политика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277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8 825,1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8903,2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8980,8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/>
                <a:ea typeface="Calibri"/>
              </a:rPr>
              <a:t>Управление муниципальным долгом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Долговая политика является неотъемлемой частью финансовой политики Павловского сельского </a:t>
            </a:r>
            <a:r>
              <a:rPr lang="ru-RU" sz="3600" dirty="0" smtClean="0"/>
              <a:t>поселения.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По состоянию на 1 января 2022 года муниципального долга нет. </a:t>
            </a:r>
            <a:endParaRPr lang="ru-RU" sz="3600" dirty="0" smtClean="0"/>
          </a:p>
          <a:p>
            <a:r>
              <a:rPr lang="ru-RU" sz="3600" dirty="0" smtClean="0"/>
              <a:t>Привлечения </a:t>
            </a:r>
            <a:r>
              <a:rPr lang="ru-RU" sz="3600" dirty="0" smtClean="0"/>
              <a:t>кредитов для покрытия дефицита бюджета в последние годы не осуществлялось.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8271" y="2047070"/>
            <a:ext cx="9858444" cy="45720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41896" y="2042560"/>
            <a:ext cx="9754076" cy="443366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1418403" y="2475698"/>
            <a:ext cx="7715304" cy="3571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03276" tIns="51638" rIns="103276" bIns="51638">
            <a:normAutofit fontScale="92500" lnSpcReduction="20000"/>
          </a:bodyPr>
          <a:lstStyle/>
          <a:p>
            <a:pPr marL="309828" marR="0" lvl="0" indent="-30982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9828" marR="0" lvl="0" indent="-30982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</a:t>
            </a:r>
          </a:p>
          <a:p>
            <a:pPr marL="309828" marR="0" lvl="0" indent="-30982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(от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старонормандского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bougette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кошелёк, сумка, кожаный мешок, мешок с деньгами) — схема доходов и расходов определённого лица (семьи, бизнеса, организации, государства и т. д.), устанавливаемая на определённый период времени, обычно на один год. </a:t>
            </a:r>
          </a:p>
          <a:p>
            <a:pPr marL="309828" marR="0" lvl="0" indent="-30982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за 2021год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Муниципальная собственность должна использоваться не только для исполнения полномочий органов местного самоуправления, но и приносить соответствующие доходы в бюджет.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Администрацией Павловского сельского поселения проделана следующая работа по использованию сельскохозяйственных земель: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-переданы сельхозпроизводителям в собственность - 85 паев площадью 875,5 га;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сдано в аренду 29 паев  242,5га; что составляет 54% от общего количества паев. 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стадии оформления 43 пая, общей площадью 390га.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R="88900" indent="450215" algn="just">
              <a:spcAft>
                <a:spcPts val="0"/>
              </a:spcAft>
            </a:pPr>
            <a:r>
              <a:rPr lang="ru-RU" sz="3500" dirty="0" smtClean="0">
                <a:latin typeface="Times New Roman"/>
                <a:ea typeface="Times New Roman"/>
                <a:cs typeface="Times New Roman"/>
              </a:rPr>
              <a:t>В Павловском сельском поселении еще не достаточно активно используется такой механизм управления муниципальной собственностью, как продажа движимого и недвижимого имущества. В 2021 году осуществлена продажа с торгов 1 объекта недвижимости. Сумма поступления в бюджет от проданного имущества составила 917 тыс. руб.</a:t>
            </a:r>
            <a:r>
              <a:rPr lang="ru-RU" sz="3500" dirty="0" smtClean="0">
                <a:latin typeface="Times New Roman"/>
                <a:ea typeface="Calibri"/>
                <a:cs typeface="Times New Roman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Calibri"/>
              </a:rPr>
              <a:t>Постоянно ведется работа по актуализации данных в Федеральной информационной адресной системы (ФИАС), которая обеспечивает формирование, ведение и использование государственного адресного реестра. </a:t>
            </a:r>
          </a:p>
          <a:p>
            <a:pPr indent="450215" algn="just">
              <a:spcAft>
                <a:spcPts val="0"/>
              </a:spcAft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Calibri"/>
              </a:rPr>
              <a:t>Работа по увеличению доходного потенциала ведется в сельском поселении на системной основе. На заседаниях Совета депутатов рассматриваются актуальные вопросы по повышению доходного потенциала сельского поселения. Существенным резервом доходов в бюджет сельского поселения остается задолженность по налоговым и неналоговым доходам. Вопрос сокращения задолженности по платежам в бюджет находится на постоянном контроле. </a:t>
            </a:r>
          </a:p>
          <a:p>
            <a:pPr indent="450215" algn="just">
              <a:spcAft>
                <a:spcPts val="0"/>
              </a:spcAft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Calibri"/>
              </a:rPr>
              <a:t>Проведена оценка эффективности налоговых льгот (пониженных ставок по налогам), предоставляемых органом местного самоуправления.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723_104217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261" y="3690144"/>
            <a:ext cx="2789032" cy="2088000"/>
          </a:xfrm>
          <a:prstGeom prst="rect">
            <a:avLst/>
          </a:prstGeom>
        </p:spPr>
      </p:pic>
      <p:pic>
        <p:nvPicPr>
          <p:cNvPr id="6" name="Рисунок 5" descr="IMG_20220114_142725.bmp"/>
          <p:cNvPicPr/>
          <p:nvPr/>
        </p:nvPicPr>
        <p:blipFill>
          <a:blip r:embed="rId3" cstate="print"/>
          <a:srcRect r="10237" b="30469"/>
          <a:stretch>
            <a:fillRect/>
          </a:stretch>
        </p:blipFill>
        <p:spPr>
          <a:xfrm>
            <a:off x="2132783" y="2047070"/>
            <a:ext cx="2916000" cy="1944000"/>
          </a:xfrm>
          <a:prstGeom prst="rect">
            <a:avLst/>
          </a:prstGeom>
        </p:spPr>
      </p:pic>
      <p:pic>
        <p:nvPicPr>
          <p:cNvPr id="8" name="Рисунок 7" descr="C:\Users\pcuser\Desktop\IMG_20180606_1445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873" y="1689880"/>
            <a:ext cx="1665804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20200914_105050.jpg"/>
          <p:cNvPicPr/>
          <p:nvPr/>
        </p:nvPicPr>
        <p:blipFill>
          <a:blip r:embed="rId5" cstate="print"/>
          <a:srcRect t="13084" r="-77"/>
          <a:stretch>
            <a:fillRect/>
          </a:stretch>
        </p:blipFill>
        <p:spPr>
          <a:xfrm>
            <a:off x="203957" y="3332954"/>
            <a:ext cx="2818765" cy="1836000"/>
          </a:xfrm>
          <a:prstGeom prst="rect">
            <a:avLst/>
          </a:prstGeom>
        </p:spPr>
      </p:pic>
      <p:pic>
        <p:nvPicPr>
          <p:cNvPr id="10" name="Рисунок 9" descr="IMG_20210721_113057.bmp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9709" y="5476094"/>
            <a:ext cx="2340000" cy="1512000"/>
          </a:xfrm>
          <a:prstGeom prst="rect">
            <a:avLst/>
          </a:prstGeom>
        </p:spPr>
      </p:pic>
      <p:pic>
        <p:nvPicPr>
          <p:cNvPr id="11" name="Рисунок 10" descr="IMG-20211210-WA0029.jpg"/>
          <p:cNvPicPr/>
          <p:nvPr/>
        </p:nvPicPr>
        <p:blipFill>
          <a:blip r:embed="rId7" cstate="print"/>
          <a:srcRect r="13063" b="23129"/>
          <a:stretch>
            <a:fillRect/>
          </a:stretch>
        </p:blipFill>
        <p:spPr>
          <a:xfrm>
            <a:off x="4561675" y="3547268"/>
            <a:ext cx="1922151" cy="2556000"/>
          </a:xfrm>
          <a:prstGeom prst="rect">
            <a:avLst/>
          </a:prstGeom>
        </p:spPr>
      </p:pic>
      <p:pic>
        <p:nvPicPr>
          <p:cNvPr id="12" name="Рисунок 11" descr="IMG-20220116-WA0013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2005" y="189682"/>
            <a:ext cx="1751127" cy="2304000"/>
          </a:xfrm>
          <a:prstGeom prst="rect">
            <a:avLst/>
          </a:prstGeom>
        </p:spPr>
      </p:pic>
      <p:pic>
        <p:nvPicPr>
          <p:cNvPr id="13" name="Рисунок 12" descr="https://temkino.admin-smolensk.ru/files/198/dsc_5732_1.jpg"/>
          <p:cNvPicPr/>
          <p:nvPr/>
        </p:nvPicPr>
        <p:blipFill>
          <a:blip r:embed="rId9" cstate="print"/>
          <a:srcRect r="9975"/>
          <a:stretch>
            <a:fillRect/>
          </a:stretch>
        </p:blipFill>
        <p:spPr bwMode="auto">
          <a:xfrm>
            <a:off x="203957" y="689748"/>
            <a:ext cx="2736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водоровод Павловское.jpg"/>
          <p:cNvPicPr/>
          <p:nvPr/>
        </p:nvPicPr>
        <p:blipFill>
          <a:blip r:embed="rId10" cstate="print"/>
          <a:srcRect l="5348" t="7808" b="28349"/>
          <a:stretch>
            <a:fillRect/>
          </a:stretch>
        </p:blipFill>
        <p:spPr>
          <a:xfrm>
            <a:off x="2918601" y="4618838"/>
            <a:ext cx="1764000" cy="2160000"/>
          </a:xfrm>
          <a:prstGeom prst="rect">
            <a:avLst/>
          </a:prstGeom>
        </p:spPr>
      </p:pic>
      <p:pic>
        <p:nvPicPr>
          <p:cNvPr id="15" name="Рисунок 14" descr="IMG-20190528-WA0001.jpg"/>
          <p:cNvPicPr/>
          <p:nvPr/>
        </p:nvPicPr>
        <p:blipFill>
          <a:blip r:embed="rId11" cstate="print"/>
          <a:srcRect b="7329"/>
          <a:stretch>
            <a:fillRect/>
          </a:stretch>
        </p:blipFill>
        <p:spPr>
          <a:xfrm>
            <a:off x="8705079" y="618310"/>
            <a:ext cx="1944000" cy="2808000"/>
          </a:xfrm>
          <a:prstGeom prst="rect">
            <a:avLst/>
          </a:prstGeom>
        </p:spPr>
      </p:pic>
      <p:pic>
        <p:nvPicPr>
          <p:cNvPr id="7" name="Рисунок 6" descr="IMG-20200901-WA0007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04485" y="403996"/>
            <a:ext cx="1775549" cy="2340000"/>
          </a:xfrm>
          <a:prstGeom prst="rect">
            <a:avLst/>
          </a:prstGeom>
        </p:spPr>
      </p:pic>
      <p:pic>
        <p:nvPicPr>
          <p:cNvPr id="5" name="Рисунок 4" descr="IMG-20201006-WA0011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47559" y="5333218"/>
            <a:ext cx="3206794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20200625_145046.jpg"/>
          <p:cNvPicPr>
            <a:picLocks noGrp="1"/>
          </p:cNvPicPr>
          <p:nvPr>
            <p:ph idx="1"/>
          </p:nvPr>
        </p:nvPicPr>
        <p:blipFill>
          <a:blip r:embed="rId2"/>
          <a:srcRect r="10617"/>
          <a:stretch>
            <a:fillRect/>
          </a:stretch>
        </p:blipFill>
        <p:spPr>
          <a:xfrm>
            <a:off x="1739739" y="2043113"/>
            <a:ext cx="7358385" cy="4630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900" b="1" i="1" dirty="0" smtClean="0">
                <a:latin typeface="Times New Roman"/>
                <a:ea typeface="Calibri"/>
                <a:cs typeface="Times New Roman"/>
              </a:rPr>
              <a:t>Что такое бюджет для граждан?»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 Бюджет для граждан»  познакомит вас  с положениями основного финансового документа Павловское сельского поселения   Темкинского района Смоленской области – бюджета сельского поселения  на 2022 год и 2023-2024 годы. </a:t>
            </a:r>
          </a:p>
          <a:p>
            <a:r>
              <a:rPr lang="ru-RU" sz="2400" dirty="0" smtClean="0"/>
              <a:t>        Данная информация предназначена для широкого круга пользователей и будет интересна и полезна всем категориям населения нашего поселения, так как  бюджет  затрагивает интересы каждого жителя Павловское  сельского поселения.</a:t>
            </a:r>
          </a:p>
          <a:p>
            <a:r>
              <a:rPr lang="ru-RU" sz="2400" dirty="0" smtClean="0"/>
              <a:t>     «Бюджет для граждан» нацелен на получение обратной связи от граждан, которым интересны проблемы финансов в сельском поселении.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9709" y="1547004"/>
            <a:ext cx="9929882" cy="54292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 </a:t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4900" b="1" i="1" dirty="0" smtClean="0">
                <a:latin typeface="Times New Roman"/>
                <a:ea typeface="Calibri"/>
                <a:cs typeface="Times New Roman"/>
              </a:rPr>
              <a:t>Бюджет – это план доходов и расходов на определенный период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896" y="1689880"/>
            <a:ext cx="9754076" cy="5286412"/>
          </a:xfrm>
        </p:spPr>
        <p:txBody>
          <a:bodyPr>
            <a:noAutofit/>
          </a:bodyPr>
          <a:lstStyle/>
          <a:p>
            <a:pPr algn="just"/>
            <a:endParaRPr lang="ru-RU" sz="2100" dirty="0" smtClean="0"/>
          </a:p>
          <a:p>
            <a:pPr algn="just"/>
            <a:r>
              <a:rPr lang="ru-RU" sz="2100" dirty="0" smtClean="0"/>
              <a:t> Каждый житель  является участником формирования этого  плана с одной стороны  как налогоплательщик, наполняя доходы бюджета,  с другой-  он получает часть расходов как потребитель общественных услуг.      </a:t>
            </a:r>
          </a:p>
          <a:p>
            <a:pPr algn="just"/>
            <a:r>
              <a:rPr lang="ru-RU" sz="2100" dirty="0" smtClean="0"/>
              <a:t>      Государство расходует поступившие расходы для выполнения  своих функций и предоставление общественных (государственных) услуг: образование,  здравоохранение, культура, спорт, социальное обеспечение, поддержка  экономики, гарантии безопасности и правопорядка, защита общественных интересов,  гражданских  прав и свобод и др.     </a:t>
            </a:r>
          </a:p>
          <a:p>
            <a:pPr algn="just"/>
            <a:r>
              <a:rPr lang="ru-RU" sz="2100" dirty="0" smtClean="0"/>
              <a:t>    Граждане – и как налогоплательщики, и как потребители  общественных услуг- должны быть уверены в том, что передаваемые ими  в распоряжение  государства средства используются  прозрачно и эффективно, приносят конкретные результаты как для общества в целом, так и для каждой семьи, для каждого человека. 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94" y="743042"/>
            <a:ext cx="9844393" cy="609037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последние годы в  муниципальном образовании Павловского сельского поселения Темкинского района Смоленской области осуществлен комплекс мероприятий, направленных на совершенствование системы управления муниципальными финансами, внедряются основные подходы к организации бюджетного процесса, современные инструменты, обеспечивающие реализацию бюджетных реформ.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Эффективная организация бюджетного процесса на всех его стадиях позволяет привлекать в бюджет дополнительные источники доходов и обеспечивать экономное расходование бюджетных средств.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В целях реализации принципа прозрачности бюджетов в  соответствии со статьей 40 Устава Павловского сельского поселения Темкинского района Смоленской области, обеспечивается полная, своевременная и качественная публикация информации о бюджетных данных на сайте Администрации муниципального образования «Темкинский район» Смоленской области в информационно – телекоммуникационной сети «Интернет».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Совет депутатов Павловского сельского поселения Темкинского района Смоленской области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pcuser\AppData\Local\Temp\Rar$DIa4572.2489\20210202_105605.jpg"/>
          <p:cNvPicPr>
            <a:picLocks noGrp="1"/>
          </p:cNvPicPr>
          <p:nvPr>
            <p:ph idx="1"/>
          </p:nvPr>
        </p:nvPicPr>
        <p:blipFill>
          <a:blip r:embed="rId2" cstate="print"/>
          <a:srcRect l="11858" t="7619" r="16034"/>
          <a:stretch>
            <a:fillRect/>
          </a:stretch>
        </p:blipFill>
        <p:spPr bwMode="auto">
          <a:xfrm rot="506152">
            <a:off x="6121990" y="3130357"/>
            <a:ext cx="4282814" cy="308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61147" y="2189946"/>
            <a:ext cx="5214974" cy="47863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/>
                </a:solidFill>
              </a:rPr>
              <a:t>Ефимова Наталья Викторовна</a:t>
            </a:r>
          </a:p>
          <a:p>
            <a:r>
              <a:rPr lang="ru-RU" dirty="0" err="1" smtClean="0">
                <a:solidFill>
                  <a:schemeClr val="accent1"/>
                </a:solidFill>
              </a:rPr>
              <a:t>Жерненкова</a:t>
            </a:r>
            <a:r>
              <a:rPr lang="ru-RU" dirty="0" smtClean="0">
                <a:solidFill>
                  <a:schemeClr val="accent1"/>
                </a:solidFill>
              </a:rPr>
              <a:t> Наталья Иосифовна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Королев Петр Леонидович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Семенов Александр Евгеньевич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Степанов Сергей Васильевич    Томашевич Валентина Аркадьевна Филичкина Елена Сергеевна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Черикова Наталья Георгиевна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 Черикова Татьяна Александровна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3300" b="1" i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Составление  проекта бюджета: </a:t>
            </a:r>
            <a:r>
              <a:rPr lang="ru-RU" sz="33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составлением бюджета  Павловского сельского поселения  занимается ведущий специалист - главный бухгалтер  Администрации  Павловского сельского поселения.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Составленный проект  представляется на рассмотрение Совета депутатов  Павловского  сельского поселения депутатов до 25  декабря  текущего года. </a:t>
            </a:r>
          </a:p>
          <a:p>
            <a:pPr lvl="0"/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бюджета: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Проект бюджета Павловского  сельского поселения выносится   на публичные слушания .  Публичные слушания проекта прошли 10 декабря 2021.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b="1" i="1" u="sng" dirty="0" smtClean="0">
                <a:latin typeface="Times New Roman" pitchFamily="18" charset="0"/>
                <a:cs typeface="Times New Roman" pitchFamily="18" charset="0"/>
              </a:rPr>
              <a:t>Утверждение бюджета: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Решение  о бюджете на очередной финансовой год и на плановый период утверждается депутатами  Совета депутатов Павловского  сельского поселения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Бюджет  Павловского сельского  поселения утвержден  24 декабря 2021 года.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Доходы и расходы бюджета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1213" y="1618442"/>
            <a:ext cx="4126340" cy="5357850"/>
          </a:xfrm>
          <a:prstGeom prst="roundRect">
            <a:avLst/>
          </a:prstGeom>
          <a:gradFill>
            <a:gsLst>
              <a:gs pos="0">
                <a:schemeClr val="accent3">
                  <a:tint val="98000"/>
                  <a:shade val="25000"/>
                  <a:satMod val="250000"/>
                  <a:alpha val="100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47559" y="1618442"/>
            <a:ext cx="4133080" cy="5286412"/>
          </a:xfrm>
          <a:prstGeom prst="roundRect">
            <a:avLst/>
          </a:prstGeom>
          <a:gradFill>
            <a:gsLst>
              <a:gs pos="0">
                <a:schemeClr val="accent3">
                  <a:tint val="98000"/>
                  <a:shade val="25000"/>
                  <a:satMod val="250000"/>
                  <a:alpha val="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>
              <a:defRPr/>
            </a:pP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96" y="743042"/>
            <a:ext cx="9754076" cy="73252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Общий объем доходов и расходов на 2022 год и на плановый период 2023 и 2024 годов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41896" y="1547004"/>
          <a:ext cx="9754076" cy="5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18271" y="1618442"/>
            <a:ext cx="4929222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2022год</a:t>
            </a:r>
          </a:p>
          <a:p>
            <a:r>
              <a:rPr lang="ru-RU" sz="17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доходов </a:t>
            </a:r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8825,1 </a:t>
            </a:r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в т.ч.: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доходы – 3218,4 тыс. рублей</a:t>
            </a:r>
            <a:r>
              <a:rPr lang="en-US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– 5606,7 тыс. рублей.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расходов</a:t>
            </a:r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8825,1  тыс. рублей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– 0,0 тыс. рублей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61807" y="1618442"/>
            <a:ext cx="4786346" cy="25003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</a:p>
          <a:p>
            <a:pPr lvl="0"/>
            <a:r>
              <a:rPr lang="ru-RU" sz="17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объем доходов </a:t>
            </a:r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8903,2 тыс. рублей, в т.ч.: 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Собственные доходы – 3307,9 тыс. рублей</a:t>
            </a:r>
            <a:r>
              <a:rPr lang="en-US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– 5595,3 тыс. рублей.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объем расходов</a:t>
            </a:r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8903,2  тыс. рублей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 – 0,0 тыс. рублей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4287" y="4333086"/>
            <a:ext cx="5500726" cy="26432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2024год</a:t>
            </a:r>
          </a:p>
          <a:p>
            <a:pPr lvl="0"/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объем доходов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8980,8 тыс. рублей, в т.ч.: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Собственные доходы – 3405,3 тыс. рублей</a:t>
            </a:r>
            <a:r>
              <a:rPr lang="en-US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– 5575,5 тыс. рублей.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объем расходов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8980,8 тыс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 – 0,0 тыс. рублей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1567</Words>
  <Application>Microsoft Office PowerPoint</Application>
  <PresentationFormat>Произвольный</PresentationFormat>
  <Paragraphs>153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БЮДЖЕТ ДЛЯ ГРАЖДАН Павловского сельского поселения  Темкинского района Смоленской области  к проекту решения о бюджете на 2022  и на плановый период 2023 и 2024 годов</vt:lpstr>
      <vt:lpstr>Основные понятия, термины и определения</vt:lpstr>
      <vt:lpstr>Что такое бюджет для граждан?» </vt:lpstr>
      <vt:lpstr>    Бюджет – это план доходов и расходов на определенный период </vt:lpstr>
      <vt:lpstr>          За последние годы в  муниципальном образовании Павловского сельского поселения Темкинского района Смоленской области осуществлен комплекс мероприятий, направленных на совершенствование системы управления муниципальными финансами, внедряются основные подходы к организации бюджетного процесса, современные инструменты, обеспечивающие реализацию бюджетных реформ.            Эффективная организация бюджетного процесса на всех его стадиях позволяет привлекать в бюджет дополнительные источники доходов и обеспечивать экономное расходование бюджетных средств.            В целях реализации принципа прозрачности бюджетов в  соответствии со статьей 40 Устава Павловского сельского поселения Темкинского района Смоленской области, обеспечивается полная, своевременная и качественная публикация информации о бюджетных данных на сайте Администрации муниципального образования «Темкинский район» Смоленской области в информационно – телекоммуникационной сети «Интернет». </vt:lpstr>
      <vt:lpstr>Совет депутатов Павловского сельского поселения Темкинского района Смоленской области</vt:lpstr>
      <vt:lpstr>Этапы бюджетного процесса:</vt:lpstr>
      <vt:lpstr>Доходы и расходы бюджета </vt:lpstr>
      <vt:lpstr>        Общий объем доходов и расходов на 2022 год и на плановый период 2023 и 2024 годов   </vt:lpstr>
      <vt:lpstr>Управление бюджетными доходами </vt:lpstr>
      <vt:lpstr>  Управление бюджетными расходами</vt:lpstr>
      <vt:lpstr>Разделы классификации расходов бюджетов:</vt:lpstr>
      <vt:lpstr>Из каких поступлений в настоящее время формируется доходная часть  местного бюджета ?</vt:lpstr>
      <vt:lpstr>Какие  налоги уплачивают в местный бюджет граждане Павловского  сельского поселения Темкинского района Смоленской области</vt:lpstr>
      <vt:lpstr>Слайд 15</vt:lpstr>
      <vt:lpstr>Слайд 16</vt:lpstr>
      <vt:lpstr>Политика  в сфере межбюджетных отношений   на 2022 год и на плановый период 2023-2024 годов </vt:lpstr>
      <vt:lpstr>Распределение  бюджетных ассигнований  по  разделам расходов  на 2022-2024 гг.</vt:lpstr>
      <vt:lpstr>Управление муниципальным долгом</vt:lpstr>
      <vt:lpstr>ИНФОРМАЦИЯ за 2021год</vt:lpstr>
      <vt:lpstr>Слайд 21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pcuser</dc:creator>
  <cp:lastModifiedBy>pcuser</cp:lastModifiedBy>
  <cp:revision>54</cp:revision>
  <dcterms:created xsi:type="dcterms:W3CDTF">2022-03-15T05:55:46Z</dcterms:created>
  <dcterms:modified xsi:type="dcterms:W3CDTF">2022-04-29T11:37:11Z</dcterms:modified>
</cp:coreProperties>
</file>