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8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3" r:id="rId14"/>
    <p:sldId id="274" r:id="rId15"/>
    <p:sldId id="277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ilievaSU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008000"/>
    <a:srgbClr val="44083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 autoAdjust="0"/>
    <p:restoredTop sz="94709" autoAdjust="0"/>
  </p:normalViewPr>
  <p:slideViewPr>
    <p:cSldViewPr>
      <p:cViewPr>
        <p:scale>
          <a:sx n="87" d="100"/>
          <a:sy n="87" d="100"/>
        </p:scale>
        <p:origin x="-2304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9T14:52:24.908" idx="1">
    <p:pos x="5760" y="0"/>
    <p:text/>
  </p:cm>
  <p:cm authorId="0" dt="2023-04-19T14:52:26.452" idx="2">
    <p:pos x="5896" y="13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E93E3-EFE2-4F65-9DE4-75021510EB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73DBC-889E-4460-B706-2877B25C2DB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i="1" u="sng" dirty="0" smtClean="0">
              <a:solidFill>
                <a:schemeClr val="tx1"/>
              </a:solidFill>
            </a:rPr>
            <a:t>Составление  проекта </a:t>
          </a:r>
          <a:r>
            <a:rPr lang="ru-RU" sz="2400" b="1" i="1" u="none" dirty="0" smtClean="0">
              <a:solidFill>
                <a:schemeClr val="tx1"/>
              </a:solidFill>
            </a:rPr>
            <a:t>бюджета:</a:t>
          </a:r>
          <a:endParaRPr lang="ru-RU" sz="1600" b="1" i="0" dirty="0" smtClean="0">
            <a:solidFill>
              <a:schemeClr val="tx1"/>
            </a:solidFill>
          </a:endParaRPr>
        </a:p>
        <a:p>
          <a:r>
            <a:rPr lang="ru-RU" sz="1600" b="1" i="0" dirty="0" smtClean="0">
              <a:solidFill>
                <a:schemeClr val="tx1"/>
              </a:solidFill>
            </a:rPr>
            <a:t>Составленный проект  представляется на рассмотрение Совета депутатов  Темкинского сельского поселения депутатов до 15  ноября  текущего года.</a:t>
          </a:r>
          <a:endParaRPr lang="ru-RU" sz="1600" b="1" i="0" dirty="0">
            <a:solidFill>
              <a:schemeClr val="tx1"/>
            </a:solidFill>
          </a:endParaRPr>
        </a:p>
      </dgm:t>
    </dgm:pt>
    <dgm:pt modelId="{63BC49A8-AB93-4501-9B1E-D5B5310EDACB}" type="parTrans" cxnId="{A30295EE-C6D6-4C8D-AEBE-A3B6DB0E55E0}">
      <dgm:prSet/>
      <dgm:spPr/>
      <dgm:t>
        <a:bodyPr/>
        <a:lstStyle/>
        <a:p>
          <a:endParaRPr lang="ru-RU"/>
        </a:p>
      </dgm:t>
    </dgm:pt>
    <dgm:pt modelId="{A3BBD9C4-2D86-418C-9C5B-8DBBE02E68D7}" type="sibTrans" cxnId="{A30295EE-C6D6-4C8D-AEBE-A3B6DB0E55E0}">
      <dgm:prSet/>
      <dgm:spPr/>
      <dgm:t>
        <a:bodyPr/>
        <a:lstStyle/>
        <a:p>
          <a:endParaRPr lang="ru-RU"/>
        </a:p>
      </dgm:t>
    </dgm:pt>
    <dgm:pt modelId="{17EAEFEA-FB45-418A-B7E5-F0EA720A080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u="sng" dirty="0" smtClean="0">
              <a:solidFill>
                <a:schemeClr val="tx1"/>
              </a:solidFill>
            </a:rPr>
            <a:t>Рассмотрение проекта бюджета: </a:t>
          </a:r>
          <a:r>
            <a:rPr lang="ru-RU" sz="1600" b="1" i="0" dirty="0" smtClean="0">
              <a:solidFill>
                <a:schemeClr val="tx1"/>
              </a:solidFill>
            </a:rPr>
            <a:t> </a:t>
          </a:r>
          <a:endParaRPr lang="ru-RU" sz="1600" b="1" i="0" dirty="0" smtClean="0">
            <a:solidFill>
              <a:schemeClr val="tx1"/>
            </a:solidFill>
          </a:endParaRPr>
        </a:p>
        <a:p>
          <a:r>
            <a:rPr lang="ru-RU" sz="1600" b="1" i="0" dirty="0" smtClean="0">
              <a:solidFill>
                <a:schemeClr val="tx1"/>
              </a:solidFill>
            </a:rPr>
            <a:t>Проект </a:t>
          </a:r>
          <a:r>
            <a:rPr lang="ru-RU" sz="1600" b="1" i="0" dirty="0" smtClean="0">
              <a:solidFill>
                <a:schemeClr val="tx1"/>
              </a:solidFill>
            </a:rPr>
            <a:t>бюджета Темкинского  сельского поселения выносится   на публичные слушания .  Публичное слушание проекта прошло </a:t>
          </a:r>
          <a:r>
            <a:rPr lang="ru-RU" sz="1600" b="1" i="0" dirty="0" smtClean="0">
              <a:solidFill>
                <a:schemeClr val="tx1"/>
              </a:solidFill>
            </a:rPr>
            <a:t>14 декабря 2022.</a:t>
          </a:r>
          <a:endParaRPr lang="ru-RU" sz="1600" i="0" dirty="0">
            <a:solidFill>
              <a:schemeClr val="tx1"/>
            </a:solidFill>
          </a:endParaRPr>
        </a:p>
      </dgm:t>
    </dgm:pt>
    <dgm:pt modelId="{C6C8E6A6-F8FD-4F04-83A5-C7B978D1DFE1}" type="parTrans" cxnId="{215A2E1B-2B51-4F82-9A50-95E6CCE306BD}">
      <dgm:prSet/>
      <dgm:spPr/>
      <dgm:t>
        <a:bodyPr/>
        <a:lstStyle/>
        <a:p>
          <a:endParaRPr lang="ru-RU"/>
        </a:p>
      </dgm:t>
    </dgm:pt>
    <dgm:pt modelId="{B792FF83-A4E2-4990-8969-3CC9E691867B}" type="sibTrans" cxnId="{215A2E1B-2B51-4F82-9A50-95E6CCE306BD}">
      <dgm:prSet/>
      <dgm:spPr/>
      <dgm:t>
        <a:bodyPr/>
        <a:lstStyle/>
        <a:p>
          <a:endParaRPr lang="ru-RU"/>
        </a:p>
      </dgm:t>
    </dgm:pt>
    <dgm:pt modelId="{D00BD9FF-5426-4B7D-912C-DFD3A8EB90D3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2000" b="1" i="1" u="sng" dirty="0" smtClean="0">
            <a:solidFill>
              <a:schemeClr val="tx1"/>
            </a:solidFill>
          </a:endParaRPr>
        </a:p>
        <a:p>
          <a:r>
            <a:rPr lang="ru-RU" sz="2000" b="1" i="1" u="sng" dirty="0" smtClean="0">
              <a:solidFill>
                <a:schemeClr val="tx1"/>
              </a:solidFill>
            </a:rPr>
            <a:t>Утверждение </a:t>
          </a:r>
          <a:r>
            <a:rPr lang="ru-RU" sz="2000" b="1" i="1" u="sng" dirty="0" smtClean="0">
              <a:solidFill>
                <a:schemeClr val="tx1"/>
              </a:solidFill>
            </a:rPr>
            <a:t>бюджета: </a:t>
          </a:r>
          <a:endParaRPr lang="ru-RU" sz="2000" b="1" i="1" u="sng" dirty="0" smtClean="0">
            <a:solidFill>
              <a:schemeClr val="tx1"/>
            </a:solidFill>
          </a:endParaRPr>
        </a:p>
        <a:p>
          <a:r>
            <a:rPr lang="ru-RU" sz="1600" b="1" i="1" dirty="0" smtClean="0">
              <a:solidFill>
                <a:schemeClr val="tx1"/>
              </a:solidFill>
            </a:rPr>
            <a:t>Решение  </a:t>
          </a:r>
          <a:r>
            <a:rPr lang="ru-RU" sz="1600" b="1" i="1" dirty="0" smtClean="0">
              <a:solidFill>
                <a:schemeClr val="tx1"/>
              </a:solidFill>
            </a:rPr>
            <a:t>о бюджете на очередной финансовой год и на плановый период утверждается депутатами  Совета депутатов </a:t>
          </a:r>
          <a:r>
            <a:rPr lang="ru-RU" sz="1600" b="1" i="1" dirty="0" smtClean="0">
              <a:solidFill>
                <a:schemeClr val="tx1"/>
              </a:solidFill>
            </a:rPr>
            <a:t>Темкинского  </a:t>
          </a:r>
          <a:r>
            <a:rPr lang="ru-RU" sz="1600" b="1" i="1" dirty="0" smtClean="0">
              <a:solidFill>
                <a:schemeClr val="tx1"/>
              </a:solidFill>
            </a:rPr>
            <a:t>сельского </a:t>
          </a:r>
          <a:r>
            <a:rPr lang="ru-RU" sz="1600" b="1" i="1" dirty="0" smtClean="0">
              <a:solidFill>
                <a:schemeClr val="tx1"/>
              </a:solidFill>
            </a:rPr>
            <a:t>поселения.</a:t>
          </a:r>
          <a:endParaRPr lang="ru-RU" sz="1600" b="1" i="1" dirty="0" smtClean="0">
            <a:solidFill>
              <a:schemeClr val="tx1"/>
            </a:solidFill>
          </a:endParaRPr>
        </a:p>
        <a:p>
          <a:r>
            <a:rPr lang="ru-RU" sz="1600" b="1" i="1" dirty="0" smtClean="0">
              <a:solidFill>
                <a:schemeClr val="tx1"/>
              </a:solidFill>
            </a:rPr>
            <a:t>Бюджет  </a:t>
          </a:r>
          <a:r>
            <a:rPr lang="ru-RU" sz="1600" b="1" i="1" dirty="0" smtClean="0">
              <a:solidFill>
                <a:schemeClr val="tx1"/>
              </a:solidFill>
            </a:rPr>
            <a:t>Темкинского сельского  </a:t>
          </a:r>
          <a:r>
            <a:rPr lang="ru-RU" sz="1600" b="1" i="1" dirty="0" smtClean="0">
              <a:solidFill>
                <a:schemeClr val="tx1"/>
              </a:solidFill>
            </a:rPr>
            <a:t>поселения утвержден </a:t>
          </a:r>
          <a:r>
            <a:rPr lang="ru-RU" sz="1600" b="1" i="1" dirty="0" smtClean="0">
              <a:solidFill>
                <a:schemeClr val="tx1"/>
              </a:solidFill>
            </a:rPr>
            <a:t>26 декабря 2022 </a:t>
          </a:r>
          <a:r>
            <a:rPr lang="ru-RU" sz="1600" b="1" i="1" dirty="0" smtClean="0">
              <a:solidFill>
                <a:schemeClr val="tx1"/>
              </a:solidFill>
            </a:rPr>
            <a:t>года.</a:t>
          </a:r>
          <a:endParaRPr lang="ru-RU" sz="1600" i="1" dirty="0">
            <a:solidFill>
              <a:schemeClr val="tx1"/>
            </a:solidFill>
          </a:endParaRPr>
        </a:p>
      </dgm:t>
    </dgm:pt>
    <dgm:pt modelId="{DEED43C5-4BA4-4CB6-A39F-AD3867E3329B}" type="parTrans" cxnId="{3A7EEE81-CA9B-4355-A724-CAAD4767D562}">
      <dgm:prSet/>
      <dgm:spPr/>
      <dgm:t>
        <a:bodyPr/>
        <a:lstStyle/>
        <a:p>
          <a:endParaRPr lang="ru-RU"/>
        </a:p>
      </dgm:t>
    </dgm:pt>
    <dgm:pt modelId="{E1A329B0-C3E2-4ECA-8907-2AC12676B1C2}" type="sibTrans" cxnId="{3A7EEE81-CA9B-4355-A724-CAAD4767D562}">
      <dgm:prSet/>
      <dgm:spPr/>
      <dgm:t>
        <a:bodyPr/>
        <a:lstStyle/>
        <a:p>
          <a:endParaRPr lang="ru-RU"/>
        </a:p>
      </dgm:t>
    </dgm:pt>
    <dgm:pt modelId="{0D3D36FF-7D69-4BD9-A0AF-D136ABE73160}" type="pres">
      <dgm:prSet presAssocID="{2E6E93E3-EFE2-4F65-9DE4-75021510EB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19C42-E803-4537-9172-8E1505D5620D}" type="pres">
      <dgm:prSet presAssocID="{2C373DBC-889E-4460-B706-2877B25C2DBD}" presName="parentLin" presStyleCnt="0"/>
      <dgm:spPr/>
    </dgm:pt>
    <dgm:pt modelId="{720FA265-46B5-48FA-AC55-C5B3EB336118}" type="pres">
      <dgm:prSet presAssocID="{2C373DBC-889E-4460-B706-2877B25C2D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67C4A4-4A99-4866-A4F2-1625AA29613D}" type="pres">
      <dgm:prSet presAssocID="{2C373DBC-889E-4460-B706-2877B25C2DBD}" presName="parentText" presStyleLbl="node1" presStyleIdx="0" presStyleCnt="3" custScaleX="142857" custScaleY="242132" custLinFactNeighborX="2102" custLinFactNeighborY="-1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8F4D-C413-4E08-92C0-0EBB0302C5EA}" type="pres">
      <dgm:prSet presAssocID="{2C373DBC-889E-4460-B706-2877B25C2DBD}" presName="negativeSpace" presStyleCnt="0"/>
      <dgm:spPr/>
    </dgm:pt>
    <dgm:pt modelId="{69496099-0E0E-4441-833F-A12355CC41C5}" type="pres">
      <dgm:prSet presAssocID="{2C373DBC-889E-4460-B706-2877B25C2DBD}" presName="childText" presStyleLbl="conFgAcc1" presStyleIdx="0" presStyleCnt="3">
        <dgm:presLayoutVars>
          <dgm:bulletEnabled val="1"/>
        </dgm:presLayoutVars>
      </dgm:prSet>
      <dgm:spPr/>
    </dgm:pt>
    <dgm:pt modelId="{EBA8F75F-0A3C-41DA-AC2F-0C28D10F0FD4}" type="pres">
      <dgm:prSet presAssocID="{A3BBD9C4-2D86-418C-9C5B-8DBBE02E68D7}" presName="spaceBetweenRectangles" presStyleCnt="0"/>
      <dgm:spPr/>
    </dgm:pt>
    <dgm:pt modelId="{862F0F93-56A7-4524-A260-C817084A4236}" type="pres">
      <dgm:prSet presAssocID="{17EAEFEA-FB45-418A-B7E5-F0EA720A080D}" presName="parentLin" presStyleCnt="0"/>
      <dgm:spPr/>
    </dgm:pt>
    <dgm:pt modelId="{7C81CFEE-4C7E-4731-AE1D-A4CD465779CD}" type="pres">
      <dgm:prSet presAssocID="{17EAEFEA-FB45-418A-B7E5-F0EA720A08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A6FD53-AF3A-4918-BB4B-9E846AEB1A5B}" type="pres">
      <dgm:prSet presAssocID="{17EAEFEA-FB45-418A-B7E5-F0EA720A080D}" presName="parentText" presStyleLbl="node1" presStyleIdx="1" presStyleCnt="3" custScaleX="142857" custScaleY="1583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BEC32-946C-4895-908F-3729D7AE2DA8}" type="pres">
      <dgm:prSet presAssocID="{17EAEFEA-FB45-418A-B7E5-F0EA720A080D}" presName="negativeSpace" presStyleCnt="0"/>
      <dgm:spPr/>
    </dgm:pt>
    <dgm:pt modelId="{DA4E988B-2217-48DF-A3B9-47DB669CFE98}" type="pres">
      <dgm:prSet presAssocID="{17EAEFEA-FB45-418A-B7E5-F0EA720A080D}" presName="childText" presStyleLbl="conFgAcc1" presStyleIdx="1" presStyleCnt="3">
        <dgm:presLayoutVars>
          <dgm:bulletEnabled val="1"/>
        </dgm:presLayoutVars>
      </dgm:prSet>
      <dgm:spPr/>
    </dgm:pt>
    <dgm:pt modelId="{A0C62CE1-233D-4BF3-98BE-F43D2E7F0EEB}" type="pres">
      <dgm:prSet presAssocID="{B792FF83-A4E2-4990-8969-3CC9E691867B}" presName="spaceBetweenRectangles" presStyleCnt="0"/>
      <dgm:spPr/>
    </dgm:pt>
    <dgm:pt modelId="{890FA6B1-EEC3-4E7B-9DA9-35E4B8DB3829}" type="pres">
      <dgm:prSet presAssocID="{D00BD9FF-5426-4B7D-912C-DFD3A8EB90D3}" presName="parentLin" presStyleCnt="0"/>
      <dgm:spPr/>
    </dgm:pt>
    <dgm:pt modelId="{E02A7C3E-5E19-47D1-BC57-DB0EB6014802}" type="pres">
      <dgm:prSet presAssocID="{D00BD9FF-5426-4B7D-912C-DFD3A8EB90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FC657B-F914-4EB3-97A4-97F52094934B}" type="pres">
      <dgm:prSet presAssocID="{D00BD9FF-5426-4B7D-912C-DFD3A8EB90D3}" presName="parentText" presStyleLbl="node1" presStyleIdx="2" presStyleCnt="3" custScaleX="142857" custScaleY="315474" custLinFactNeighborX="-20145" custLinFactNeighborY="-4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06B36-8DB4-4EA9-B5A8-B38AC1A27E82}" type="pres">
      <dgm:prSet presAssocID="{D00BD9FF-5426-4B7D-912C-DFD3A8EB90D3}" presName="negativeSpace" presStyleCnt="0"/>
      <dgm:spPr/>
    </dgm:pt>
    <dgm:pt modelId="{103C6455-41F0-43AE-8D7F-6F47C582753E}" type="pres">
      <dgm:prSet presAssocID="{D00BD9FF-5426-4B7D-912C-DFD3A8EB90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2CD855-92F9-4170-8DC9-61A0A705D425}" type="presOf" srcId="{17EAEFEA-FB45-418A-B7E5-F0EA720A080D}" destId="{7C81CFEE-4C7E-4731-AE1D-A4CD465779CD}" srcOrd="0" destOrd="0" presId="urn:microsoft.com/office/officeart/2005/8/layout/list1"/>
    <dgm:cxn modelId="{3A7EEE81-CA9B-4355-A724-CAAD4767D562}" srcId="{2E6E93E3-EFE2-4F65-9DE4-75021510EBC7}" destId="{D00BD9FF-5426-4B7D-912C-DFD3A8EB90D3}" srcOrd="2" destOrd="0" parTransId="{DEED43C5-4BA4-4CB6-A39F-AD3867E3329B}" sibTransId="{E1A329B0-C3E2-4ECA-8907-2AC12676B1C2}"/>
    <dgm:cxn modelId="{73009767-5EA2-4F7C-BE51-29119346A4AD}" type="presOf" srcId="{D00BD9FF-5426-4B7D-912C-DFD3A8EB90D3}" destId="{E02A7C3E-5E19-47D1-BC57-DB0EB6014802}" srcOrd="0" destOrd="0" presId="urn:microsoft.com/office/officeart/2005/8/layout/list1"/>
    <dgm:cxn modelId="{7E2296BB-B529-4BD8-9BBA-F3A51B7EF415}" type="presOf" srcId="{17EAEFEA-FB45-418A-B7E5-F0EA720A080D}" destId="{97A6FD53-AF3A-4918-BB4B-9E846AEB1A5B}" srcOrd="1" destOrd="0" presId="urn:microsoft.com/office/officeart/2005/8/layout/list1"/>
    <dgm:cxn modelId="{215A2E1B-2B51-4F82-9A50-95E6CCE306BD}" srcId="{2E6E93E3-EFE2-4F65-9DE4-75021510EBC7}" destId="{17EAEFEA-FB45-418A-B7E5-F0EA720A080D}" srcOrd="1" destOrd="0" parTransId="{C6C8E6A6-F8FD-4F04-83A5-C7B978D1DFE1}" sibTransId="{B792FF83-A4E2-4990-8969-3CC9E691867B}"/>
    <dgm:cxn modelId="{3182DF99-3318-46ED-97AC-B29C68FC3493}" type="presOf" srcId="{2C373DBC-889E-4460-B706-2877B25C2DBD}" destId="{720FA265-46B5-48FA-AC55-C5B3EB336118}" srcOrd="0" destOrd="0" presId="urn:microsoft.com/office/officeart/2005/8/layout/list1"/>
    <dgm:cxn modelId="{B681B37C-FF86-4641-A8FB-3DCAAB8A9746}" type="presOf" srcId="{D00BD9FF-5426-4B7D-912C-DFD3A8EB90D3}" destId="{CCFC657B-F914-4EB3-97A4-97F52094934B}" srcOrd="1" destOrd="0" presId="urn:microsoft.com/office/officeart/2005/8/layout/list1"/>
    <dgm:cxn modelId="{A30295EE-C6D6-4C8D-AEBE-A3B6DB0E55E0}" srcId="{2E6E93E3-EFE2-4F65-9DE4-75021510EBC7}" destId="{2C373DBC-889E-4460-B706-2877B25C2DBD}" srcOrd="0" destOrd="0" parTransId="{63BC49A8-AB93-4501-9B1E-D5B5310EDACB}" sibTransId="{A3BBD9C4-2D86-418C-9C5B-8DBBE02E68D7}"/>
    <dgm:cxn modelId="{7BFB83BF-554F-410A-9EA8-5BC451B5B1DC}" type="presOf" srcId="{2C373DBC-889E-4460-B706-2877B25C2DBD}" destId="{5867C4A4-4A99-4866-A4F2-1625AA29613D}" srcOrd="1" destOrd="0" presId="urn:microsoft.com/office/officeart/2005/8/layout/list1"/>
    <dgm:cxn modelId="{E700ABCC-CB48-4899-922F-CEF3D4C72D54}" type="presOf" srcId="{2E6E93E3-EFE2-4F65-9DE4-75021510EBC7}" destId="{0D3D36FF-7D69-4BD9-A0AF-D136ABE73160}" srcOrd="0" destOrd="0" presId="urn:microsoft.com/office/officeart/2005/8/layout/list1"/>
    <dgm:cxn modelId="{23547982-67B0-4FB2-9064-92D8F7798565}" type="presParOf" srcId="{0D3D36FF-7D69-4BD9-A0AF-D136ABE73160}" destId="{DD619C42-E803-4537-9172-8E1505D5620D}" srcOrd="0" destOrd="0" presId="urn:microsoft.com/office/officeart/2005/8/layout/list1"/>
    <dgm:cxn modelId="{4F8D6DDC-27F7-42AE-BA4F-B1A9654E4773}" type="presParOf" srcId="{DD619C42-E803-4537-9172-8E1505D5620D}" destId="{720FA265-46B5-48FA-AC55-C5B3EB336118}" srcOrd="0" destOrd="0" presId="urn:microsoft.com/office/officeart/2005/8/layout/list1"/>
    <dgm:cxn modelId="{02176795-1775-49E9-8731-E3A33DE805B1}" type="presParOf" srcId="{DD619C42-E803-4537-9172-8E1505D5620D}" destId="{5867C4A4-4A99-4866-A4F2-1625AA29613D}" srcOrd="1" destOrd="0" presId="urn:microsoft.com/office/officeart/2005/8/layout/list1"/>
    <dgm:cxn modelId="{195BC250-C194-4B2E-B296-86F8633D4062}" type="presParOf" srcId="{0D3D36FF-7D69-4BD9-A0AF-D136ABE73160}" destId="{2FBE8F4D-C413-4E08-92C0-0EBB0302C5EA}" srcOrd="1" destOrd="0" presId="urn:microsoft.com/office/officeart/2005/8/layout/list1"/>
    <dgm:cxn modelId="{7342A989-4193-4CD4-A98D-15A4EE72BC7A}" type="presParOf" srcId="{0D3D36FF-7D69-4BD9-A0AF-D136ABE73160}" destId="{69496099-0E0E-4441-833F-A12355CC41C5}" srcOrd="2" destOrd="0" presId="urn:microsoft.com/office/officeart/2005/8/layout/list1"/>
    <dgm:cxn modelId="{50451242-0E89-47A1-8CC9-F59D2A895402}" type="presParOf" srcId="{0D3D36FF-7D69-4BD9-A0AF-D136ABE73160}" destId="{EBA8F75F-0A3C-41DA-AC2F-0C28D10F0FD4}" srcOrd="3" destOrd="0" presId="urn:microsoft.com/office/officeart/2005/8/layout/list1"/>
    <dgm:cxn modelId="{D6910941-9EB5-4594-A8EA-303A0DC3D9C9}" type="presParOf" srcId="{0D3D36FF-7D69-4BD9-A0AF-D136ABE73160}" destId="{862F0F93-56A7-4524-A260-C817084A4236}" srcOrd="4" destOrd="0" presId="urn:microsoft.com/office/officeart/2005/8/layout/list1"/>
    <dgm:cxn modelId="{7AFC1442-C855-4D57-AEF8-10B2CD1120AB}" type="presParOf" srcId="{862F0F93-56A7-4524-A260-C817084A4236}" destId="{7C81CFEE-4C7E-4731-AE1D-A4CD465779CD}" srcOrd="0" destOrd="0" presId="urn:microsoft.com/office/officeart/2005/8/layout/list1"/>
    <dgm:cxn modelId="{0587F387-156A-4165-9EAF-C807624E1616}" type="presParOf" srcId="{862F0F93-56A7-4524-A260-C817084A4236}" destId="{97A6FD53-AF3A-4918-BB4B-9E846AEB1A5B}" srcOrd="1" destOrd="0" presId="urn:microsoft.com/office/officeart/2005/8/layout/list1"/>
    <dgm:cxn modelId="{8B5F58EA-7FA4-43C4-8B16-2E1E3C1A69BB}" type="presParOf" srcId="{0D3D36FF-7D69-4BD9-A0AF-D136ABE73160}" destId="{522BEC32-946C-4895-908F-3729D7AE2DA8}" srcOrd="5" destOrd="0" presId="urn:microsoft.com/office/officeart/2005/8/layout/list1"/>
    <dgm:cxn modelId="{6D8C0142-976B-4119-8241-8385DA076CE8}" type="presParOf" srcId="{0D3D36FF-7D69-4BD9-A0AF-D136ABE73160}" destId="{DA4E988B-2217-48DF-A3B9-47DB669CFE98}" srcOrd="6" destOrd="0" presId="urn:microsoft.com/office/officeart/2005/8/layout/list1"/>
    <dgm:cxn modelId="{9F0D6B1E-3B08-4E5F-9E58-7F3F4FACAB14}" type="presParOf" srcId="{0D3D36FF-7D69-4BD9-A0AF-D136ABE73160}" destId="{A0C62CE1-233D-4BF3-98BE-F43D2E7F0EEB}" srcOrd="7" destOrd="0" presId="urn:microsoft.com/office/officeart/2005/8/layout/list1"/>
    <dgm:cxn modelId="{3A69DECF-5355-4415-8B73-8A2CA30232D8}" type="presParOf" srcId="{0D3D36FF-7D69-4BD9-A0AF-D136ABE73160}" destId="{890FA6B1-EEC3-4E7B-9DA9-35E4B8DB3829}" srcOrd="8" destOrd="0" presId="urn:microsoft.com/office/officeart/2005/8/layout/list1"/>
    <dgm:cxn modelId="{839331E8-F0E1-4578-BA76-3BB19AE25FEA}" type="presParOf" srcId="{890FA6B1-EEC3-4E7B-9DA9-35E4B8DB3829}" destId="{E02A7C3E-5E19-47D1-BC57-DB0EB6014802}" srcOrd="0" destOrd="0" presId="urn:microsoft.com/office/officeart/2005/8/layout/list1"/>
    <dgm:cxn modelId="{5ABE5DBE-CBF8-4B5F-BBA8-A977DB9D44C6}" type="presParOf" srcId="{890FA6B1-EEC3-4E7B-9DA9-35E4B8DB3829}" destId="{CCFC657B-F914-4EB3-97A4-97F52094934B}" srcOrd="1" destOrd="0" presId="urn:microsoft.com/office/officeart/2005/8/layout/list1"/>
    <dgm:cxn modelId="{25D63B86-D070-453D-B734-54281383DC25}" type="presParOf" srcId="{0D3D36FF-7D69-4BD9-A0AF-D136ABE73160}" destId="{E7A06B36-8DB4-4EA9-B5A8-B38AC1A27E82}" srcOrd="9" destOrd="0" presId="urn:microsoft.com/office/officeart/2005/8/layout/list1"/>
    <dgm:cxn modelId="{6E823E2A-AF23-4347-8F6B-6D723BAEA944}" type="presParOf" srcId="{0D3D36FF-7D69-4BD9-A0AF-D136ABE73160}" destId="{103C6455-41F0-43AE-8D7F-6F47C582753E}" srcOrd="10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96099-0E0E-4441-833F-A12355CC41C5}">
      <dsp:nvSpPr>
        <dsp:cNvPr id="0" name=""/>
        <dsp:cNvSpPr/>
      </dsp:nvSpPr>
      <dsp:spPr>
        <a:xfrm>
          <a:off x="0" y="1315573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7C4A4-4A99-4866-A4F2-1625AA29613D}">
      <dsp:nvSpPr>
        <dsp:cNvPr id="0" name=""/>
        <dsp:cNvSpPr/>
      </dsp:nvSpPr>
      <dsp:spPr>
        <a:xfrm>
          <a:off x="393807" y="113442"/>
          <a:ext cx="7835792" cy="150102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tx1"/>
              </a:solidFill>
            </a:rPr>
            <a:t>Составление  проекта </a:t>
          </a:r>
          <a:r>
            <a:rPr lang="ru-RU" sz="2400" b="1" i="1" u="none" kern="1200" dirty="0" smtClean="0">
              <a:solidFill>
                <a:schemeClr val="tx1"/>
              </a:solidFill>
            </a:rPr>
            <a:t>бюджета:</a:t>
          </a:r>
          <a:endParaRPr lang="ru-RU" sz="1600" b="1" i="0" kern="1200" dirty="0" smtClean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Составленный проект  представляется на рассмотрение Совета депутатов  Темкинского сельского поселения депутатов до 15  ноября  текущего года.</a:t>
          </a:r>
          <a:endParaRPr lang="ru-RU" sz="1600" b="1" i="0" kern="1200" dirty="0">
            <a:solidFill>
              <a:schemeClr val="tx1"/>
            </a:solidFill>
          </a:endParaRPr>
        </a:p>
      </dsp:txBody>
      <dsp:txXfrm>
        <a:off x="393807" y="113442"/>
        <a:ext cx="7835792" cy="1501024"/>
      </dsp:txXfrm>
    </dsp:sp>
    <dsp:sp modelId="{DA4E988B-2217-48DF-A3B9-47DB669CFE98}">
      <dsp:nvSpPr>
        <dsp:cNvPr id="0" name=""/>
        <dsp:cNvSpPr/>
      </dsp:nvSpPr>
      <dsp:spPr>
        <a:xfrm>
          <a:off x="0" y="263012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D53-AF3A-4918-BB4B-9E846AEB1A5B}">
      <dsp:nvSpPr>
        <dsp:cNvPr id="0" name=""/>
        <dsp:cNvSpPr/>
      </dsp:nvSpPr>
      <dsp:spPr>
        <a:xfrm>
          <a:off x="391790" y="1958173"/>
          <a:ext cx="7835792" cy="98191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solidFill>
                <a:schemeClr val="tx1"/>
              </a:solidFill>
            </a:rPr>
            <a:t>Рассмотрение проекта бюджета: </a:t>
          </a:r>
          <a:r>
            <a:rPr lang="ru-RU" sz="1600" b="1" i="0" kern="1200" dirty="0" smtClean="0">
              <a:solidFill>
                <a:schemeClr val="tx1"/>
              </a:solidFill>
            </a:rPr>
            <a:t> </a:t>
          </a:r>
          <a:endParaRPr lang="ru-RU" sz="1600" b="1" i="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Проект </a:t>
          </a:r>
          <a:r>
            <a:rPr lang="ru-RU" sz="1600" b="1" i="0" kern="1200" dirty="0" smtClean="0">
              <a:solidFill>
                <a:schemeClr val="tx1"/>
              </a:solidFill>
            </a:rPr>
            <a:t>бюджета Темкинского  сельского поселения выносится   на публичные слушания .  Публичное слушание проекта прошло </a:t>
          </a:r>
          <a:r>
            <a:rPr lang="ru-RU" sz="1600" b="1" i="0" kern="1200" dirty="0" smtClean="0">
              <a:solidFill>
                <a:schemeClr val="tx1"/>
              </a:solidFill>
            </a:rPr>
            <a:t>14 декабря 2022.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391790" y="1958173"/>
        <a:ext cx="7835792" cy="981916"/>
      </dsp:txXfrm>
    </dsp:sp>
    <dsp:sp modelId="{103C6455-41F0-43AE-8D7F-6F47C582753E}">
      <dsp:nvSpPr>
        <dsp:cNvPr id="0" name=""/>
        <dsp:cNvSpPr/>
      </dsp:nvSpPr>
      <dsp:spPr>
        <a:xfrm>
          <a:off x="0" y="4918455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C657B-F914-4EB3-97A4-97F52094934B}">
      <dsp:nvSpPr>
        <dsp:cNvPr id="0" name=""/>
        <dsp:cNvSpPr/>
      </dsp:nvSpPr>
      <dsp:spPr>
        <a:xfrm>
          <a:off x="312863" y="3243760"/>
          <a:ext cx="7835792" cy="195568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u="sng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solidFill>
                <a:schemeClr val="tx1"/>
              </a:solidFill>
            </a:rPr>
            <a:t>Утверждение </a:t>
          </a:r>
          <a:r>
            <a:rPr lang="ru-RU" sz="2000" b="1" i="1" u="sng" kern="1200" dirty="0" smtClean="0">
              <a:solidFill>
                <a:schemeClr val="tx1"/>
              </a:solidFill>
            </a:rPr>
            <a:t>бюджета: </a:t>
          </a:r>
          <a:endParaRPr lang="ru-RU" sz="2000" b="1" i="1" u="sng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Решение  </a:t>
          </a:r>
          <a:r>
            <a:rPr lang="ru-RU" sz="1600" b="1" i="1" kern="1200" dirty="0" smtClean="0">
              <a:solidFill>
                <a:schemeClr val="tx1"/>
              </a:solidFill>
            </a:rPr>
            <a:t>о бюджете на очередной финансовой год и на плановый период утверждается депутатами  Совета депутатов </a:t>
          </a:r>
          <a:r>
            <a:rPr lang="ru-RU" sz="1600" b="1" i="1" kern="1200" dirty="0" smtClean="0">
              <a:solidFill>
                <a:schemeClr val="tx1"/>
              </a:solidFill>
            </a:rPr>
            <a:t>Темкинского  </a:t>
          </a:r>
          <a:r>
            <a:rPr lang="ru-RU" sz="1600" b="1" i="1" kern="1200" dirty="0" smtClean="0">
              <a:solidFill>
                <a:schemeClr val="tx1"/>
              </a:solidFill>
            </a:rPr>
            <a:t>сельского </a:t>
          </a:r>
          <a:r>
            <a:rPr lang="ru-RU" sz="1600" b="1" i="1" kern="1200" dirty="0" smtClean="0">
              <a:solidFill>
                <a:schemeClr val="tx1"/>
              </a:solidFill>
            </a:rPr>
            <a:t>поселения.</a:t>
          </a:r>
          <a:endParaRPr lang="ru-RU" sz="1600" b="1" i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Бюджет  </a:t>
          </a:r>
          <a:r>
            <a:rPr lang="ru-RU" sz="1600" b="1" i="1" kern="1200" dirty="0" smtClean="0">
              <a:solidFill>
                <a:schemeClr val="tx1"/>
              </a:solidFill>
            </a:rPr>
            <a:t>Темкинского сельского  </a:t>
          </a:r>
          <a:r>
            <a:rPr lang="ru-RU" sz="1600" b="1" i="1" kern="1200" dirty="0" smtClean="0">
              <a:solidFill>
                <a:schemeClr val="tx1"/>
              </a:solidFill>
            </a:rPr>
            <a:t>поселения утвержден </a:t>
          </a:r>
          <a:r>
            <a:rPr lang="ru-RU" sz="1600" b="1" i="1" kern="1200" dirty="0" smtClean="0">
              <a:solidFill>
                <a:schemeClr val="tx1"/>
              </a:solidFill>
            </a:rPr>
            <a:t>26 декабря 2022 </a:t>
          </a:r>
          <a:r>
            <a:rPr lang="ru-RU" sz="1600" b="1" i="1" kern="1200" dirty="0" smtClean="0">
              <a:solidFill>
                <a:schemeClr val="tx1"/>
              </a:solidFill>
            </a:rPr>
            <a:t>года.</a:t>
          </a:r>
          <a:endParaRPr lang="ru-RU" sz="1600" i="1" kern="1200" dirty="0">
            <a:solidFill>
              <a:schemeClr val="tx1"/>
            </a:solidFill>
          </a:endParaRPr>
        </a:p>
      </dsp:txBody>
      <dsp:txXfrm>
        <a:off x="312863" y="3243760"/>
        <a:ext cx="7835792" cy="195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D7A4-5F12-4938-9B7D-FB7949E5CEDA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9544-AAE2-4113-BF71-90C313D8D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90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A9544-AAE2-4113-BF71-90C313D8D1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13D6F-FABC-4E41-BCCA-90A5C5834487}" type="datetimeFigureOut">
              <a:rPr lang="ru-RU" smtClean="0"/>
              <a:pPr/>
              <a:t>19.04.2024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r="992" b="33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50112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 для граждан Темкинского сельского поселения Темкинского района Смоленской области к проекту решения о бюджете на 2023 год и на плановый период 2024-2025 годов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Какие  налоги уплачивают в местный бюджет граждане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Темкинского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сельского поселения Темкинского района Смоленской области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357850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 на доходы физических лиц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Предоставление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налоговых вычетов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Ставка  налога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13%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отдельных случаях: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отношении доходов от долевого  участия в деятельности организаций, полученных в виде дивидендов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30%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отношении всех доходов, получаемых физическими лицами- иностранными гражданами</a:t>
            </a: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35%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отношении стоимости полученных выигрышей и призов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171448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2857496"/>
            <a:ext cx="8143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Распределение  бюджетных ассигнований  по разделам расходов  на 2022-2024 гг.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34910111"/>
              </p:ext>
            </p:extLst>
          </p:nvPr>
        </p:nvGraphicFramePr>
        <p:xfrm>
          <a:off x="0" y="500041"/>
          <a:ext cx="9144000" cy="3017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4514"/>
                <a:gridCol w="1622334"/>
                <a:gridCol w="1548591"/>
                <a:gridCol w="1548561"/>
              </a:tblGrid>
              <a:tr h="4093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78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(01)Общегосударственные вопросы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2287,2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2287,2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2287,2</a:t>
                      </a:r>
                      <a:endParaRPr lang="ru-RU" b="1" dirty="0"/>
                    </a:p>
                  </a:txBody>
                  <a:tcPr/>
                </a:tc>
              </a:tr>
              <a:tr h="422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(02)Национальная оборона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340,8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351,2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359,8</a:t>
                      </a:r>
                      <a:endParaRPr lang="ru-RU" sz="1600" b="1" dirty="0"/>
                    </a:p>
                  </a:txBody>
                  <a:tcPr/>
                </a:tc>
              </a:tr>
              <a:tr h="3778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(04)Национальная экономика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1220,0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1266,6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1317,4</a:t>
                      </a:r>
                      <a:endParaRPr lang="ru-RU" b="1" dirty="0"/>
                    </a:p>
                  </a:txBody>
                  <a:tcPr/>
                </a:tc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(05)Жилищно - коммунальное 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5559,3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5004,3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4782,4</a:t>
                      </a:r>
                      <a:endParaRPr lang="ru-RU" b="1" dirty="0"/>
                    </a:p>
                  </a:txBody>
                  <a:tcPr/>
                </a:tc>
              </a:tr>
              <a:tr h="83157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9407,3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9128,7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9188,2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8596" y="142852"/>
            <a:ext cx="8143932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Меры, направленные на увеличение бюджетных доходов в </a:t>
            </a:r>
            <a:r>
              <a:rPr lang="ru-RU" sz="2000" b="1" i="1" dirty="0" smtClean="0">
                <a:solidFill>
                  <a:schemeClr val="tx1"/>
                </a:solidFill>
              </a:rPr>
              <a:t>2023 </a:t>
            </a:r>
            <a:r>
              <a:rPr lang="ru-RU" sz="2000" b="1" i="1" dirty="0" smtClean="0">
                <a:solidFill>
                  <a:schemeClr val="tx1"/>
                </a:solidFill>
              </a:rPr>
              <a:t>году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и плановом периоде </a:t>
            </a:r>
            <a:r>
              <a:rPr lang="ru-RU" sz="2000" b="1" i="1" dirty="0" smtClean="0">
                <a:solidFill>
                  <a:schemeClr val="tx1"/>
                </a:solidFill>
              </a:rPr>
              <a:t>2024-2025 </a:t>
            </a:r>
            <a:r>
              <a:rPr lang="ru-RU" sz="2000" b="1" i="1" dirty="0" smtClean="0">
                <a:solidFill>
                  <a:schemeClr val="tx1"/>
                </a:solidFill>
              </a:rPr>
              <a:t>годов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500174"/>
            <a:ext cx="8858312" cy="5143536"/>
          </a:xfrm>
          <a:prstGeom prst="roundRect">
            <a:avLst/>
          </a:prstGeom>
          <a:solidFill>
            <a:schemeClr val="accent3">
              <a:alpha val="52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Совершенствование специальных налоговых режимов для малого предпринимательства;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Меры, предусматривающие повышение доходов консолидированного бюджета муниципального образования;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Совершенствование налогового администрирования;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Стимулирование развития предпринимательства и создание новых рабочих мест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Основные   направления  бюджетной и налоговой политики </a:t>
            </a:r>
            <a:r>
              <a:rPr lang="ru-RU" sz="2400" b="1" i="1" dirty="0" smtClean="0">
                <a:solidFill>
                  <a:schemeClr val="tx1"/>
                </a:solidFill>
              </a:rPr>
              <a:t>Темкинского сельского </a:t>
            </a:r>
            <a:r>
              <a:rPr lang="ru-RU" sz="2400" b="1" i="1" dirty="0" smtClean="0">
                <a:solidFill>
                  <a:schemeClr val="tx1"/>
                </a:solidFill>
              </a:rPr>
              <a:t>поселения Темкинского района Смоленской области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142984"/>
            <a:ext cx="9001156" cy="5715016"/>
          </a:xfrm>
          <a:prstGeom prst="roundRect">
            <a:avLst/>
          </a:prstGeom>
          <a:solidFill>
            <a:schemeClr val="accent3">
              <a:alpha val="64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Основными  направлениями  бюджетной политики является формирование « программного бюджета», внедрение программно-целевого принципа организации;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Направление бюджетных средств на реализацию майских Указов Президента Российской Федерации, в первую очередь на повышение заработной платы работникам бюджетной сферы в соответствии с Указом Президента Российской Федерации  от 7 мая 2012  года № 597 « О мероприятиях по реализации государственной  социальной политики»;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Проведение комплекса мер, направленных на увеличение  бюджетных доходов;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Повышение  доступности и качества предоставления муниципальных услуг муниципального образования «Темкинский район»;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Реализация приоритетных направлений социально- экономического развития  муниципального  образования</a:t>
            </a:r>
            <a:endParaRPr lang="ru-RU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214290"/>
            <a:ext cx="8858312" cy="10715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Политика  в сфере межбюджетных отношений   на </a:t>
            </a: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2023 </a:t>
            </a: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год и на плановый период </a:t>
            </a:r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2024-2025 годов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736"/>
            <a:ext cx="8643998" cy="5214974"/>
          </a:xfrm>
          <a:prstGeom prst="roundRect">
            <a:avLst>
              <a:gd name="adj" fmla="val 34975"/>
            </a:avLst>
          </a:prstGeom>
          <a:solidFill>
            <a:schemeClr val="accent3">
              <a:alpha val="54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Важнейшими  задачами  бюджетной политики являются развитие и совершенствование   межбюджетных отношений  в целях обеспечения устойчивости и сбалансированности местного бюджета , расширения самостоятельности  ответственности органов местного самоуправления;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Перед муниципальным образованием ставиться задача, постоянно увеличивать долю обеспечения своей деятельности за счет собственных  средств.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 Сохранить  нормативный  подход к формированию межбюджетных отношений  с муниципальными образованиями, одним из основополагающих  факторов которого  является учет структуры населения муниципального  образования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30914-WA00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643446"/>
            <a:ext cx="600076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Братская могила 1294 воинов Советской Армии, погибших в 1941-1943 гг. в боях с немецко - фашисткими захватчиками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use\Desktop\1003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85784" y="4857760"/>
            <a:ext cx="9644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Спасибо за внимание!!!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7143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Основные понятия, термины и определения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8039128" cy="5429288"/>
          </a:xfrm>
          <a:prstGeom prst="roundRect">
            <a:avLst/>
          </a:prstGeom>
          <a:gradFill>
            <a:gsLst>
              <a:gs pos="20000">
                <a:schemeClr val="accent3">
                  <a:tint val="70000"/>
                  <a:satMod val="130000"/>
                  <a:alpha val="0"/>
                </a:schemeClr>
              </a:gs>
              <a:gs pos="43000">
                <a:schemeClr val="accent3">
                  <a:tint val="44000"/>
                  <a:satMod val="165000"/>
                  <a:alpha val="29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Бюджет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 (от старонормандского </a:t>
            </a: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bougette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 — кошелёк, сумка, кожаный мешок, мешок с деньгами) — схема доходов и расходов определённого лица (семьи, бизнеса, организации, государства и т. д.), устанавливаемая на определённый период времени, обычно на один </a:t>
            </a: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год.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7858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Что такое бюджет для граждан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142984"/>
            <a:ext cx="9144000" cy="5429288"/>
          </a:xfrm>
          <a:prstGeom prst="ellipse">
            <a:avLst/>
          </a:prstGeom>
          <a:gradFill>
            <a:gsLst>
              <a:gs pos="80000">
                <a:schemeClr val="accent3">
                  <a:tint val="70000"/>
                  <a:satMod val="130000"/>
                  <a:alpha val="11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9900"/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rgbClr val="009900"/>
                </a:solidFill>
                <a:latin typeface="Georgia" pitchFamily="18" charset="0"/>
              </a:rPr>
              <a:t>Бюджет для граждан»</a:t>
            </a:r>
            <a:r>
              <a:rPr lang="ru-RU" sz="2000" b="1" dirty="0" smtClean="0">
                <a:latin typeface="Georgia" pitchFamily="18" charset="0"/>
              </a:rPr>
              <a:t>  познакомит вас  с положениями основного финансового документа Темкинского сельского поселения   Темкинского района Смоленской области – бюджета сельского поселения  на 2023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год и 2024-20</a:t>
            </a:r>
            <a:r>
              <a:rPr lang="en-US" sz="2000" b="1" dirty="0" smtClean="0">
                <a:latin typeface="Georgia" pitchFamily="18" charset="0"/>
              </a:rPr>
              <a:t>2</a:t>
            </a:r>
            <a:r>
              <a:rPr lang="ru-RU" sz="2000" b="1" dirty="0" smtClean="0">
                <a:latin typeface="Georgia" pitchFamily="18" charset="0"/>
              </a:rPr>
              <a:t>5 годы.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Georgia" pitchFamily="18" charset="0"/>
              </a:rPr>
              <a:t>        Данная информация предназначена для широкого круга пользователей и будет интересна и полезна всем категориям населения нашего поселения, так как  бюджет  затрагивает интересы каждого жителя Темкинского  сельского поселения.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Georgia" pitchFamily="18" charset="0"/>
              </a:rPr>
              <a:t>     «Бюджет для граждан» нацелен на получение обратной связи от граждан, которым интересны проблемы финансов в сельском поселении.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428604"/>
            <a:ext cx="8715436" cy="6215106"/>
          </a:xfrm>
          <a:prstGeom prst="roundRect">
            <a:avLst/>
          </a:prstGeom>
          <a:gradFill>
            <a:gsLst>
              <a:gs pos="0">
                <a:schemeClr val="accent3">
                  <a:tint val="70000"/>
                  <a:satMod val="130000"/>
                </a:schemeClr>
              </a:gs>
              <a:gs pos="43000">
                <a:schemeClr val="accent3">
                  <a:tint val="44000"/>
                  <a:satMod val="165000"/>
                  <a:alpha val="50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Бюджет – это план доходов и расходов на определенный период.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Каждый житель  является участником формирования этого  плана с одной стороны  как налогоплательщик, наполняя доходы бюджета,  с другой-  он получает часть расходов как потребитель общественных услуг.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 Государство расходует поступившие расходы для выполнения  своих функций и предоставление общественных (государственных) услуг: образование,  здравоохранение, культура, спорт, социальное обеспечение, поддержка  экономики, гарантии безопасности и правопорядка, защита общественных интересов,  гражданских  прав и свобод и др.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Граждане – и как налогоплательщики, и как потребители  общественных услуг- должны быть уверены в том, что передаваемые ими  в распоряжение  государства средства используются 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Доходы и расходы бюджета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357298"/>
            <a:ext cx="4000528" cy="5286412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1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357298"/>
            <a:ext cx="4214842" cy="5286412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Этапы бюджетного процесса: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Разделы классификации расходов бюджетов: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857232"/>
            <a:ext cx="8572560" cy="5715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01 « Общегосударственные вопросы»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02  « Национальная  оборона»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04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«Национальная экономика»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05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« Жилищно- коммунальное хозяйство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доходов и расходов на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000100" y="928670"/>
            <a:ext cx="7215238" cy="7858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и на плановый период </a:t>
            </a:r>
            <a:r>
              <a:rPr lang="ru-RU" sz="4000" i="1" dirty="0" smtClean="0">
                <a:solidFill>
                  <a:schemeClr val="tx1"/>
                </a:solidFill>
              </a:rPr>
              <a:t>2024 </a:t>
            </a:r>
            <a:r>
              <a:rPr lang="ru-RU" sz="4000" i="1" dirty="0" smtClean="0">
                <a:solidFill>
                  <a:schemeClr val="tx1"/>
                </a:solidFill>
              </a:rPr>
              <a:t>и </a:t>
            </a:r>
            <a:r>
              <a:rPr lang="ru-RU" sz="4000" i="1" dirty="0" smtClean="0">
                <a:solidFill>
                  <a:schemeClr val="tx1"/>
                </a:solidFill>
              </a:rPr>
              <a:t>2025 </a:t>
            </a:r>
            <a:r>
              <a:rPr lang="ru-RU" sz="4000" i="1" dirty="0" smtClean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0" y="2143116"/>
            <a:ext cx="4000496" cy="24288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</a:t>
            </a:r>
            <a:r>
              <a:rPr lang="ru-RU" sz="3200" b="1" i="1" dirty="0" smtClean="0"/>
              <a:t>2023 год</a:t>
            </a:r>
            <a:endParaRPr lang="ru-RU" sz="3200" b="1" i="1" dirty="0" smtClean="0"/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9407,3          </a:t>
            </a:r>
            <a:r>
              <a:rPr lang="ru-RU" sz="2400" b="1" i="1" dirty="0" smtClean="0"/>
              <a:t>тыс</a:t>
            </a:r>
            <a:r>
              <a:rPr lang="ru-RU" sz="2400" b="1" i="1" dirty="0" smtClean="0"/>
              <a:t>. рублей, в т.ч.: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</a:t>
            </a:r>
            <a:r>
              <a:rPr lang="ru-RU" sz="2400" b="1" i="1" dirty="0" smtClean="0"/>
              <a:t>доходы – </a:t>
            </a:r>
            <a:r>
              <a:rPr lang="ru-RU" sz="2400" b="1" i="1" dirty="0" smtClean="0"/>
              <a:t>5714,5          тыс</a:t>
            </a:r>
            <a:r>
              <a:rPr lang="ru-RU" sz="2400" b="1" i="1" dirty="0" smtClean="0"/>
              <a:t>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</a:t>
            </a:r>
            <a:r>
              <a:rPr lang="ru-RU" sz="2400" b="1" i="1" dirty="0" smtClean="0"/>
              <a:t>3692,8 тыс</a:t>
            </a:r>
            <a:r>
              <a:rPr lang="ru-RU" sz="2400" b="1" i="1" dirty="0" smtClean="0"/>
              <a:t>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</a:t>
            </a:r>
            <a:r>
              <a:rPr lang="ru-RU" sz="2400" b="1" i="1" dirty="0" smtClean="0"/>
              <a:t>9407,3        </a:t>
            </a:r>
            <a:r>
              <a:rPr lang="ru-RU" sz="2400" b="1" i="1" dirty="0" smtClean="0"/>
              <a:t>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  <p:sp>
        <p:nvSpPr>
          <p:cNvPr id="19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2143116"/>
            <a:ext cx="4143404" cy="2643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</a:t>
            </a:r>
            <a:r>
              <a:rPr lang="ru-RU" sz="3600" b="1" i="1" dirty="0" smtClean="0"/>
              <a:t>2024 </a:t>
            </a:r>
            <a:r>
              <a:rPr lang="ru-RU" sz="3600" b="1" i="1" dirty="0" smtClean="0"/>
              <a:t>год</a:t>
            </a:r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</a:t>
            </a:r>
            <a:r>
              <a:rPr lang="ru-RU" sz="2400" b="1" i="1" dirty="0" smtClean="0"/>
              <a:t>9128,7             тыс</a:t>
            </a:r>
            <a:r>
              <a:rPr lang="ru-RU" sz="2400" b="1" i="1" dirty="0" smtClean="0"/>
              <a:t>. рублей, в т.ч.: 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доходы – </a:t>
            </a:r>
            <a:r>
              <a:rPr lang="ru-RU" sz="2400" b="1" i="1" dirty="0" smtClean="0"/>
              <a:t>6007,0                 тыс</a:t>
            </a:r>
            <a:r>
              <a:rPr lang="ru-RU" sz="2400" b="1" i="1" dirty="0" smtClean="0"/>
              <a:t>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</a:t>
            </a:r>
            <a:r>
              <a:rPr lang="ru-RU" sz="2400" b="1" i="1" dirty="0" smtClean="0"/>
              <a:t>3121,7    </a:t>
            </a:r>
            <a:r>
              <a:rPr lang="ru-RU" sz="2400" b="1" i="1" dirty="0" smtClean="0"/>
              <a:t>тыс</a:t>
            </a:r>
            <a:r>
              <a:rPr lang="ru-RU" sz="2400" b="1" i="1" dirty="0" smtClean="0"/>
              <a:t>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</a:t>
            </a:r>
            <a:r>
              <a:rPr lang="ru-RU" sz="2400" b="1" i="1" dirty="0" smtClean="0"/>
              <a:t>9128,7                 тыс</a:t>
            </a:r>
            <a:r>
              <a:rPr lang="ru-RU" sz="2400" b="1" i="1" dirty="0" smtClean="0"/>
              <a:t>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  <p:sp>
        <p:nvSpPr>
          <p:cNvPr id="20" name="Содержимое 7"/>
          <p:cNvSpPr>
            <a:spLocks noGrp="1"/>
          </p:cNvSpPr>
          <p:nvPr>
            <p:ph sz="quarter" idx="4"/>
          </p:nvPr>
        </p:nvSpPr>
        <p:spPr>
          <a:xfrm>
            <a:off x="928662" y="4572008"/>
            <a:ext cx="7358114" cy="2071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                     </a:t>
            </a:r>
            <a:r>
              <a:rPr lang="ru-RU" sz="3100" b="1" i="1" dirty="0" smtClean="0"/>
              <a:t>2025 год</a:t>
            </a:r>
            <a:endParaRPr lang="ru-RU" sz="3100" b="1" i="1" dirty="0" smtClean="0"/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</a:t>
            </a:r>
            <a:r>
              <a:rPr lang="ru-RU" sz="2400" b="1" i="1" dirty="0" smtClean="0"/>
              <a:t>9188,2 тыс</a:t>
            </a:r>
            <a:r>
              <a:rPr lang="ru-RU" sz="2400" b="1" i="1" dirty="0" smtClean="0"/>
              <a:t>. рублей, в т.ч.: 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доходы – </a:t>
            </a:r>
            <a:r>
              <a:rPr lang="ru-RU" sz="2400" b="1" i="1" dirty="0" smtClean="0"/>
              <a:t>6354,1 </a:t>
            </a:r>
            <a:r>
              <a:rPr lang="ru-RU" sz="2400" b="1" i="1" dirty="0" smtClean="0"/>
              <a:t>тыс.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</a:t>
            </a:r>
            <a:r>
              <a:rPr lang="ru-RU" sz="2400" b="1" i="1" dirty="0" smtClean="0"/>
              <a:t>2834,1 </a:t>
            </a:r>
            <a:r>
              <a:rPr lang="ru-RU" sz="2400" b="1" i="1" dirty="0" smtClean="0"/>
              <a:t>тыс.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</a:t>
            </a:r>
            <a:r>
              <a:rPr lang="ru-RU" sz="2400" b="1" i="1" dirty="0" smtClean="0"/>
              <a:t>9188,2 </a:t>
            </a:r>
            <a:r>
              <a:rPr lang="ru-RU" sz="2400" b="1" i="1" dirty="0" smtClean="0"/>
              <a:t>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Из каких поступлений в настоящее время формируется доходная часть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местного бюджета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110178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Доходы бюджета</a:t>
            </a:r>
            <a:r>
              <a:rPr lang="ru-RU" sz="1800" b="1" dirty="0" smtClean="0"/>
              <a:t>- безвозмездные  и безвозвратные поступления денежных средств в бюджет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Налоговые доходы</a:t>
            </a:r>
            <a:r>
              <a:rPr lang="ru-RU" sz="1800" b="1" i="1" dirty="0" smtClean="0"/>
              <a:t>- </a:t>
            </a:r>
            <a:r>
              <a:rPr lang="ru-RU" sz="1800" b="1" dirty="0" smtClean="0"/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Неналоговые доходы</a:t>
            </a:r>
            <a:r>
              <a:rPr lang="ru-RU" sz="1800" b="1" dirty="0" smtClean="0"/>
              <a:t>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Безвозмездные поступления</a:t>
            </a:r>
            <a:r>
              <a:rPr lang="ru-RU" sz="1800" b="1" dirty="0" smtClean="0"/>
              <a:t>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2281</TotalTime>
  <Words>1077</Words>
  <Application>Microsoft Office PowerPoint</Application>
  <PresentationFormat>Экран (4:3)</PresentationFormat>
  <Paragraphs>120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Основные понятия, термины и определения</vt:lpstr>
      <vt:lpstr>Что такое бюджет для граждан?</vt:lpstr>
      <vt:lpstr>Слайд 4</vt:lpstr>
      <vt:lpstr>Доходы и расходы бюджета</vt:lpstr>
      <vt:lpstr>Этапы бюджетного процесса:</vt:lpstr>
      <vt:lpstr>Разделы классификации расходов бюджетов:</vt:lpstr>
      <vt:lpstr>Общий объем доходов и расходов на 2023 год</vt:lpstr>
      <vt:lpstr>Из каких поступлений в настоящее время формируется доходная часть  местного бюджета ?</vt:lpstr>
      <vt:lpstr>Какие  налоги уплачивают в местный бюджет граждане Темкинского сельского поселения Темкинского района Смоленской области</vt:lpstr>
      <vt:lpstr>Распределение  бюджетных ассигнований  по разделам расходов  на 2022-2024 гг.</vt:lpstr>
      <vt:lpstr>Слайд 12</vt:lpstr>
      <vt:lpstr>Основные   направления  бюджетной и налоговой политики Темкинского сельского поселения Темкинского района Смоленской области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pcuse</cp:lastModifiedBy>
  <cp:revision>266</cp:revision>
  <dcterms:created xsi:type="dcterms:W3CDTF">2013-12-20T12:05:44Z</dcterms:created>
  <dcterms:modified xsi:type="dcterms:W3CDTF">2024-04-19T08:25:23Z</dcterms:modified>
</cp:coreProperties>
</file>