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4.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notesSlides/notesSlide10.xml" ContentType="application/vnd.openxmlformats-officedocument.presentationml.notesSlide+xml"/>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35"/>
  </p:notesMasterIdLst>
  <p:sldIdLst>
    <p:sldId id="256" r:id="rId4"/>
    <p:sldId id="297" r:id="rId5"/>
    <p:sldId id="258" r:id="rId6"/>
    <p:sldId id="259" r:id="rId7"/>
    <p:sldId id="260" r:id="rId8"/>
    <p:sldId id="261" r:id="rId9"/>
    <p:sldId id="263" r:id="rId10"/>
    <p:sldId id="289" r:id="rId11"/>
    <p:sldId id="264" r:id="rId12"/>
    <p:sldId id="265" r:id="rId13"/>
    <p:sldId id="266" r:id="rId14"/>
    <p:sldId id="267" r:id="rId15"/>
    <p:sldId id="268" r:id="rId16"/>
    <p:sldId id="291" r:id="rId17"/>
    <p:sldId id="298" r:id="rId18"/>
    <p:sldId id="287" r:id="rId19"/>
    <p:sldId id="294" r:id="rId20"/>
    <p:sldId id="299" r:id="rId21"/>
    <p:sldId id="290" r:id="rId22"/>
    <p:sldId id="273" r:id="rId23"/>
    <p:sldId id="274" r:id="rId24"/>
    <p:sldId id="275" r:id="rId25"/>
    <p:sldId id="276" r:id="rId26"/>
    <p:sldId id="286" r:id="rId27"/>
    <p:sldId id="278" r:id="rId28"/>
    <p:sldId id="279" r:id="rId29"/>
    <p:sldId id="280" r:id="rId30"/>
    <p:sldId id="281" r:id="rId31"/>
    <p:sldId id="282" r:id="rId32"/>
    <p:sldId id="283" r:id="rId33"/>
    <p:sldId id="284" r:id="rId34"/>
  </p:sldIdLst>
  <p:sldSz cx="7559675" cy="7559675"/>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381">
          <p15:clr>
            <a:srgbClr val="A4A3A4"/>
          </p15:clr>
        </p15:guide>
        <p15:guide id="2" pos="23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D5B57"/>
    <a:srgbClr val="24B4F4"/>
    <a:srgbClr val="33CCFF"/>
    <a:srgbClr val="3A8886"/>
    <a:srgbClr val="3A8850"/>
    <a:srgbClr val="3A88A0"/>
    <a:srgbClr val="301DBD"/>
    <a:srgbClr val="AA3F3C"/>
    <a:srgbClr val="99FF6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1" autoAdjust="0"/>
    <p:restoredTop sz="94638" autoAdjust="0"/>
  </p:normalViewPr>
  <p:slideViewPr>
    <p:cSldViewPr>
      <p:cViewPr>
        <p:scale>
          <a:sx n="100" d="100"/>
          <a:sy n="100" d="100"/>
        </p:scale>
        <p:origin x="-1608" y="66"/>
      </p:cViewPr>
      <p:guideLst>
        <p:guide orient="horz" pos="2381"/>
        <p:guide pos="2381"/>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Office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Office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Office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Office_Excel5.xlsx"/></Relationships>
</file>

<file path=ppt/charts/chart1.xml><?xml version="1.0" encoding="utf-8"?>
<c:chartSpace xmlns:c="http://schemas.openxmlformats.org/drawingml/2006/chart" xmlns:a="http://schemas.openxmlformats.org/drawingml/2006/main" xmlns:r="http://schemas.openxmlformats.org/officeDocument/2006/relationships">
  <c:lang val="ru-RU"/>
  <c:chart>
    <c:autoTitleDeleted val="1"/>
    <c:plotArea>
      <c:layout>
        <c:manualLayout>
          <c:layoutTarget val="inner"/>
          <c:xMode val="edge"/>
          <c:yMode val="edge"/>
          <c:x val="0.19221577701859338"/>
          <c:y val="0.12555384815559628"/>
          <c:w val="0.67699425957788084"/>
          <c:h val="0.78262931907681865"/>
        </c:manualLayout>
      </c:layout>
      <c:pieChart>
        <c:varyColors val="1"/>
        <c:ser>
          <c:idx val="0"/>
          <c:order val="0"/>
          <c:tx>
            <c:strRef>
              <c:f>Лист1!$B$1</c:f>
              <c:strCache>
                <c:ptCount val="1"/>
                <c:pt idx="0">
                  <c:v>Отраслевая структура малых предприятий, %</c:v>
                </c:pt>
              </c:strCache>
            </c:strRef>
          </c:tx>
          <c:spPr>
            <a:ln w="3175">
              <a:solidFill>
                <a:srgbClr val="0070C0"/>
              </a:solidFill>
            </a:ln>
          </c:spPr>
          <c:explosion val="4"/>
          <c:dPt>
            <c:idx val="0"/>
            <c:spPr>
              <a:solidFill>
                <a:srgbClr val="0070C0"/>
              </a:solidFill>
              <a:ln w="3175">
                <a:solidFill>
                  <a:srgbClr val="0070C0"/>
                </a:solidFill>
              </a:ln>
              <a:effectLst/>
            </c:spPr>
            <c:extLst xmlns:c16r2="http://schemas.microsoft.com/office/drawing/2015/06/chart">
              <c:ext xmlns:c16="http://schemas.microsoft.com/office/drawing/2014/chart" uri="{C3380CC4-5D6E-409C-BE32-E72D297353CC}">
                <c16:uniqueId val="{00000001-AB19-4056-BA0C-AD5E9B5B2677}"/>
              </c:ext>
            </c:extLst>
          </c:dPt>
          <c:dPt>
            <c:idx val="1"/>
            <c:spPr>
              <a:solidFill>
                <a:srgbClr val="C0D03C"/>
              </a:solidFill>
              <a:ln w="3175">
                <a:solidFill>
                  <a:srgbClr val="0070C0"/>
                </a:solidFill>
              </a:ln>
              <a:effectLst/>
            </c:spPr>
            <c:extLst xmlns:c16r2="http://schemas.microsoft.com/office/drawing/2015/06/chart">
              <c:ext xmlns:c16="http://schemas.microsoft.com/office/drawing/2014/chart" uri="{C3380CC4-5D6E-409C-BE32-E72D297353CC}">
                <c16:uniqueId val="{00000003-AB19-4056-BA0C-AD5E9B5B2677}"/>
              </c:ext>
            </c:extLst>
          </c:dPt>
          <c:dPt>
            <c:idx val="2"/>
            <c:spPr>
              <a:solidFill>
                <a:srgbClr val="EBE352"/>
              </a:solidFill>
              <a:ln w="3175">
                <a:solidFill>
                  <a:srgbClr val="0070C0"/>
                </a:solidFill>
              </a:ln>
              <a:effectLst/>
            </c:spPr>
            <c:extLst xmlns:c16r2="http://schemas.microsoft.com/office/drawing/2015/06/chart">
              <c:ext xmlns:c16="http://schemas.microsoft.com/office/drawing/2014/chart" uri="{C3380CC4-5D6E-409C-BE32-E72D297353CC}">
                <c16:uniqueId val="{00000005-AB19-4056-BA0C-AD5E9B5B2677}"/>
              </c:ext>
            </c:extLst>
          </c:dPt>
          <c:dPt>
            <c:idx val="3"/>
            <c:spPr>
              <a:solidFill>
                <a:srgbClr val="77CA82"/>
              </a:solidFill>
              <a:ln w="3175">
                <a:solidFill>
                  <a:srgbClr val="0070C0"/>
                </a:solidFill>
              </a:ln>
              <a:effectLst/>
            </c:spPr>
            <c:extLst xmlns:c16r2="http://schemas.microsoft.com/office/drawing/2015/06/chart">
              <c:ext xmlns:c16="http://schemas.microsoft.com/office/drawing/2014/chart" uri="{C3380CC4-5D6E-409C-BE32-E72D297353CC}">
                <c16:uniqueId val="{00000007-AB19-4056-BA0C-AD5E9B5B2677}"/>
              </c:ext>
            </c:extLst>
          </c:dPt>
          <c:dPt>
            <c:idx val="4"/>
            <c:spPr>
              <a:solidFill>
                <a:srgbClr val="00AEFF"/>
              </a:solidFill>
              <a:ln w="3175">
                <a:solidFill>
                  <a:srgbClr val="0070C0"/>
                </a:solidFill>
              </a:ln>
              <a:effectLst/>
            </c:spPr>
            <c:extLst xmlns:c16r2="http://schemas.microsoft.com/office/drawing/2015/06/chart">
              <c:ext xmlns:c16="http://schemas.microsoft.com/office/drawing/2014/chart" uri="{C3380CC4-5D6E-409C-BE32-E72D297353CC}">
                <c16:uniqueId val="{00000009-AB19-4056-BA0C-AD5E9B5B2677}"/>
              </c:ext>
            </c:extLst>
          </c:dPt>
          <c:dPt>
            <c:idx val="5"/>
            <c:explosion val="6"/>
            <c:spPr>
              <a:solidFill>
                <a:srgbClr val="8BDCDE"/>
              </a:solidFill>
              <a:ln w="3175">
                <a:solidFill>
                  <a:srgbClr val="0070C0"/>
                </a:solidFill>
              </a:ln>
              <a:effectLst/>
            </c:spPr>
            <c:extLst xmlns:c16r2="http://schemas.microsoft.com/office/drawing/2015/06/chart">
              <c:ext xmlns:c16="http://schemas.microsoft.com/office/drawing/2014/chart" uri="{C3380CC4-5D6E-409C-BE32-E72D297353CC}">
                <c16:uniqueId val="{0000000B-DEA9-4078-A26C-BA95FD8E8760}"/>
              </c:ext>
            </c:extLst>
          </c:dPt>
          <c:dLbls>
            <c:dLbl>
              <c:idx val="0"/>
              <c:layout>
                <c:manualLayout>
                  <c:x val="-1.4752936313262481E-2"/>
                  <c:y val="-1.4463911652268509E-2"/>
                </c:manualLayout>
              </c:layout>
              <c:dLblPos val="bestFit"/>
              <c:showVal val="1"/>
              <c:extLst xmlns:c16r2="http://schemas.microsoft.com/office/drawing/2015/06/chart">
                <c:ext xmlns:c16="http://schemas.microsoft.com/office/drawing/2014/chart" uri="{C3380CC4-5D6E-409C-BE32-E72D297353CC}">
                  <c16:uniqueId val="{00000001-AB19-4056-BA0C-AD5E9B5B2677}"/>
                </c:ext>
                <c:ext xmlns:c15="http://schemas.microsoft.com/office/drawing/2012/chart" uri="{CE6537A1-D6FC-4f65-9D91-7224C49458BB}">
                  <c15:layout/>
                </c:ext>
              </c:extLst>
            </c:dLbl>
            <c:dLbl>
              <c:idx val="1"/>
              <c:layout>
                <c:manualLayout>
                  <c:x val="2.8990185779567683E-2"/>
                  <c:y val="1.7305332224855721E-3"/>
                </c:manualLayout>
              </c:layout>
              <c:dLblPos val="bestFit"/>
              <c:showVal val="1"/>
              <c:extLst xmlns:c16r2="http://schemas.microsoft.com/office/drawing/2015/06/chart">
                <c:ext xmlns:c16="http://schemas.microsoft.com/office/drawing/2014/chart" uri="{C3380CC4-5D6E-409C-BE32-E72D297353CC}">
                  <c16:uniqueId val="{00000003-AB19-4056-BA0C-AD5E9B5B2677}"/>
                </c:ext>
                <c:ext xmlns:c15="http://schemas.microsoft.com/office/drawing/2012/chart" uri="{CE6537A1-D6FC-4f65-9D91-7224C49458BB}">
                  <c15:layout/>
                </c:ext>
              </c:extLst>
            </c:dLbl>
            <c:dLbl>
              <c:idx val="2"/>
              <c:layout>
                <c:manualLayout>
                  <c:x val="-9.1438863325051748E-3"/>
                  <c:y val="-4.3879533957454427E-2"/>
                </c:manualLayout>
              </c:layout>
              <c:dLblPos val="bestFit"/>
              <c:showVal val="1"/>
              <c:extLst xmlns:c16r2="http://schemas.microsoft.com/office/drawing/2015/06/chart">
                <c:ext xmlns:c16="http://schemas.microsoft.com/office/drawing/2014/chart" uri="{C3380CC4-5D6E-409C-BE32-E72D297353CC}">
                  <c16:uniqueId val="{00000005-AB19-4056-BA0C-AD5E9B5B2677}"/>
                </c:ext>
                <c:ext xmlns:c15="http://schemas.microsoft.com/office/drawing/2012/chart" uri="{CE6537A1-D6FC-4f65-9D91-7224C49458BB}">
                  <c15:layout/>
                </c:ext>
              </c:extLst>
            </c:dLbl>
            <c:dLbl>
              <c:idx val="3"/>
              <c:layout>
                <c:manualLayout>
                  <c:x val="2.0963228940557535E-2"/>
                  <c:y val="1.289655184284404E-2"/>
                </c:manualLayout>
              </c:layout>
              <c:spPr>
                <a:solidFill>
                  <a:prstClr val="white">
                    <a:alpha val="90000"/>
                  </a:prstClr>
                </a:solidFill>
                <a:ln>
                  <a:solidFill>
                    <a:srgbClr val="B2D499"/>
                  </a:solidFill>
                </a:ln>
                <a:effectLst>
                  <a:outerShdw blurRad="50800" dist="38100" dir="2700000" algn="ctr" rotWithShape="0">
                    <a:srgbClr val="000000">
                      <a:alpha val="40000"/>
                    </a:srgbClr>
                  </a:outerShdw>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bestFit"/>
              <c:showVal val="1"/>
              <c:extLst xmlns:c16r2="http://schemas.microsoft.com/office/drawing/2015/06/chart">
                <c:ext xmlns:c16="http://schemas.microsoft.com/office/drawing/2014/chart" uri="{C3380CC4-5D6E-409C-BE32-E72D297353CC}">
                  <c16:uniqueId val="{00000007-AB19-4056-BA0C-AD5E9B5B2677}"/>
                </c:ext>
                <c:ext xmlns:c15="http://schemas.microsoft.com/office/drawing/2012/chart" uri="{CE6537A1-D6FC-4f65-9D91-7224C49458BB}">
                  <c15:layout>
                    <c:manualLayout>
                      <c:w val="9.8690231850336735E-2"/>
                      <c:h val="6.6003645583215864E-2"/>
                    </c:manualLayout>
                  </c15:layout>
                </c:ext>
              </c:extLst>
            </c:dLbl>
            <c:dLbl>
              <c:idx val="4"/>
              <c:layout>
                <c:manualLayout>
                  <c:x val="7.6079980266304916E-3"/>
                  <c:y val="4.6707528869473413E-3"/>
                </c:manualLayout>
              </c:layout>
              <c:dLblPos val="bestFit"/>
              <c:showVal val="1"/>
              <c:extLst xmlns:c16r2="http://schemas.microsoft.com/office/drawing/2015/06/chart">
                <c:ext xmlns:c16="http://schemas.microsoft.com/office/drawing/2014/chart" uri="{C3380CC4-5D6E-409C-BE32-E72D297353CC}">
                  <c16:uniqueId val="{00000009-AB19-4056-BA0C-AD5E9B5B2677}"/>
                </c:ext>
                <c:ext xmlns:c15="http://schemas.microsoft.com/office/drawing/2012/chart" uri="{CE6537A1-D6FC-4f65-9D91-7224C49458BB}">
                  <c15:layout/>
                </c:ext>
              </c:extLst>
            </c:dLbl>
            <c:dLbl>
              <c:idx val="5"/>
              <c:layout>
                <c:manualLayout>
                  <c:x val="-5.1502239298101514E-2"/>
                  <c:y val="3.2840198493228091E-2"/>
                </c:manualLayout>
              </c:layout>
              <c:dLblPos val="bestFit"/>
              <c:showVal val="1"/>
              <c:extLst xmlns:c16r2="http://schemas.microsoft.com/office/drawing/2015/06/chart">
                <c:ext xmlns:c16="http://schemas.microsoft.com/office/drawing/2014/chart" uri="{C3380CC4-5D6E-409C-BE32-E72D297353CC}">
                  <c16:uniqueId val="{0000000B-DEA9-4078-A26C-BA95FD8E8760}"/>
                </c:ext>
                <c:ext xmlns:c15="http://schemas.microsoft.com/office/drawing/2012/chart" uri="{CE6537A1-D6FC-4f65-9D91-7224C49458BB}">
                  <c15:layout/>
                </c:ext>
              </c:extLst>
            </c:dLbl>
            <c:spPr>
              <a:solidFill>
                <a:prstClr val="white">
                  <a:alpha val="90000"/>
                </a:prstClr>
              </a:solidFill>
              <a:ln>
                <a:solidFill>
                  <a:srgbClr val="B2D499"/>
                </a:solidFill>
              </a:ln>
              <a:effectLst>
                <a:outerShdw blurRad="50800" dist="38100" dir="2700000" algn="ctr" rotWithShape="0">
                  <a:srgbClr val="000000">
                    <a:alpha val="40000"/>
                  </a:srgbClr>
                </a:outerShdw>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ctr"/>
            <c:showVal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Лист1!$A$2:$A$7</c:f>
              <c:strCache>
                <c:ptCount val="6"/>
                <c:pt idx="0">
                  <c:v>Промышленность</c:v>
                </c:pt>
                <c:pt idx="1">
                  <c:v>Строительство</c:v>
                </c:pt>
                <c:pt idx="2">
                  <c:v>Оптовая и розничная торговля</c:v>
                </c:pt>
                <c:pt idx="3">
                  <c:v>Сельское хозяйство</c:v>
                </c:pt>
                <c:pt idx="4">
                  <c:v>Заготовка и переработка дреесины</c:v>
                </c:pt>
                <c:pt idx="5">
                  <c:v>Прочие виды</c:v>
                </c:pt>
              </c:strCache>
            </c:strRef>
          </c:cat>
          <c:val>
            <c:numRef>
              <c:f>Лист1!$B$2:$B$7</c:f>
              <c:numCache>
                <c:formatCode>0.0</c:formatCode>
                <c:ptCount val="6"/>
                <c:pt idx="0">
                  <c:v>2.8</c:v>
                </c:pt>
                <c:pt idx="1">
                  <c:v>6.3</c:v>
                </c:pt>
                <c:pt idx="2">
                  <c:v>33.5</c:v>
                </c:pt>
                <c:pt idx="3">
                  <c:v>22.4</c:v>
                </c:pt>
                <c:pt idx="4">
                  <c:v>7.7</c:v>
                </c:pt>
                <c:pt idx="5">
                  <c:v>27.3</c:v>
                </c:pt>
              </c:numCache>
            </c:numRef>
          </c:val>
          <c:extLst xmlns:c16r2="http://schemas.microsoft.com/office/drawing/2015/06/chart">
            <c:ext xmlns:c16="http://schemas.microsoft.com/office/drawing/2014/chart" uri="{C3380CC4-5D6E-409C-BE32-E72D297353CC}">
              <c16:uniqueId val="{0000000A-AB19-4056-BA0C-AD5E9B5B2677}"/>
            </c:ext>
          </c:extLst>
        </c:ser>
        <c:dLbls>
          <c:showVal val="1"/>
        </c:dLbls>
        <c:firstSliceAng val="0"/>
      </c:pieChart>
      <c:spPr>
        <a:noFill/>
        <a:ln>
          <a:noFill/>
        </a:ln>
        <a:effectLst/>
      </c:spPr>
    </c:plotArea>
    <c:plotVisOnly val="1"/>
    <c:dispBlanksAs val="zero"/>
  </c:chart>
  <c:spPr>
    <a:noFill/>
    <a:ln>
      <a:noFill/>
    </a:ln>
    <a:effectLst/>
  </c:spPr>
  <c:txPr>
    <a:bodyPr/>
    <a:lstStyle/>
    <a:p>
      <a:pPr>
        <a:defRPr/>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roundedCorners val="1"/>
  <c:chart>
    <c:autoTitleDeleted val="1"/>
    <c:plotArea>
      <c:layout>
        <c:manualLayout>
          <c:layoutTarget val="inner"/>
          <c:xMode val="edge"/>
          <c:yMode val="edge"/>
          <c:x val="0.10632740420349999"/>
          <c:y val="0.17407949976690126"/>
          <c:w val="0.88429397554505451"/>
          <c:h val="0.86799078406535168"/>
        </c:manualLayout>
      </c:layout>
      <c:pieChart>
        <c:varyColors val="1"/>
        <c:ser>
          <c:idx val="0"/>
          <c:order val="0"/>
          <c:tx>
            <c:strRef>
              <c:f>Лист1!$B$1</c:f>
              <c:strCache>
                <c:ptCount val="1"/>
                <c:pt idx="0">
                  <c:v>Столбец1</c:v>
                </c:pt>
              </c:strCache>
            </c:strRef>
          </c:tx>
          <c:spPr>
            <a:ln w="3175">
              <a:solidFill>
                <a:schemeClr val="accent5">
                  <a:lumMod val="50000"/>
                </a:schemeClr>
              </a:solidFill>
            </a:ln>
          </c:spPr>
          <c:explosion val="8"/>
          <c:dPt>
            <c:idx val="0"/>
            <c:explosion val="5"/>
            <c:spPr>
              <a:solidFill>
                <a:srgbClr val="0070C0"/>
              </a:solidFill>
              <a:ln w="3175">
                <a:solidFill>
                  <a:schemeClr val="accent5">
                    <a:lumMod val="50000"/>
                  </a:schemeClr>
                </a:solidFill>
              </a:ln>
              <a:effectLst/>
            </c:spPr>
            <c:extLst xmlns:c16r2="http://schemas.microsoft.com/office/drawing/2015/06/chart">
              <c:ext xmlns:c16="http://schemas.microsoft.com/office/drawing/2014/chart" uri="{C3380CC4-5D6E-409C-BE32-E72D297353CC}">
                <c16:uniqueId val="{00000001-09DD-4903-8301-36BE8AE14F30}"/>
              </c:ext>
            </c:extLst>
          </c:dPt>
          <c:dPt>
            <c:idx val="1"/>
            <c:explosion val="0"/>
            <c:spPr>
              <a:solidFill>
                <a:srgbClr val="E3DE4C"/>
              </a:solidFill>
              <a:ln w="3175">
                <a:solidFill>
                  <a:schemeClr val="accent5">
                    <a:lumMod val="50000"/>
                  </a:schemeClr>
                </a:solidFill>
              </a:ln>
              <a:effectLst/>
            </c:spPr>
            <c:extLst xmlns:c16r2="http://schemas.microsoft.com/office/drawing/2015/06/chart">
              <c:ext xmlns:c16="http://schemas.microsoft.com/office/drawing/2014/chart" uri="{C3380CC4-5D6E-409C-BE32-E72D297353CC}">
                <c16:uniqueId val="{00000003-09DD-4903-8301-36BE8AE14F30}"/>
              </c:ext>
            </c:extLst>
          </c:dPt>
          <c:dLbls>
            <c:dLbl>
              <c:idx val="0"/>
              <c:layout>
                <c:manualLayout>
                  <c:x val="-0.10452378961451626"/>
                  <c:y val="-7.3869658506320601E-2"/>
                </c:manualLayout>
              </c:layout>
              <c:tx>
                <c:rich>
                  <a:bodyPr/>
                  <a:lstStyle/>
                  <a:p>
                    <a:r>
                      <a:rPr lang="ru-RU" dirty="0" smtClean="0"/>
                      <a:t>45</a:t>
                    </a:r>
                    <a:r>
                      <a:rPr lang="en-US" dirty="0" smtClean="0"/>
                      <a:t>,3</a:t>
                    </a:r>
                    <a:r>
                      <a:rPr lang="en-US" dirty="0"/>
                      <a:t>%</a:t>
                    </a:r>
                  </a:p>
                </c:rich>
              </c:tx>
              <c:dLblPos val="inEnd"/>
              <c:showVal val="1"/>
            </c:dLbl>
            <c:dLbl>
              <c:idx val="1"/>
              <c:layout>
                <c:manualLayout>
                  <c:x val="4.1809515845806514E-2"/>
                  <c:y val="4.5142569087195925E-2"/>
                </c:manualLayout>
              </c:layout>
              <c:tx>
                <c:rich>
                  <a:bodyPr/>
                  <a:lstStyle/>
                  <a:p>
                    <a:r>
                      <a:rPr lang="ru-RU" dirty="0" smtClean="0"/>
                      <a:t>54</a:t>
                    </a:r>
                    <a:r>
                      <a:rPr lang="en-US" dirty="0" smtClean="0"/>
                      <a:t>,7</a:t>
                    </a:r>
                    <a:r>
                      <a:rPr lang="en-US" dirty="0"/>
                      <a:t>%</a:t>
                    </a:r>
                  </a:p>
                </c:rich>
              </c:tx>
              <c:dLblPos val="inEnd"/>
              <c:showVal val="1"/>
            </c:dLbl>
            <c:spPr>
              <a:solidFill>
                <a:schemeClr val="lt1"/>
              </a:solidFill>
              <a:ln w="25400" cap="flat" cmpd="sng" algn="ctr">
                <a:solidFill>
                  <a:schemeClr val="accent5"/>
                </a:solidFill>
                <a:prstDash val="solid"/>
                <a:miter/>
              </a:ln>
              <a:effectLst/>
            </c:spPr>
            <c:txPr>
              <a:bodyPr/>
              <a:lstStyle/>
              <a:p>
                <a:pPr>
                  <a:defRPr>
                    <a:solidFill>
                      <a:schemeClr val="dk1"/>
                    </a:solidFill>
                    <a:latin typeface="+mn-lt"/>
                    <a:ea typeface="+mn-ea"/>
                    <a:cs typeface="+mn-cs"/>
                  </a:defRPr>
                </a:pPr>
                <a:endParaRPr lang="ru-RU"/>
              </a:p>
            </c:txPr>
            <c:dLblPos val="inEnd"/>
            <c:showVal val="1"/>
            <c:showLeaderLines val="1"/>
          </c:dLbls>
          <c:cat>
            <c:strRef>
              <c:f>Лист1!$A$2:$A$3</c:f>
              <c:strCache>
                <c:ptCount val="2"/>
                <c:pt idx="0">
                  <c:v>Растениеводство</c:v>
                </c:pt>
                <c:pt idx="1">
                  <c:v>Животноводство</c:v>
                </c:pt>
              </c:strCache>
            </c:strRef>
          </c:cat>
          <c:val>
            <c:numRef>
              <c:f>Лист1!$B$2:$B$3</c:f>
              <c:numCache>
                <c:formatCode>0.0%</c:formatCode>
                <c:ptCount val="2"/>
                <c:pt idx="0">
                  <c:v>0.57299999999999995</c:v>
                </c:pt>
                <c:pt idx="1">
                  <c:v>0.42700000000000032</c:v>
                </c:pt>
              </c:numCache>
            </c:numRef>
          </c:val>
          <c:extLst xmlns:c16r2="http://schemas.microsoft.com/office/drawing/2015/06/chart">
            <c:ext xmlns:c16="http://schemas.microsoft.com/office/drawing/2014/chart" uri="{C3380CC4-5D6E-409C-BE32-E72D297353CC}">
              <c16:uniqueId val="{00000004-09DD-4903-8301-36BE8AE14F30}"/>
            </c:ext>
          </c:extLst>
        </c:ser>
        <c:dLbls>
          <c:showPercent val="1"/>
        </c:dLbls>
        <c:firstSliceAng val="0"/>
      </c:pieChart>
      <c:spPr>
        <a:noFill/>
        <a:ln>
          <a:noFill/>
        </a:ln>
        <a:effectLst/>
      </c:spPr>
    </c:plotArea>
    <c:legend>
      <c:legendPos val="t"/>
      <c:layout>
        <c:manualLayout>
          <c:xMode val="edge"/>
          <c:yMode val="edge"/>
          <c:x val="0.18609316740332713"/>
          <c:y val="2.3392058527001519E-2"/>
          <c:w val="0.6092113935210397"/>
          <c:h val="0.11559373626657771"/>
        </c:manualLayout>
      </c:layout>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showDLblsOverMax val="1"/>
  </c:chart>
  <c:spPr>
    <a:noFill/>
    <a:ln>
      <a:noFill/>
    </a:ln>
    <a:effectLst/>
  </c:spPr>
  <c:txPr>
    <a:bodyPr/>
    <a:lstStyle/>
    <a:p>
      <a:pPr>
        <a:defRPr/>
      </a:pPr>
      <a:endParaRPr lang="ru-RU"/>
    </a:p>
  </c:tx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otX val="50"/>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0.2533457053445774"/>
          <c:y val="2.3033541092534152E-2"/>
          <c:w val="0.47853056613382688"/>
          <c:h val="0.75522526900671394"/>
        </c:manualLayout>
      </c:layout>
      <c:pie3DChart>
        <c:varyColors val="1"/>
        <c:ser>
          <c:idx val="0"/>
          <c:order val="0"/>
          <c:tx>
            <c:strRef>
              <c:f>Лист1!$B$1</c:f>
              <c:strCache>
                <c:ptCount val="1"/>
                <c:pt idx="0">
                  <c:v>Столбец1</c:v>
                </c:pt>
              </c:strCache>
            </c:strRef>
          </c:tx>
          <c:spPr>
            <a:ln>
              <a:noFill/>
            </a:ln>
          </c:spPr>
          <c:explosion val="10"/>
          <c:dPt>
            <c:idx val="1"/>
            <c:explosion val="24"/>
            <c:spPr>
              <a:solidFill>
                <a:srgbClr val="6C8EBE"/>
              </a:solidFill>
              <a:ln w="19050">
                <a:no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xmlns:c16r2="http://schemas.microsoft.com/office/drawing/2015/06/chart">
              <c:ext xmlns:c16="http://schemas.microsoft.com/office/drawing/2014/chart" uri="{C3380CC4-5D6E-409C-BE32-E72D297353CC}">
                <c16:uniqueId val="{00000003-1959-4126-A4D1-A99845705119}"/>
              </c:ext>
            </c:extLst>
          </c:dPt>
          <c:dPt>
            <c:idx val="2"/>
            <c:spPr>
              <a:solidFill>
                <a:srgbClr val="25B8CA"/>
              </a:solidFill>
              <a:ln w="19050">
                <a:no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xmlns:c16r2="http://schemas.microsoft.com/office/drawing/2015/06/chart">
              <c:ext xmlns:c16="http://schemas.microsoft.com/office/drawing/2014/chart" uri="{C3380CC4-5D6E-409C-BE32-E72D297353CC}">
                <c16:uniqueId val="{00000005-1959-4126-A4D1-A99845705119}"/>
              </c:ext>
            </c:extLst>
          </c:dPt>
          <c:dPt>
            <c:idx val="3"/>
            <c:spPr>
              <a:solidFill>
                <a:srgbClr val="EBE352"/>
              </a:solidFill>
              <a:ln w="19050">
                <a:noFill/>
              </a:ln>
              <a:effectLst>
                <a:innerShdw blurRad="114300">
                  <a:schemeClr val="accent6">
                    <a:lumMod val="60000"/>
                    <a:lumMod val="75000"/>
                  </a:schemeClr>
                </a:innerShdw>
              </a:effectLst>
              <a:scene3d>
                <a:camera prst="orthographicFront"/>
                <a:lightRig rig="threePt" dir="t"/>
              </a:scene3d>
              <a:sp3d contourW="19050" prstMaterial="flat">
                <a:contourClr>
                  <a:schemeClr val="accent6">
                    <a:lumMod val="60000"/>
                    <a:lumMod val="75000"/>
                  </a:schemeClr>
                </a:contourClr>
              </a:sp3d>
            </c:spPr>
            <c:extLst xmlns:c16r2="http://schemas.microsoft.com/office/drawing/2015/06/chart">
              <c:ext xmlns:c16="http://schemas.microsoft.com/office/drawing/2014/chart" uri="{C3380CC4-5D6E-409C-BE32-E72D297353CC}">
                <c16:uniqueId val="{00000007-1959-4126-A4D1-A99845705119}"/>
              </c:ext>
            </c:extLst>
          </c:dPt>
          <c:dPt>
            <c:idx val="4"/>
            <c:spPr>
              <a:solidFill>
                <a:srgbClr val="77CA82"/>
              </a:solidFill>
              <a:ln w="19050">
                <a:noFill/>
              </a:ln>
              <a:effectLst>
                <a:innerShdw blurRad="114300">
                  <a:schemeClr val="accent5">
                    <a:lumMod val="60000"/>
                    <a:lumMod val="75000"/>
                  </a:schemeClr>
                </a:innerShdw>
              </a:effectLst>
              <a:scene3d>
                <a:camera prst="orthographicFront"/>
                <a:lightRig rig="threePt" dir="t"/>
              </a:scene3d>
              <a:sp3d contourW="19050" prstMaterial="flat">
                <a:contourClr>
                  <a:schemeClr val="accent5">
                    <a:lumMod val="60000"/>
                    <a:lumMod val="75000"/>
                  </a:schemeClr>
                </a:contourClr>
              </a:sp3d>
            </c:spPr>
            <c:extLst xmlns:c16r2="http://schemas.microsoft.com/office/drawing/2015/06/chart">
              <c:ext xmlns:c16="http://schemas.microsoft.com/office/drawing/2014/chart" uri="{C3380CC4-5D6E-409C-BE32-E72D297353CC}">
                <c16:uniqueId val="{00000009-1959-4126-A4D1-A99845705119}"/>
              </c:ext>
            </c:extLst>
          </c:dPt>
          <c:dPt>
            <c:idx val="5"/>
            <c:spPr>
              <a:solidFill>
                <a:srgbClr val="8BDCDE"/>
              </a:solidFill>
              <a:ln w="19050">
                <a:noFill/>
              </a:ln>
              <a:effectLst>
                <a:innerShdw blurRad="114300">
                  <a:schemeClr val="accent4">
                    <a:lumMod val="60000"/>
                    <a:lumMod val="75000"/>
                  </a:schemeClr>
                </a:innerShdw>
              </a:effectLst>
              <a:scene3d>
                <a:camera prst="orthographicFront"/>
                <a:lightRig rig="threePt" dir="t"/>
              </a:scene3d>
              <a:sp3d contourW="19050" prstMaterial="flat">
                <a:contourClr>
                  <a:schemeClr val="accent4">
                    <a:lumMod val="60000"/>
                    <a:lumMod val="75000"/>
                  </a:schemeClr>
                </a:contourClr>
              </a:sp3d>
            </c:spPr>
          </c:dPt>
          <c:dLbls>
            <c:dLbl>
              <c:idx val="0"/>
              <c:layout>
                <c:manualLayout>
                  <c:x val="8.5103565007653439E-2"/>
                  <c:y val="-7.5252223303910754E-3"/>
                </c:manualLayout>
              </c:layout>
              <c:dLblPos val="bestFit"/>
              <c:showVal val="1"/>
              <c:extLst>
                <c:ext xmlns:c15="http://schemas.microsoft.com/office/drawing/2012/chart" uri="{CE6537A1-D6FC-4f65-9D91-7224C49458BB}">
                  <c15:layout/>
                </c:ext>
              </c:extLst>
            </c:dLbl>
            <c:dLbl>
              <c:idx val="1"/>
              <c:layout>
                <c:manualLayout>
                  <c:x val="-0.17771626810421662"/>
                  <c:y val="-7.7132010539844101E-2"/>
                </c:manualLayout>
              </c:layout>
              <c:dLblPos val="bestFit"/>
              <c:showVal val="1"/>
              <c:extLst>
                <c:ext xmlns:c15="http://schemas.microsoft.com/office/drawing/2012/chart" uri="{CE6537A1-D6FC-4f65-9D91-7224C49458BB}">
                  <c15:layout/>
                </c:ext>
              </c:extLst>
            </c:dLbl>
            <c:dLbl>
              <c:idx val="2"/>
              <c:layout>
                <c:manualLayout>
                  <c:x val="-9.9108994449544713E-2"/>
                  <c:y val="6.7750257600473082E-2"/>
                </c:manualLayout>
              </c:layout>
              <c:dLblPos val="bestFit"/>
              <c:showVal val="1"/>
              <c:extLst xmlns:c16r2="http://schemas.microsoft.com/office/drawing/2015/06/chart">
                <c:ext xmlns:c16="http://schemas.microsoft.com/office/drawing/2014/chart" uri="{C3380CC4-5D6E-409C-BE32-E72D297353CC}">
                  <c16:uniqueId val="{00000005-1959-4126-A4D1-A99845705119}"/>
                </c:ext>
                <c:ext xmlns:c15="http://schemas.microsoft.com/office/drawing/2012/chart" uri="{CE6537A1-D6FC-4f65-9D91-7224C49458BB}">
                  <c15:layout/>
                </c:ext>
              </c:extLst>
            </c:dLbl>
            <c:dLbl>
              <c:idx val="3"/>
              <c:layout>
                <c:manualLayout>
                  <c:x val="-0.1264040215868997"/>
                  <c:y val="3.997266087216203E-2"/>
                </c:manualLayout>
              </c:layout>
              <c:dLblPos val="bestFit"/>
              <c:showVal val="1"/>
            </c:dLbl>
            <c:dLbl>
              <c:idx val="4"/>
              <c:layout>
                <c:manualLayout>
                  <c:x val="-0.15268600489808665"/>
                  <c:y val="-4.9671414968735401E-3"/>
                </c:manualLayout>
              </c:layout>
              <c:dLblPos val="bestFit"/>
              <c:showVal val="1"/>
              <c:extLst>
                <c:ext xmlns:c15="http://schemas.microsoft.com/office/drawing/2012/chart" uri="{CE6537A1-D6FC-4f65-9D91-7224C49458BB}">
                  <c15:layout/>
                </c:ext>
              </c:extLst>
            </c:dLbl>
            <c:dLbl>
              <c:idx val="5"/>
              <c:layout>
                <c:manualLayout>
                  <c:x val="-0.11514011736329526"/>
                  <c:y val="-4.0144493275131532E-2"/>
                </c:manualLayout>
              </c:layout>
              <c:dLblPos val="bestFit"/>
              <c:showVal val="1"/>
              <c:extLst>
                <c:ext xmlns:c15="http://schemas.microsoft.com/office/drawing/2012/chart" uri="{CE6537A1-D6FC-4f65-9D91-7224C49458BB}">
                  <c15:layout/>
                </c:ext>
              </c:extLst>
            </c:dLbl>
            <c:dLbl>
              <c:idx val="6"/>
              <c:layout>
                <c:manualLayout>
                  <c:x val="5.2563966622373934E-2"/>
                  <c:y val="-6.4114076569703832E-2"/>
                </c:manualLayout>
              </c:layout>
              <c:dLblPos val="bestFit"/>
              <c:showVal val="1"/>
              <c:extLst>
                <c:ext xmlns:c15="http://schemas.microsoft.com/office/drawing/2012/chart" uri="{CE6537A1-D6FC-4f65-9D91-7224C49458BB}">
                  <c15:layout/>
                </c:ext>
              </c:extLst>
            </c:dLbl>
            <c:dLbl>
              <c:idx val="7"/>
              <c:layout>
                <c:manualLayout>
                  <c:x val="0.147679715748574"/>
                  <c:y val="-6.0200593592073429E-2"/>
                </c:manualLayout>
              </c:layout>
              <c:dLblPos val="bestFit"/>
              <c:showVal val="1"/>
              <c:extLst>
                <c:ext xmlns:c15="http://schemas.microsoft.com/office/drawing/2012/chart" uri="{CE6537A1-D6FC-4f65-9D91-7224C49458BB}">
                  <c15:layout/>
                </c:ext>
              </c:extLst>
            </c:dLbl>
            <c:dLbl>
              <c:idx val="8"/>
              <c:layout>
                <c:manualLayout>
                  <c:x val="0.15518885383748537"/>
                  <c:y val="3.7625370995046049E-3"/>
                </c:manualLayout>
              </c:layout>
              <c:dLblPos val="outEnd"/>
              <c:showVal val="1"/>
            </c:dLbl>
            <c:spPr>
              <a:solidFill>
                <a:prstClr val="white">
                  <a:alpha val="90000"/>
                </a:prstClr>
              </a:solidFill>
              <a:ln w="12700" cap="flat" cmpd="sng" algn="ctr">
                <a:solidFill>
                  <a:srgbClr val="70AD47"/>
                </a:solidFill>
                <a:round/>
              </a:ln>
              <a:effectLst>
                <a:outerShdw blurRad="50800" dist="38100" dir="2700000" algn="tl" rotWithShape="0">
                  <a:srgbClr val="70AD47">
                    <a:lumMod val="75000"/>
                    <a:alpha val="40000"/>
                  </a:srgbClr>
                </a:outerShdw>
              </a:effectLst>
            </c:spPr>
            <c:txPr>
              <a:bodyPr rot="0" vert="horz"/>
              <a:lstStyle/>
              <a:p>
                <a:pPr>
                  <a:defRPr/>
                </a:pPr>
                <a:endParaRPr lang="ru-RU"/>
              </a:p>
            </c:txPr>
            <c:dLblPos val="outEnd"/>
            <c:showVal val="1"/>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15:layout/>
              </c:ext>
            </c:extLst>
          </c:dLbls>
          <c:cat>
            <c:strRef>
              <c:f>Лист1!$A$2:$A$10</c:f>
              <c:strCache>
                <c:ptCount val="9"/>
                <c:pt idx="0">
                  <c:v>Производство и распределение электроэнергии, газа и воды</c:v>
                </c:pt>
                <c:pt idx="1">
                  <c:v>Транспортировка и хранение</c:v>
                </c:pt>
                <c:pt idx="2">
                  <c:v>Водоснабжение; водоотведение, организация сбора и утилизации мусора</c:v>
                </c:pt>
                <c:pt idx="3">
                  <c:v>Здравоохранение</c:v>
                </c:pt>
                <c:pt idx="4">
                  <c:v>Гос.управление и обеспечение военной безопасности; социальное обеспечение</c:v>
                </c:pt>
                <c:pt idx="5">
                  <c:v>Культура,спорт,организация досуга и развлечений</c:v>
                </c:pt>
                <c:pt idx="6">
                  <c:v>Образование</c:v>
                </c:pt>
                <c:pt idx="7">
                  <c:v>Торговля оптовая и розничная</c:v>
                </c:pt>
                <c:pt idx="8">
                  <c:v>Прочее</c:v>
                </c:pt>
              </c:strCache>
            </c:strRef>
          </c:cat>
          <c:val>
            <c:numRef>
              <c:f>Лист1!$B$2:$B$10</c:f>
              <c:numCache>
                <c:formatCode>0.00%</c:formatCode>
                <c:ptCount val="9"/>
                <c:pt idx="0">
                  <c:v>0.36000000000000004</c:v>
                </c:pt>
                <c:pt idx="1">
                  <c:v>0.39150000000000007</c:v>
                </c:pt>
                <c:pt idx="2">
                  <c:v>0.10900000000000001</c:v>
                </c:pt>
                <c:pt idx="3">
                  <c:v>0</c:v>
                </c:pt>
                <c:pt idx="4">
                  <c:v>5.3499999999999999E-2</c:v>
                </c:pt>
                <c:pt idx="5">
                  <c:v>1.8499999999999999E-2</c:v>
                </c:pt>
                <c:pt idx="6">
                  <c:v>2.2400000000000003E-2</c:v>
                </c:pt>
                <c:pt idx="7">
                  <c:v>4.5100000000000001E-2</c:v>
                </c:pt>
                <c:pt idx="8">
                  <c:v>0</c:v>
                </c:pt>
              </c:numCache>
            </c:numRef>
          </c:val>
          <c:extLst xmlns:c16r2="http://schemas.microsoft.com/office/drawing/2015/06/chart">
            <c:ext xmlns:c16="http://schemas.microsoft.com/office/drawing/2014/chart" uri="{C3380CC4-5D6E-409C-BE32-E72D297353CC}">
              <c16:uniqueId val="{00000016-1959-4126-A4D1-A99845705119}"/>
            </c:ext>
          </c:extLst>
        </c:ser>
        <c:dLbls>
          <c:showVal val="1"/>
        </c:dLbls>
      </c:pie3DChart>
      <c:spPr>
        <a:noFill/>
        <a:ln>
          <a:noFill/>
        </a:ln>
        <a:effectLst/>
      </c:spPr>
    </c:plotArea>
    <c:legend>
      <c:legendPos val="b"/>
      <c:legendEntry>
        <c:idx val="5"/>
        <c:txPr>
          <a:bodyPr rot="0" vert="horz"/>
          <a:lstStyle/>
          <a:p>
            <a:pPr>
              <a:defRPr/>
            </a:pPr>
            <a:endParaRPr lang="ru-RU"/>
          </a:p>
        </c:txPr>
      </c:legendEntry>
      <c:layout>
        <c:manualLayout>
          <c:xMode val="edge"/>
          <c:yMode val="edge"/>
          <c:x val="0"/>
          <c:y val="0.6228441699339512"/>
          <c:w val="0.59081405757953431"/>
          <c:h val="0.33710317824768243"/>
        </c:manualLayout>
      </c:layout>
      <c:spPr>
        <a:noFill/>
        <a:ln>
          <a:noFill/>
        </a:ln>
        <a:effectLst/>
      </c:spPr>
      <c:txPr>
        <a:bodyPr rot="0" vert="horz"/>
        <a:lstStyle/>
        <a:p>
          <a:pPr>
            <a:defRPr/>
          </a:pPr>
          <a:endParaRPr lang="ru-RU"/>
        </a:p>
      </c:txPr>
    </c:legend>
    <c:plotVisOnly val="1"/>
    <c:dispBlanksAs val="zero"/>
  </c:chart>
  <c:spPr>
    <a:noFill/>
    <a:ln>
      <a:noFill/>
    </a:ln>
    <a:effectLst/>
  </c:spPr>
  <c:txPr>
    <a:bodyPr/>
    <a:lstStyle/>
    <a:p>
      <a:pPr>
        <a:defRPr sz="1000">
          <a:latin typeface="Open Sans" panose="020B0606030504020204" pitchFamily="34" charset="0"/>
          <a:ea typeface="Open Sans" panose="020B0606030504020204" pitchFamily="34" charset="0"/>
          <a:cs typeface="Open Sans" panose="020B0606030504020204" pitchFamily="34" charset="0"/>
        </a:defRPr>
      </a:pPr>
      <a:endParaRPr lang="ru-RU"/>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ru-RU"/>
  <c:roundedCorners val="1"/>
  <c:chart>
    <c:autoTitleDeleted val="1"/>
    <c:plotArea>
      <c:layout>
        <c:manualLayout>
          <c:layoutTarget val="inner"/>
          <c:xMode val="edge"/>
          <c:yMode val="edge"/>
          <c:x val="0.59099107539565932"/>
          <c:y val="0.46092802553887513"/>
          <c:w val="0.29477626029693832"/>
          <c:h val="0.46267192517652334"/>
        </c:manualLayout>
      </c:layout>
      <c:pieChart>
        <c:varyColors val="1"/>
        <c:ser>
          <c:idx val="0"/>
          <c:order val="0"/>
          <c:tx>
            <c:strRef>
              <c:f>Лист1!$B$1</c:f>
              <c:strCache>
                <c:ptCount val="1"/>
                <c:pt idx="0">
                  <c:v>Столбец1</c:v>
                </c:pt>
              </c:strCache>
            </c:strRef>
          </c:tx>
          <c:spPr>
            <a:ln w="12700">
              <a:solidFill>
                <a:schemeClr val="accent5">
                  <a:lumMod val="50000"/>
                </a:schemeClr>
              </a:solidFill>
            </a:ln>
            <a:effectLst/>
            <a:scene3d>
              <a:camera prst="orthographicFront"/>
              <a:lightRig rig="threePt" dir="t"/>
            </a:scene3d>
            <a:sp3d>
              <a:contourClr>
                <a:srgbClr val="000000"/>
              </a:contourClr>
            </a:sp3d>
          </c:spPr>
          <c:explosion val="9"/>
          <c:dPt>
            <c:idx val="0"/>
            <c:spPr>
              <a:solidFill>
                <a:srgbClr val="B7C73E"/>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1-CD74-4828-AC9A-D7FF2275CF7B}"/>
              </c:ext>
            </c:extLst>
          </c:dPt>
          <c:dPt>
            <c:idx val="1"/>
            <c:spPr>
              <a:solidFill>
                <a:srgbClr val="8BDCDE"/>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3-CD74-4828-AC9A-D7FF2275CF7B}"/>
              </c:ext>
            </c:extLst>
          </c:dPt>
          <c:dPt>
            <c:idx val="2"/>
            <c:spPr>
              <a:solidFill>
                <a:srgbClr val="EBE352"/>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5-CD74-4828-AC9A-D7FF2275CF7B}"/>
              </c:ext>
            </c:extLst>
          </c:dPt>
          <c:dPt>
            <c:idx val="3"/>
            <c:spPr>
              <a:solidFill>
                <a:schemeClr val="accent5">
                  <a:lumMod val="50000"/>
                </a:schemeClr>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7-CD74-4828-AC9A-D7FF2275CF7B}"/>
              </c:ext>
            </c:extLst>
          </c:dPt>
          <c:dPt>
            <c:idx val="4"/>
            <c:spPr>
              <a:solidFill>
                <a:srgbClr val="00AEFF"/>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9-CD74-4828-AC9A-D7FF2275CF7B}"/>
              </c:ext>
            </c:extLst>
          </c:dPt>
          <c:dPt>
            <c:idx val="5"/>
            <c:spPr>
              <a:solidFill>
                <a:srgbClr val="6DC781"/>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B-CD74-4828-AC9A-D7FF2275CF7B}"/>
              </c:ext>
            </c:extLst>
          </c:dPt>
          <c:dPt>
            <c:idx val="6"/>
            <c:spPr>
              <a:solidFill>
                <a:srgbClr val="007FAC"/>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D-A8D0-422F-B8C1-4E079018E70C}"/>
              </c:ext>
            </c:extLst>
          </c:dPt>
          <c:dLbls>
            <c:dLbl>
              <c:idx val="0"/>
              <c:layout/>
              <c:tx>
                <c:rich>
                  <a:bodyPr/>
                  <a:lstStyle/>
                  <a:p>
                    <a:r>
                      <a:rPr lang="ru-RU" dirty="0" smtClean="0"/>
                      <a:t>42,2</a:t>
                    </a:r>
                    <a:endParaRPr lang="en-US" dirty="0"/>
                  </a:p>
                </c:rich>
              </c:tx>
              <c:dLblPos val="outEnd"/>
              <c:showLegendKey val="1"/>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CD74-4828-AC9A-D7FF2275CF7B}"/>
                </c:ext>
              </c:extLst>
            </c:dLbl>
            <c:dLbl>
              <c:idx val="1"/>
              <c:layout>
                <c:manualLayout>
                  <c:x val="2.8051392774861277E-3"/>
                  <c:y val="1.0724303214394387E-2"/>
                </c:manualLayout>
              </c:layout>
              <c:tx>
                <c:rich>
                  <a:bodyPr/>
                  <a:lstStyle/>
                  <a:p>
                    <a:r>
                      <a:rPr lang="ru-RU" dirty="0" smtClean="0"/>
                      <a:t>28,1</a:t>
                    </a:r>
                    <a:endParaRPr lang="en-US" dirty="0"/>
                  </a:p>
                </c:rich>
              </c:tx>
              <c:dLblPos val="bestFit"/>
              <c:showLegendKey val="1"/>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CD74-4828-AC9A-D7FF2275CF7B}"/>
                </c:ext>
              </c:extLst>
            </c:dLbl>
            <c:dLbl>
              <c:idx val="2"/>
              <c:layout>
                <c:manualLayout>
                  <c:x val="-9.9537658082751767E-4"/>
                  <c:y val="-5.9422260554693545E-4"/>
                </c:manualLayout>
              </c:layout>
              <c:tx>
                <c:rich>
                  <a:bodyPr/>
                  <a:lstStyle/>
                  <a:p>
                    <a:r>
                      <a:rPr lang="ru-RU" dirty="0" smtClean="0"/>
                      <a:t>91,7</a:t>
                    </a:r>
                    <a:endParaRPr lang="en-US" dirty="0"/>
                  </a:p>
                </c:rich>
              </c:tx>
              <c:dLblPos val="bestFit"/>
              <c:showLegendKey val="1"/>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CD74-4828-AC9A-D7FF2275CF7B}"/>
                </c:ext>
              </c:extLst>
            </c:dLbl>
            <c:dLbl>
              <c:idx val="3"/>
              <c:layout>
                <c:manualLayout>
                  <c:x val="1.7213541777567721E-2"/>
                  <c:y val="1.321460170040788E-2"/>
                </c:manualLayout>
              </c:layout>
              <c:tx>
                <c:rich>
                  <a:bodyPr/>
                  <a:lstStyle/>
                  <a:p>
                    <a:r>
                      <a:rPr lang="ru-RU" dirty="0" smtClean="0"/>
                      <a:t>41,7</a:t>
                    </a:r>
                    <a:endParaRPr lang="en-US" dirty="0"/>
                  </a:p>
                </c:rich>
              </c:tx>
              <c:dLblPos val="bestFit"/>
              <c:showLegendKey val="1"/>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CD74-4828-AC9A-D7FF2275CF7B}"/>
                </c:ext>
              </c:extLst>
            </c:dLbl>
            <c:dLbl>
              <c:idx val="4"/>
              <c:layout>
                <c:manualLayout>
                  <c:x val="-1.4422455877363845E-2"/>
                  <c:y val="-2.8296314549853692E-3"/>
                </c:manualLayout>
              </c:layout>
              <c:tx>
                <c:rich>
                  <a:bodyPr/>
                  <a:lstStyle/>
                  <a:p>
                    <a:r>
                      <a:rPr lang="ru-RU" dirty="0" smtClean="0"/>
                      <a:t>14,9</a:t>
                    </a:r>
                    <a:endParaRPr lang="en-US" dirty="0"/>
                  </a:p>
                </c:rich>
              </c:tx>
              <c:dLblPos val="bestFit"/>
              <c:showLegendKey val="1"/>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CD74-4828-AC9A-D7FF2275CF7B}"/>
                </c:ext>
              </c:extLst>
            </c:dLbl>
            <c:dLbl>
              <c:idx val="5"/>
              <c:layout>
                <c:manualLayout>
                  <c:x val="-4.1464560647420573E-2"/>
                  <c:y val="-5.6592629099707133E-3"/>
                </c:manualLayout>
              </c:layout>
              <c:tx>
                <c:rich>
                  <a:bodyPr/>
                  <a:lstStyle/>
                  <a:p>
                    <a:r>
                      <a:rPr lang="ru-RU" dirty="0" smtClean="0"/>
                      <a:t>135,3</a:t>
                    </a:r>
                    <a:endParaRPr lang="en-US" dirty="0"/>
                  </a:p>
                </c:rich>
              </c:tx>
              <c:dLblPos val="outEnd"/>
              <c:showLegendKey val="1"/>
              <c:showVal val="1"/>
              <c:showCatName val="1"/>
              <c:showSerName val="1"/>
              <c:showPercent val="1"/>
              <c:showBubbleSize val="1"/>
            </c:dLbl>
            <c:dLbl>
              <c:idx val="6"/>
              <c:layout/>
              <c:tx>
                <c:rich>
                  <a:bodyPr/>
                  <a:lstStyle/>
                  <a:p>
                    <a:r>
                      <a:rPr lang="ru-RU" dirty="0" smtClean="0"/>
                      <a:t>0,8</a:t>
                    </a:r>
                    <a:endParaRPr lang="en-US" dirty="0"/>
                  </a:p>
                </c:rich>
              </c:tx>
              <c:dLblPos val="outEnd"/>
              <c:showLegendKey val="1"/>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A8D0-422F-B8C1-4E079018E70C}"/>
                </c:ext>
              </c:extLst>
            </c:dLbl>
            <c:spPr>
              <a:solidFill>
                <a:prstClr val="white">
                  <a:alpha val="90000"/>
                </a:prstClr>
              </a:solidFill>
              <a:ln>
                <a:solidFill>
                  <a:srgbClr val="70AD47">
                    <a:alpha val="90000"/>
                  </a:srgbClr>
                </a:solidFill>
              </a:ln>
              <a:effectLst>
                <a:outerShdw blurRad="50800" dist="38100" dir="2700000" algn="ctr" rotWithShape="0">
                  <a:schemeClr val="accent6">
                    <a:lumMod val="60000"/>
                    <a:lumOff val="40000"/>
                    <a:alpha val="40000"/>
                  </a:schemeClr>
                </a:outerShdw>
              </a:effectLst>
            </c:spPr>
            <c:txPr>
              <a:bodyPr rot="0" spcFirstLastPara="1" vertOverflow="ellipsis" vert="horz" wrap="square" anchor="ctr" anchorCtr="1"/>
              <a:lstStyle/>
              <a:p>
                <a:pPr>
                  <a:defRPr sz="1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outEnd"/>
            <c:showLegendKey val="1"/>
            <c:showVal val="1"/>
            <c:showCatName val="1"/>
            <c:showSerName val="1"/>
            <c:showPercent val="1"/>
            <c:showBubbleSize val="1"/>
            <c:showLeaderLines val="1"/>
            <c:leaderLines>
              <c:spPr>
                <a:ln w="6350" cap="flat" cmpd="sng" algn="ctr">
                  <a:solidFill>
                    <a:schemeClr val="tx1"/>
                  </a:solidFill>
                  <a:prstDash val="solid"/>
                  <a:round/>
                </a:ln>
                <a:effectLst/>
              </c:spPr>
            </c:leaderLines>
            <c:extLst xmlns:c16r2="http://schemas.microsoft.com/office/drawing/2015/06/chart">
              <c:ext xmlns:c15="http://schemas.microsoft.com/office/drawing/2012/chart" uri="{CE6537A1-D6FC-4f65-9D91-7224C49458BB}"/>
            </c:extLst>
          </c:dLbls>
          <c:cat>
            <c:strRef>
              <c:f>Лист1!$A$2:$A$8</c:f>
              <c:strCache>
                <c:ptCount val="7"/>
                <c:pt idx="0">
                  <c:v>Национальная экономика</c:v>
                </c:pt>
                <c:pt idx="1">
                  <c:v>Жилищно-коммунальное хозяйство</c:v>
                </c:pt>
                <c:pt idx="2">
                  <c:v>Общегосударственные расходы</c:v>
                </c:pt>
                <c:pt idx="3">
                  <c:v>Культура и спорт</c:v>
                </c:pt>
                <c:pt idx="4">
                  <c:v>Социальная политика</c:v>
                </c:pt>
                <c:pt idx="5">
                  <c:v>Образование</c:v>
                </c:pt>
                <c:pt idx="6">
                  <c:v>Другое</c:v>
                </c:pt>
              </c:strCache>
            </c:strRef>
          </c:cat>
          <c:val>
            <c:numRef>
              <c:f>Лист1!$B$2:$B$8</c:f>
              <c:numCache>
                <c:formatCode>General</c:formatCode>
                <c:ptCount val="7"/>
                <c:pt idx="0">
                  <c:v>42.2</c:v>
                </c:pt>
                <c:pt idx="1">
                  <c:v>28.1</c:v>
                </c:pt>
                <c:pt idx="2">
                  <c:v>91.7</c:v>
                </c:pt>
                <c:pt idx="3">
                  <c:v>41.7</c:v>
                </c:pt>
                <c:pt idx="4">
                  <c:v>14.9</c:v>
                </c:pt>
                <c:pt idx="5">
                  <c:v>135.30000000000001</c:v>
                </c:pt>
                <c:pt idx="6">
                  <c:v>0.8</c:v>
                </c:pt>
              </c:numCache>
            </c:numRef>
          </c:val>
          <c:extLst xmlns:c16r2="http://schemas.microsoft.com/office/drawing/2015/06/chart">
            <c:ext xmlns:c16="http://schemas.microsoft.com/office/drawing/2014/chart" uri="{C3380CC4-5D6E-409C-BE32-E72D297353CC}">
              <c16:uniqueId val="{0000000C-CD74-4828-AC9A-D7FF2275CF7B}"/>
            </c:ext>
          </c:extLst>
        </c:ser>
        <c:dLbls>
          <c:showLegendKey val="1"/>
          <c:showVal val="1"/>
          <c:showCatName val="1"/>
          <c:showSerName val="1"/>
          <c:showPercent val="1"/>
          <c:showBubbleSize val="1"/>
        </c:dLbls>
        <c:firstSliceAng val="0"/>
      </c:pieChart>
      <c:spPr>
        <a:noFill/>
        <a:ln>
          <a:noFill/>
        </a:ln>
        <a:effectLst/>
      </c:spPr>
    </c:plotArea>
    <c:legend>
      <c:legendPos val="b"/>
      <c:layout>
        <c:manualLayout>
          <c:xMode val="edge"/>
          <c:yMode val="edge"/>
          <c:x val="7.4116943972450014E-2"/>
          <c:y val="0.58942359516039156"/>
          <c:w val="0.46009522227758404"/>
          <c:h val="0.34867928815743332"/>
        </c:manualLayout>
      </c:layout>
      <c:overlay val="1"/>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showDLblsOverMax val="1"/>
  </c:chart>
  <c:spPr>
    <a:noFill/>
    <a:ln w="6350" cap="flat" cmpd="sng" algn="ctr">
      <a:noFill/>
      <a:prstDash val="solid"/>
      <a:miter lim="800000"/>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ru-RU"/>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ru-RU"/>
  <c:roundedCorners val="1"/>
  <c:chart>
    <c:autoTitleDeleted val="1"/>
    <c:plotArea>
      <c:layout>
        <c:manualLayout>
          <c:layoutTarget val="inner"/>
          <c:xMode val="edge"/>
          <c:yMode val="edge"/>
          <c:x val="0.46938945641992186"/>
          <c:y val="0.15633712820495918"/>
          <c:w val="0.45406215418142443"/>
          <c:h val="0.55015126238630663"/>
        </c:manualLayout>
      </c:layout>
      <c:pieChart>
        <c:varyColors val="1"/>
        <c:ser>
          <c:idx val="0"/>
          <c:order val="0"/>
          <c:tx>
            <c:strRef>
              <c:f>Лист1!$B$1</c:f>
              <c:strCache>
                <c:ptCount val="1"/>
                <c:pt idx="0">
                  <c:v>2024</c:v>
                </c:pt>
              </c:strCache>
            </c:strRef>
          </c:tx>
          <c:spPr>
            <a:solidFill>
              <a:srgbClr val="05BAFF"/>
            </a:solidFill>
            <a:ln>
              <a:solidFill>
                <a:schemeClr val="accent5">
                  <a:lumMod val="50000"/>
                </a:schemeClr>
              </a:solidFill>
            </a:ln>
          </c:spPr>
          <c:dPt>
            <c:idx val="0"/>
            <c:spPr>
              <a:solidFill>
                <a:srgbClr val="81D78C"/>
              </a:solidFill>
              <a:ln>
                <a:solidFill>
                  <a:schemeClr val="accent5">
                    <a:lumMod val="50000"/>
                  </a:schemeClr>
                </a:solidFill>
              </a:ln>
              <a:effectLst/>
            </c:spPr>
            <c:extLst xmlns:c16r2="http://schemas.microsoft.com/office/drawing/2015/06/chart">
              <c:ext xmlns:c16="http://schemas.microsoft.com/office/drawing/2014/chart" uri="{C3380CC4-5D6E-409C-BE32-E72D297353CC}">
                <c16:uniqueId val="{00000001-03E9-40B7-BFEC-8D36002DA30E}"/>
              </c:ext>
            </c:extLst>
          </c:dPt>
          <c:dPt>
            <c:idx val="1"/>
            <c:explosion val="5"/>
            <c:spPr>
              <a:solidFill>
                <a:srgbClr val="05BAFF"/>
              </a:solidFill>
              <a:ln>
                <a:solidFill>
                  <a:schemeClr val="accent5">
                    <a:lumMod val="50000"/>
                  </a:schemeClr>
                </a:solidFill>
              </a:ln>
              <a:effectLst/>
            </c:spPr>
            <c:extLst xmlns:c16r2="http://schemas.microsoft.com/office/drawing/2015/06/chart">
              <c:ext xmlns:c16="http://schemas.microsoft.com/office/drawing/2014/chart" uri="{C3380CC4-5D6E-409C-BE32-E72D297353CC}">
                <c16:uniqueId val="{00000003-03E9-40B7-BFEC-8D36002DA30E}"/>
              </c:ext>
            </c:extLst>
          </c:dPt>
          <c:dPt>
            <c:idx val="2"/>
            <c:spPr>
              <a:solidFill>
                <a:srgbClr val="C3D445"/>
              </a:solidFill>
              <a:ln>
                <a:solidFill>
                  <a:schemeClr val="accent5">
                    <a:lumMod val="50000"/>
                  </a:schemeClr>
                </a:solidFill>
              </a:ln>
              <a:effectLst/>
            </c:spPr>
            <c:extLst xmlns:c16r2="http://schemas.microsoft.com/office/drawing/2015/06/chart">
              <c:ext xmlns:c16="http://schemas.microsoft.com/office/drawing/2014/chart" uri="{C3380CC4-5D6E-409C-BE32-E72D297353CC}">
                <c16:uniqueId val="{00000005-03E9-40B7-BFEC-8D36002DA30E}"/>
              </c:ext>
            </c:extLst>
          </c:dPt>
          <c:dLbls>
            <c:dLbl>
              <c:idx val="0"/>
              <c:layout>
                <c:manualLayout>
                  <c:x val="8.6309520438479746E-3"/>
                  <c:y val="-7.0625749703455256E-3"/>
                </c:manualLayout>
              </c:layout>
              <c:tx>
                <c:rich>
                  <a:bodyPr/>
                  <a:lstStyle/>
                  <a:p>
                    <a:r>
                      <a:rPr lang="ru-RU" dirty="0" smtClean="0"/>
                      <a:t>68,2</a:t>
                    </a:r>
                    <a:endParaRPr lang="en-US" dirty="0"/>
                  </a:p>
                </c:rich>
              </c:tx>
              <c:dLblPos val="bestFit"/>
              <c:showLegendKey val="1"/>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03E9-40B7-BFEC-8D36002DA30E}"/>
                </c:ext>
              </c:extLst>
            </c:dLbl>
            <c:dLbl>
              <c:idx val="1"/>
              <c:layout>
                <c:manualLayout>
                  <c:x val="-0.11279045928671283"/>
                  <c:y val="-0.30164481033601631"/>
                </c:manualLayout>
              </c:layout>
              <c:tx>
                <c:rich>
                  <a:bodyPr/>
                  <a:lstStyle/>
                  <a:p>
                    <a:r>
                      <a:rPr lang="ru-RU" dirty="0" smtClean="0"/>
                      <a:t>286,5</a:t>
                    </a:r>
                    <a:endParaRPr lang="en-US" dirty="0"/>
                  </a:p>
                </c:rich>
              </c:tx>
              <c:dLblPos val="bestFit"/>
              <c:showLegendKey val="1"/>
              <c:showVal val="1"/>
              <c:showCatName val="1"/>
              <c:showSerName val="1"/>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03E9-40B7-BFEC-8D36002DA30E}"/>
                </c:ext>
              </c:extLst>
            </c:dLbl>
            <c:dLbl>
              <c:idx val="2"/>
              <c:layout>
                <c:manualLayout>
                  <c:x val="-8.3178365080211564E-2"/>
                  <c:y val="5.7779431938514642E-3"/>
                </c:manualLayout>
              </c:layout>
              <c:tx>
                <c:rich>
                  <a:bodyPr rot="0" spcFirstLastPara="1" vertOverflow="ellipsis" vert="horz" wrap="square" anchor="ctr" anchorCtr="1"/>
                  <a:lstStyle/>
                  <a:p>
                    <a:pPr algn="ctr">
                      <a:defRPr sz="10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ru-RU" dirty="0" smtClean="0"/>
                      <a:t>0</a:t>
                    </a:r>
                    <a:endParaRPr lang="en-US" dirty="0"/>
                  </a:p>
                </c:rich>
              </c:tx>
              <c:spPr>
                <a:solidFill>
                  <a:prstClr val="white">
                    <a:alpha val="90000"/>
                  </a:prstClr>
                </a:solidFill>
                <a:ln>
                  <a:solidFill>
                    <a:srgbClr val="70AD47">
                      <a:alpha val="90000"/>
                    </a:srgbClr>
                  </a:solidFill>
                </a:ln>
                <a:effectLst>
                  <a:outerShdw blurRad="50800" dist="38100" dir="2700000" algn="ctr" rotWithShape="0">
                    <a:schemeClr val="accent6">
                      <a:lumMod val="60000"/>
                      <a:lumOff val="40000"/>
                      <a:alpha val="40000"/>
                    </a:schemeClr>
                  </a:outerShdw>
                </a:effectLst>
              </c:spPr>
              <c:dLblPos val="bestFit"/>
              <c:showLegendKey val="1"/>
              <c:showVal val="1"/>
              <c:showCatName val="1"/>
              <c:showSerName val="1"/>
              <c:showPercent val="1"/>
              <c:showBubbleSize val="1"/>
            </c:dLbl>
            <c:spPr>
              <a:solidFill>
                <a:prstClr val="white">
                  <a:alpha val="90000"/>
                </a:prstClr>
              </a:solidFill>
              <a:ln>
                <a:solidFill>
                  <a:srgbClr val="70AD47">
                    <a:alpha val="90000"/>
                  </a:srgbClr>
                </a:solidFill>
              </a:ln>
              <a:effectLst>
                <a:outerShdw blurRad="50800" dist="50800" dir="2700000" algn="ctr" rotWithShape="0">
                  <a:schemeClr val="accent6">
                    <a:lumMod val="60000"/>
                    <a:lumOff val="40000"/>
                    <a:alpha val="40000"/>
                  </a:schemeClr>
                </a:outerShdw>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outEnd"/>
            <c:showLegendKey val="1"/>
            <c:showVal val="1"/>
            <c:showCatName val="1"/>
            <c:showSerName val="1"/>
            <c:showPercent val="1"/>
            <c:showBubbleSize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Лист1!$A$2:$A$4</c:f>
              <c:strCache>
                <c:ptCount val="3"/>
                <c:pt idx="0">
                  <c:v>Налоговые поступления</c:v>
                </c:pt>
                <c:pt idx="1">
                  <c:v>Безвозмездные поступления</c:v>
                </c:pt>
                <c:pt idx="2">
                  <c:v>Прочие доходы</c:v>
                </c:pt>
              </c:strCache>
            </c:strRef>
          </c:cat>
          <c:val>
            <c:numRef>
              <c:f>Лист1!$B$2:$B$4</c:f>
              <c:numCache>
                <c:formatCode>General</c:formatCode>
                <c:ptCount val="3"/>
                <c:pt idx="0">
                  <c:v>68.2</c:v>
                </c:pt>
                <c:pt idx="1">
                  <c:v>286.5</c:v>
                </c:pt>
                <c:pt idx="2">
                  <c:v>0</c:v>
                </c:pt>
              </c:numCache>
            </c:numRef>
          </c:val>
          <c:extLst xmlns:c16r2="http://schemas.microsoft.com/office/drawing/2015/06/chart">
            <c:ext xmlns:c16="http://schemas.microsoft.com/office/drawing/2014/chart" uri="{C3380CC4-5D6E-409C-BE32-E72D297353CC}">
              <c16:uniqueId val="{00000006-03E9-40B7-BFEC-8D36002DA30E}"/>
            </c:ext>
          </c:extLst>
        </c:ser>
        <c:dLbls>
          <c:showLegendKey val="1"/>
          <c:showVal val="1"/>
          <c:showCatName val="1"/>
          <c:showSerName val="1"/>
          <c:showPercent val="1"/>
          <c:showBubbleSize val="1"/>
        </c:dLbls>
        <c:firstSliceAng val="0"/>
      </c:pieChart>
      <c:spPr>
        <a:noFill/>
        <a:ln>
          <a:noFill/>
        </a:ln>
        <a:effectLst/>
      </c:spPr>
    </c:plotArea>
    <c:legend>
      <c:legendPos val="b"/>
      <c:layout>
        <c:manualLayout>
          <c:xMode val="edge"/>
          <c:yMode val="edge"/>
          <c:x val="7.5281836829699536E-2"/>
          <c:y val="0.60510718467515234"/>
          <c:w val="0.51835821622460465"/>
          <c:h val="0.18299743467257626"/>
        </c:manualLayout>
      </c:layout>
      <c:overlay val="1"/>
      <c:spPr>
        <a:noFill/>
        <a:ln>
          <a:noFill/>
        </a:ln>
        <a:effectLst/>
      </c:spPr>
      <c:txPr>
        <a:bodyPr rot="0" spcFirstLastPara="1" vertOverflow="ellipsis" vert="horz" wrap="square" anchor="ctr" anchorCtr="1"/>
        <a:lstStyle/>
        <a:p>
          <a:pPr rtl="0">
            <a:defRPr sz="10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showDLblsOverMax val="1"/>
  </c:chart>
  <c:spPr>
    <a:noFill/>
    <a:ln>
      <a:noFill/>
    </a:ln>
    <a:effectLst/>
  </c:spPr>
  <c:txPr>
    <a:bodyPr/>
    <a:lstStyle/>
    <a:p>
      <a:pPr>
        <a:defRPr sz="1000">
          <a:latin typeface="Open Sans" panose="020B0606030504020204" pitchFamily="34" charset="0"/>
          <a:ea typeface="Open Sans" panose="020B0606030504020204" pitchFamily="34" charset="0"/>
          <a:cs typeface="Open Sans" panose="020B0606030504020204" pitchFamily="34" charset="0"/>
        </a:defRPr>
      </a:pPr>
      <a:endParaRPr lang="ru-RU"/>
    </a:p>
  </c:txPr>
  <c:externalData r:id="rId1"/>
</c:chartSpace>
</file>

<file path=ppt/drawings/drawing1.xml><?xml version="1.0" encoding="utf-8"?>
<c:userShapes xmlns:c="http://schemas.openxmlformats.org/drawingml/2006/chart">
  <cdr:relSizeAnchor xmlns:cdr="http://schemas.openxmlformats.org/drawingml/2006/chartDrawing">
    <cdr:from>
      <cdr:x>0.61147</cdr:x>
      <cdr:y>0.53094</cdr:y>
    </cdr:from>
    <cdr:to>
      <cdr:x>0.77609</cdr:x>
      <cdr:y>0.55403</cdr:y>
    </cdr:to>
    <cdr:sp macro="" textlink="">
      <cdr:nvSpPr>
        <cdr:cNvPr id="2" name="TextBox 1"/>
        <cdr:cNvSpPr txBox="1"/>
      </cdr:nvSpPr>
      <cdr:spPr>
        <a:xfrm xmlns:a="http://schemas.openxmlformats.org/drawingml/2006/main">
          <a:off x="1857388" y="1643074"/>
          <a:ext cx="500066" cy="71438"/>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ru-RU"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3"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r>
              <a:rPr lang="en-US" sz="1800" b="0" strike="noStrike" spc="-1">
                <a:solidFill>
                  <a:srgbClr val="000000"/>
                </a:solidFill>
                <a:latin typeface="Calibri"/>
              </a:rPr>
              <a:t>Для перемещения страницы щёлкните мышью</a:t>
            </a:r>
          </a:p>
        </p:txBody>
      </p:sp>
      <p:sp>
        <p:nvSpPr>
          <p:cNvPr id="124" name="PlaceHolder 2"/>
          <p:cNvSpPr>
            <a:spLocks noGrp="1"/>
          </p:cNvSpPr>
          <p:nvPr>
            <p:ph type="body"/>
          </p:nvPr>
        </p:nvSpPr>
        <p:spPr>
          <a:xfrm>
            <a:off x="756000" y="5078520"/>
            <a:ext cx="6047640" cy="4811040"/>
          </a:xfrm>
          <a:prstGeom prst="rect">
            <a:avLst/>
          </a:prstGeom>
        </p:spPr>
        <p:txBody>
          <a:bodyPr lIns="0" tIns="0" rIns="0" bIns="0">
            <a:noAutofit/>
          </a:bodyPr>
          <a:lstStyle/>
          <a:p>
            <a:r>
              <a:rPr lang="ru-RU" sz="2000" b="0" strike="noStrike" spc="-1">
                <a:latin typeface="Arial"/>
              </a:rPr>
              <a:t>Для правки формата примечаний щёлкните мышью</a:t>
            </a:r>
          </a:p>
        </p:txBody>
      </p:sp>
      <p:sp>
        <p:nvSpPr>
          <p:cNvPr id="125" name="PlaceHolder 3"/>
          <p:cNvSpPr>
            <a:spLocks noGrp="1"/>
          </p:cNvSpPr>
          <p:nvPr>
            <p:ph type="hdr"/>
          </p:nvPr>
        </p:nvSpPr>
        <p:spPr>
          <a:xfrm>
            <a:off x="0" y="0"/>
            <a:ext cx="3280680" cy="534240"/>
          </a:xfrm>
          <a:prstGeom prst="rect">
            <a:avLst/>
          </a:prstGeom>
        </p:spPr>
        <p:txBody>
          <a:bodyPr lIns="0" tIns="0" rIns="0" bIns="0">
            <a:noAutofit/>
          </a:bodyPr>
          <a:lstStyle/>
          <a:p>
            <a:r>
              <a:rPr lang="ru-RU" sz="1400" b="0" strike="noStrike" spc="-1">
                <a:latin typeface="Times New Roman"/>
              </a:rPr>
              <a:t>&lt;верхний колонтитул&gt;</a:t>
            </a:r>
          </a:p>
        </p:txBody>
      </p:sp>
      <p:sp>
        <p:nvSpPr>
          <p:cNvPr id="126"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ru-RU" sz="1400" b="0" strike="noStrike" spc="-1">
                <a:latin typeface="Times New Roman"/>
              </a:rPr>
              <a:t>&lt;дата/время&gt;</a:t>
            </a:r>
          </a:p>
        </p:txBody>
      </p:sp>
      <p:sp>
        <p:nvSpPr>
          <p:cNvPr id="127" name="PlaceHolder 5"/>
          <p:cNvSpPr>
            <a:spLocks noGrp="1"/>
          </p:cNvSpPr>
          <p:nvPr>
            <p:ph type="ftr"/>
          </p:nvPr>
        </p:nvSpPr>
        <p:spPr>
          <a:xfrm>
            <a:off x="0" y="10157400"/>
            <a:ext cx="3280680" cy="534240"/>
          </a:xfrm>
          <a:prstGeom prst="rect">
            <a:avLst/>
          </a:prstGeom>
        </p:spPr>
        <p:txBody>
          <a:bodyPr lIns="0" tIns="0" rIns="0" bIns="0" anchor="b">
            <a:noAutofit/>
          </a:bodyPr>
          <a:lstStyle/>
          <a:p>
            <a:r>
              <a:rPr lang="ru-RU" sz="1400" b="0" strike="noStrike" spc="-1">
                <a:latin typeface="Times New Roman"/>
              </a:rPr>
              <a:t>&lt;нижний колонтитул&gt;</a:t>
            </a:r>
          </a:p>
        </p:txBody>
      </p:sp>
      <p:sp>
        <p:nvSpPr>
          <p:cNvPr id="128"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A75FCC16-8A20-4A3C-83FC-D70921BEA99D}" type="slidenum">
              <a:rPr lang="ru-RU" sz="1400" b="0" strike="noStrike" spc="-1">
                <a:latin typeface="Times New Roman"/>
              </a:rPr>
              <a:pPr algn="r"/>
              <a:t>‹#›</a:t>
            </a:fld>
            <a:endParaRPr lang="ru-RU"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 name="PlaceHolder 1"/>
          <p:cNvSpPr>
            <a:spLocks noGrp="1" noRot="1" noChangeAspect="1"/>
          </p:cNvSpPr>
          <p:nvPr>
            <p:ph type="sldImg"/>
          </p:nvPr>
        </p:nvSpPr>
        <p:spPr>
          <a:xfrm>
            <a:off x="1722438" y="1241425"/>
            <a:ext cx="3352800" cy="3351213"/>
          </a:xfrm>
          <a:prstGeom prst="rect">
            <a:avLst/>
          </a:prstGeom>
        </p:spPr>
      </p:sp>
      <p:sp>
        <p:nvSpPr>
          <p:cNvPr id="785" name="PlaceHolder 2"/>
          <p:cNvSpPr>
            <a:spLocks noGrp="1"/>
          </p:cNvSpPr>
          <p:nvPr>
            <p:ph type="body"/>
          </p:nvPr>
        </p:nvSpPr>
        <p:spPr>
          <a:xfrm>
            <a:off x="680040" y="4777920"/>
            <a:ext cx="5437440" cy="3908880"/>
          </a:xfrm>
          <a:prstGeom prst="rect">
            <a:avLst/>
          </a:prstGeom>
        </p:spPr>
        <p:txBody>
          <a:bodyPr>
            <a:noAutofit/>
          </a:bodyPr>
          <a:lstStyle/>
          <a:p>
            <a:endParaRPr lang="ru-RU" sz="2000" b="0" strike="noStrike" spc="-1" dirty="0">
              <a:latin typeface="Arial"/>
            </a:endParaRPr>
          </a:p>
        </p:txBody>
      </p:sp>
      <p:sp>
        <p:nvSpPr>
          <p:cNvPr id="786" name="Номер слайда 3"/>
          <p:cNvSpPr txBox="1"/>
          <p:nvPr/>
        </p:nvSpPr>
        <p:spPr>
          <a:xfrm>
            <a:off x="3849840" y="9430560"/>
            <a:ext cx="2945880" cy="497520"/>
          </a:xfrm>
          <a:prstGeom prst="rect">
            <a:avLst/>
          </a:prstGeom>
          <a:noFill/>
          <a:ln w="0">
            <a:noFill/>
          </a:ln>
        </p:spPr>
        <p:txBody>
          <a:bodyPr anchor="b">
            <a:noAutofit/>
          </a:bodyPr>
          <a:lstStyle/>
          <a:p>
            <a:pPr algn="r">
              <a:lnSpc>
                <a:spcPct val="100000"/>
              </a:lnSpc>
            </a:pPr>
            <a:fld id="{2C00EF1F-B7B6-49C4-B115-4E9E6BB35526}" type="slidenum">
              <a:rPr lang="ru-RU" sz="1200" b="0" strike="noStrike" spc="-1">
                <a:solidFill>
                  <a:srgbClr val="000000"/>
                </a:solidFill>
                <a:latin typeface="+mn-lt"/>
                <a:ea typeface="+mn-ea"/>
              </a:rPr>
              <a:pPr algn="r">
                <a:lnSpc>
                  <a:spcPct val="100000"/>
                </a:lnSpc>
              </a:pPr>
              <a:t>5</a:t>
            </a:fld>
            <a:endParaRPr lang="ru-RU" sz="1200" b="0" strike="noStrike" spc="-1">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774825" y="812800"/>
            <a:ext cx="4010025" cy="4008438"/>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17</a:t>
            </a:fld>
            <a:endParaRPr lang="ru-RU" dirty="0"/>
          </a:p>
        </p:txBody>
      </p:sp>
    </p:spTree>
    <p:extLst>
      <p:ext uri="{BB962C8B-B14F-4D97-AF65-F5344CB8AC3E}">
        <p14:creationId xmlns:p14="http://schemas.microsoft.com/office/powerpoint/2010/main" xmlns="" val="2781917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774825" y="812800"/>
            <a:ext cx="4010025" cy="4008438"/>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18</a:t>
            </a:fld>
            <a:endParaRPr lang="ru-RU" dirty="0"/>
          </a:p>
        </p:txBody>
      </p:sp>
    </p:spTree>
    <p:extLst>
      <p:ext uri="{BB962C8B-B14F-4D97-AF65-F5344CB8AC3E}">
        <p14:creationId xmlns:p14="http://schemas.microsoft.com/office/powerpoint/2010/main" xmlns="" val="3636959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774825" y="812800"/>
            <a:ext cx="4010025" cy="4008438"/>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19</a:t>
            </a:fld>
            <a:endParaRPr lang="ru-RU" dirty="0"/>
          </a:p>
        </p:txBody>
      </p:sp>
    </p:spTree>
    <p:extLst>
      <p:ext uri="{BB962C8B-B14F-4D97-AF65-F5344CB8AC3E}">
        <p14:creationId xmlns:p14="http://schemas.microsoft.com/office/powerpoint/2010/main" xmlns="" val="241638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 name="PlaceHolder 1"/>
          <p:cNvSpPr>
            <a:spLocks noGrp="1" noRot="1" noChangeAspect="1"/>
          </p:cNvSpPr>
          <p:nvPr>
            <p:ph type="sldImg"/>
          </p:nvPr>
        </p:nvSpPr>
        <p:spPr>
          <a:xfrm>
            <a:off x="1722438" y="1241425"/>
            <a:ext cx="3352800" cy="3351213"/>
          </a:xfrm>
          <a:prstGeom prst="rect">
            <a:avLst/>
          </a:prstGeom>
        </p:spPr>
      </p:sp>
      <p:sp>
        <p:nvSpPr>
          <p:cNvPr id="818" name="PlaceHolder 2"/>
          <p:cNvSpPr>
            <a:spLocks noGrp="1"/>
          </p:cNvSpPr>
          <p:nvPr>
            <p:ph type="body"/>
          </p:nvPr>
        </p:nvSpPr>
        <p:spPr>
          <a:xfrm>
            <a:off x="680040" y="4777920"/>
            <a:ext cx="5437440" cy="3908880"/>
          </a:xfrm>
          <a:prstGeom prst="rect">
            <a:avLst/>
          </a:prstGeom>
        </p:spPr>
        <p:txBody>
          <a:bodyPr>
            <a:noAutofit/>
          </a:bodyPr>
          <a:lstStyle/>
          <a:p>
            <a:endParaRPr lang="ru-RU" sz="2000" b="0" strike="noStrike" spc="-1">
              <a:latin typeface="Arial"/>
            </a:endParaRPr>
          </a:p>
        </p:txBody>
      </p:sp>
      <p:sp>
        <p:nvSpPr>
          <p:cNvPr id="819" name="Номер слайда 3"/>
          <p:cNvSpPr txBox="1"/>
          <p:nvPr/>
        </p:nvSpPr>
        <p:spPr>
          <a:xfrm>
            <a:off x="3849840" y="9430560"/>
            <a:ext cx="2945880" cy="497520"/>
          </a:xfrm>
          <a:prstGeom prst="rect">
            <a:avLst/>
          </a:prstGeom>
          <a:noFill/>
          <a:ln w="0">
            <a:noFill/>
          </a:ln>
        </p:spPr>
        <p:txBody>
          <a:bodyPr anchor="b">
            <a:noAutofit/>
          </a:bodyPr>
          <a:lstStyle/>
          <a:p>
            <a:pPr algn="r">
              <a:lnSpc>
                <a:spcPct val="100000"/>
              </a:lnSpc>
            </a:pPr>
            <a:fld id="{4AE80D58-FC40-4EFE-BF09-AB225F28CE70}" type="slidenum">
              <a:rPr lang="ru-RU" sz="1200" b="0" strike="noStrike" spc="-1">
                <a:solidFill>
                  <a:srgbClr val="000000"/>
                </a:solidFill>
                <a:latin typeface="+mn-lt"/>
                <a:ea typeface="+mn-ea"/>
              </a:rPr>
              <a:pPr algn="r">
                <a:lnSpc>
                  <a:spcPct val="100000"/>
                </a:lnSpc>
              </a:pPr>
              <a:t>20</a:t>
            </a:fld>
            <a:endParaRPr lang="ru-RU" sz="1200" b="0" strike="noStrike" spc="-1">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774825" y="812800"/>
            <a:ext cx="4010025" cy="4008438"/>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24</a:t>
            </a:fld>
            <a:endParaRPr lang="ru-RU" dirty="0"/>
          </a:p>
        </p:txBody>
      </p:sp>
    </p:spTree>
    <p:extLst>
      <p:ext uri="{BB962C8B-B14F-4D97-AF65-F5344CB8AC3E}">
        <p14:creationId xmlns="" xmlns:p14="http://schemas.microsoft.com/office/powerpoint/2010/main" val="2233526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 name="PlaceHolder 1"/>
          <p:cNvSpPr>
            <a:spLocks noGrp="1" noRot="1" noChangeAspect="1"/>
          </p:cNvSpPr>
          <p:nvPr>
            <p:ph type="sldImg"/>
          </p:nvPr>
        </p:nvSpPr>
        <p:spPr>
          <a:xfrm>
            <a:off x="1722438" y="1241425"/>
            <a:ext cx="3352800" cy="3351213"/>
          </a:xfrm>
          <a:prstGeom prst="rect">
            <a:avLst/>
          </a:prstGeom>
        </p:spPr>
      </p:sp>
      <p:sp>
        <p:nvSpPr>
          <p:cNvPr id="824" name="PlaceHolder 2"/>
          <p:cNvSpPr>
            <a:spLocks noGrp="1"/>
          </p:cNvSpPr>
          <p:nvPr>
            <p:ph type="body"/>
          </p:nvPr>
        </p:nvSpPr>
        <p:spPr>
          <a:xfrm>
            <a:off x="680040" y="4777920"/>
            <a:ext cx="5437440" cy="3908880"/>
          </a:xfrm>
          <a:prstGeom prst="rect">
            <a:avLst/>
          </a:prstGeom>
        </p:spPr>
        <p:txBody>
          <a:bodyPr>
            <a:noAutofit/>
          </a:bodyPr>
          <a:lstStyle/>
          <a:p>
            <a:endParaRPr lang="ru-RU" sz="2000" b="0" strike="noStrike" spc="-1" dirty="0">
              <a:latin typeface="Arial"/>
            </a:endParaRPr>
          </a:p>
        </p:txBody>
      </p:sp>
      <p:sp>
        <p:nvSpPr>
          <p:cNvPr id="825" name="Номер слайда 3"/>
          <p:cNvSpPr txBox="1"/>
          <p:nvPr/>
        </p:nvSpPr>
        <p:spPr>
          <a:xfrm>
            <a:off x="3849840" y="9430560"/>
            <a:ext cx="2945880" cy="497520"/>
          </a:xfrm>
          <a:prstGeom prst="rect">
            <a:avLst/>
          </a:prstGeom>
          <a:noFill/>
          <a:ln w="0">
            <a:noFill/>
          </a:ln>
        </p:spPr>
        <p:txBody>
          <a:bodyPr anchor="b">
            <a:noAutofit/>
          </a:bodyPr>
          <a:lstStyle/>
          <a:p>
            <a:pPr algn="r">
              <a:lnSpc>
                <a:spcPct val="100000"/>
              </a:lnSpc>
            </a:pPr>
            <a:fld id="{BC43FE59-C8ED-4905-842E-9E0F137F002B}" type="slidenum">
              <a:rPr lang="ru-RU" sz="1200" b="0" strike="noStrike" spc="-1">
                <a:solidFill>
                  <a:srgbClr val="000000"/>
                </a:solidFill>
                <a:latin typeface="+mn-lt"/>
                <a:ea typeface="+mn-ea"/>
              </a:rPr>
              <a:pPr algn="r">
                <a:lnSpc>
                  <a:spcPct val="100000"/>
                </a:lnSpc>
              </a:pPr>
              <a:t>25</a:t>
            </a:fld>
            <a:endParaRPr lang="ru-RU" sz="1200" b="0" strike="noStrike" spc="-1">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 name="PlaceHolder 1"/>
          <p:cNvSpPr>
            <a:spLocks noGrp="1" noRot="1" noChangeAspect="1"/>
          </p:cNvSpPr>
          <p:nvPr>
            <p:ph type="sldImg"/>
          </p:nvPr>
        </p:nvSpPr>
        <p:spPr>
          <a:xfrm>
            <a:off x="1722438" y="1241425"/>
            <a:ext cx="3352800" cy="3351213"/>
          </a:xfrm>
          <a:prstGeom prst="rect">
            <a:avLst/>
          </a:prstGeom>
        </p:spPr>
      </p:sp>
      <p:sp>
        <p:nvSpPr>
          <p:cNvPr id="827" name="PlaceHolder 2"/>
          <p:cNvSpPr>
            <a:spLocks noGrp="1"/>
          </p:cNvSpPr>
          <p:nvPr>
            <p:ph type="body"/>
          </p:nvPr>
        </p:nvSpPr>
        <p:spPr>
          <a:xfrm>
            <a:off x="680040" y="4777920"/>
            <a:ext cx="5437440" cy="3908880"/>
          </a:xfrm>
          <a:prstGeom prst="rect">
            <a:avLst/>
          </a:prstGeom>
        </p:spPr>
        <p:txBody>
          <a:bodyPr>
            <a:noAutofit/>
          </a:bodyPr>
          <a:lstStyle/>
          <a:p>
            <a:pPr marL="216000" indent="-216000">
              <a:lnSpc>
                <a:spcPct val="100000"/>
              </a:lnSpc>
            </a:pPr>
            <a:r>
              <a:rPr lang="ru-RU" sz="2000" b="0" strike="noStrike" spc="-1">
                <a:latin typeface="Arial"/>
              </a:rPr>
              <a:t>10</a:t>
            </a:r>
          </a:p>
        </p:txBody>
      </p:sp>
      <p:sp>
        <p:nvSpPr>
          <p:cNvPr id="828" name="Номер слайда 3"/>
          <p:cNvSpPr txBox="1"/>
          <p:nvPr/>
        </p:nvSpPr>
        <p:spPr>
          <a:xfrm>
            <a:off x="3849840" y="9430560"/>
            <a:ext cx="2945880" cy="497520"/>
          </a:xfrm>
          <a:prstGeom prst="rect">
            <a:avLst/>
          </a:prstGeom>
          <a:noFill/>
          <a:ln w="0">
            <a:noFill/>
          </a:ln>
        </p:spPr>
        <p:txBody>
          <a:bodyPr anchor="b">
            <a:noAutofit/>
          </a:bodyPr>
          <a:lstStyle/>
          <a:p>
            <a:pPr algn="r">
              <a:lnSpc>
                <a:spcPct val="100000"/>
              </a:lnSpc>
            </a:pPr>
            <a:fld id="{4B434138-7BCA-4DEA-A88C-D90BD320A217}" type="slidenum">
              <a:rPr lang="ru-RU" sz="1200" b="0" strike="noStrike" spc="-1">
                <a:solidFill>
                  <a:srgbClr val="000000"/>
                </a:solidFill>
                <a:latin typeface="+mn-lt"/>
                <a:ea typeface="+mn-ea"/>
              </a:rPr>
              <a:pPr algn="r">
                <a:lnSpc>
                  <a:spcPct val="100000"/>
                </a:lnSpc>
              </a:pPr>
              <a:t>26</a:t>
            </a:fld>
            <a:endParaRPr lang="ru-RU" sz="1200" b="0" strike="noStrike" spc="-1">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 name="PlaceHolder 1"/>
          <p:cNvSpPr>
            <a:spLocks noGrp="1" noRot="1" noChangeAspect="1"/>
          </p:cNvSpPr>
          <p:nvPr>
            <p:ph type="sldImg"/>
          </p:nvPr>
        </p:nvSpPr>
        <p:spPr>
          <a:xfrm>
            <a:off x="1722438" y="1241425"/>
            <a:ext cx="3352800" cy="3351213"/>
          </a:xfrm>
          <a:prstGeom prst="rect">
            <a:avLst/>
          </a:prstGeom>
        </p:spPr>
      </p:sp>
      <p:sp>
        <p:nvSpPr>
          <p:cNvPr id="830" name="PlaceHolder 2"/>
          <p:cNvSpPr>
            <a:spLocks noGrp="1"/>
          </p:cNvSpPr>
          <p:nvPr>
            <p:ph type="body"/>
          </p:nvPr>
        </p:nvSpPr>
        <p:spPr>
          <a:xfrm>
            <a:off x="680040" y="4777920"/>
            <a:ext cx="5437440" cy="3908880"/>
          </a:xfrm>
          <a:prstGeom prst="rect">
            <a:avLst/>
          </a:prstGeom>
        </p:spPr>
        <p:txBody>
          <a:bodyPr>
            <a:noAutofit/>
          </a:bodyPr>
          <a:lstStyle/>
          <a:p>
            <a:endParaRPr lang="ru-RU" sz="2000" b="0" strike="noStrike" spc="-1">
              <a:latin typeface="Arial"/>
            </a:endParaRPr>
          </a:p>
        </p:txBody>
      </p:sp>
      <p:sp>
        <p:nvSpPr>
          <p:cNvPr id="831" name="Номер слайда 3"/>
          <p:cNvSpPr txBox="1"/>
          <p:nvPr/>
        </p:nvSpPr>
        <p:spPr>
          <a:xfrm>
            <a:off x="3849840" y="9430560"/>
            <a:ext cx="2945880" cy="497520"/>
          </a:xfrm>
          <a:prstGeom prst="rect">
            <a:avLst/>
          </a:prstGeom>
          <a:noFill/>
          <a:ln w="0">
            <a:noFill/>
          </a:ln>
        </p:spPr>
        <p:txBody>
          <a:bodyPr anchor="b">
            <a:noAutofit/>
          </a:bodyPr>
          <a:lstStyle/>
          <a:p>
            <a:pPr algn="r">
              <a:lnSpc>
                <a:spcPct val="100000"/>
              </a:lnSpc>
            </a:pPr>
            <a:fld id="{492C56D1-6FF3-4D90-9C90-A6F0FF498FDF}" type="slidenum">
              <a:rPr lang="ru-RU" sz="1200" b="0" strike="noStrike" spc="-1">
                <a:solidFill>
                  <a:srgbClr val="000000"/>
                </a:solidFill>
                <a:latin typeface="+mn-lt"/>
                <a:ea typeface="+mn-ea"/>
              </a:rPr>
              <a:pPr algn="r">
                <a:lnSpc>
                  <a:spcPct val="100000"/>
                </a:lnSpc>
              </a:pPr>
              <a:t>28</a:t>
            </a:fld>
            <a:endParaRPr lang="ru-RU" sz="1200" b="0" strike="noStrike" spc="-1">
              <a:latin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 name="PlaceHolder 1"/>
          <p:cNvSpPr>
            <a:spLocks noGrp="1" noRot="1" noChangeAspect="1"/>
          </p:cNvSpPr>
          <p:nvPr>
            <p:ph type="sldImg"/>
          </p:nvPr>
        </p:nvSpPr>
        <p:spPr>
          <a:xfrm>
            <a:off x="1722438" y="1241425"/>
            <a:ext cx="3352800" cy="3351213"/>
          </a:xfrm>
          <a:prstGeom prst="rect">
            <a:avLst/>
          </a:prstGeom>
        </p:spPr>
      </p:sp>
      <p:sp>
        <p:nvSpPr>
          <p:cNvPr id="833" name="PlaceHolder 2"/>
          <p:cNvSpPr>
            <a:spLocks noGrp="1"/>
          </p:cNvSpPr>
          <p:nvPr>
            <p:ph type="body"/>
          </p:nvPr>
        </p:nvSpPr>
        <p:spPr>
          <a:xfrm>
            <a:off x="680040" y="4777920"/>
            <a:ext cx="5437440" cy="3908880"/>
          </a:xfrm>
          <a:prstGeom prst="rect">
            <a:avLst/>
          </a:prstGeom>
        </p:spPr>
        <p:txBody>
          <a:bodyPr>
            <a:noAutofit/>
          </a:bodyPr>
          <a:lstStyle/>
          <a:p>
            <a:endParaRPr lang="ru-RU" sz="2000" b="0" strike="noStrike" spc="-1" dirty="0">
              <a:latin typeface="Arial"/>
            </a:endParaRPr>
          </a:p>
        </p:txBody>
      </p:sp>
      <p:sp>
        <p:nvSpPr>
          <p:cNvPr id="834" name="Номер слайда 3"/>
          <p:cNvSpPr txBox="1"/>
          <p:nvPr/>
        </p:nvSpPr>
        <p:spPr>
          <a:xfrm>
            <a:off x="3849840" y="9430560"/>
            <a:ext cx="2945880" cy="497520"/>
          </a:xfrm>
          <a:prstGeom prst="rect">
            <a:avLst/>
          </a:prstGeom>
          <a:noFill/>
          <a:ln w="0">
            <a:noFill/>
          </a:ln>
        </p:spPr>
        <p:txBody>
          <a:bodyPr anchor="b">
            <a:noAutofit/>
          </a:bodyPr>
          <a:lstStyle/>
          <a:p>
            <a:pPr algn="r">
              <a:lnSpc>
                <a:spcPct val="100000"/>
              </a:lnSpc>
            </a:pPr>
            <a:fld id="{2649C5D3-56DD-4A55-A071-400A99F9E573}" type="slidenum">
              <a:rPr lang="ru-RU" sz="1200" b="0" strike="noStrike" spc="-1">
                <a:solidFill>
                  <a:srgbClr val="000000"/>
                </a:solidFill>
                <a:latin typeface="+mn-lt"/>
                <a:ea typeface="+mn-ea"/>
              </a:rPr>
              <a:pPr algn="r">
                <a:lnSpc>
                  <a:spcPct val="100000"/>
                </a:lnSpc>
              </a:pPr>
              <a:t>29</a:t>
            </a:fld>
            <a:endParaRPr lang="ru-RU" sz="1200" b="0" strike="noStrike" spc="-1">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 name="PlaceHolder 1"/>
          <p:cNvSpPr>
            <a:spLocks noGrp="1" noRot="1" noChangeAspect="1"/>
          </p:cNvSpPr>
          <p:nvPr>
            <p:ph type="sldImg"/>
          </p:nvPr>
        </p:nvSpPr>
        <p:spPr>
          <a:xfrm>
            <a:off x="1722438" y="1241425"/>
            <a:ext cx="3352800" cy="3351213"/>
          </a:xfrm>
          <a:prstGeom prst="rect">
            <a:avLst/>
          </a:prstGeom>
        </p:spPr>
      </p:sp>
      <p:sp>
        <p:nvSpPr>
          <p:cNvPr id="791" name="PlaceHolder 2"/>
          <p:cNvSpPr>
            <a:spLocks noGrp="1"/>
          </p:cNvSpPr>
          <p:nvPr>
            <p:ph type="body"/>
          </p:nvPr>
        </p:nvSpPr>
        <p:spPr>
          <a:xfrm>
            <a:off x="680040" y="4777920"/>
            <a:ext cx="5437440" cy="3908880"/>
          </a:xfrm>
          <a:prstGeom prst="rect">
            <a:avLst/>
          </a:prstGeom>
        </p:spPr>
        <p:txBody>
          <a:bodyPr>
            <a:noAutofit/>
          </a:bodyPr>
          <a:lstStyle/>
          <a:p>
            <a:endParaRPr lang="ru-RU" sz="2000" b="0" strike="noStrike" spc="-1" dirty="0">
              <a:latin typeface="Arial"/>
            </a:endParaRPr>
          </a:p>
        </p:txBody>
      </p:sp>
      <p:sp>
        <p:nvSpPr>
          <p:cNvPr id="792" name="Номер слайда 3"/>
          <p:cNvSpPr txBox="1"/>
          <p:nvPr/>
        </p:nvSpPr>
        <p:spPr>
          <a:xfrm>
            <a:off x="3849840" y="9430560"/>
            <a:ext cx="2945880" cy="497520"/>
          </a:xfrm>
          <a:prstGeom prst="rect">
            <a:avLst/>
          </a:prstGeom>
          <a:noFill/>
          <a:ln w="0">
            <a:noFill/>
          </a:ln>
        </p:spPr>
        <p:txBody>
          <a:bodyPr anchor="b">
            <a:noAutofit/>
          </a:bodyPr>
          <a:lstStyle/>
          <a:p>
            <a:pPr algn="r">
              <a:lnSpc>
                <a:spcPct val="100000"/>
              </a:lnSpc>
            </a:pPr>
            <a:fld id="{04E7E055-4874-4A2D-BD0F-031113908323}" type="slidenum">
              <a:rPr lang="ru-RU" sz="1200" b="0" strike="noStrike" spc="-1">
                <a:solidFill>
                  <a:srgbClr val="000000"/>
                </a:solidFill>
                <a:latin typeface="+mn-lt"/>
                <a:ea typeface="+mn-ea"/>
              </a:rPr>
              <a:pPr algn="r">
                <a:lnSpc>
                  <a:spcPct val="100000"/>
                </a:lnSpc>
              </a:pPr>
              <a:t>9</a:t>
            </a:fld>
            <a:endParaRPr lang="ru-RU" sz="1200" b="0" strike="noStrike" spc="-1">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 name="PlaceHolder 1"/>
          <p:cNvSpPr>
            <a:spLocks noGrp="1" noRot="1" noChangeAspect="1"/>
          </p:cNvSpPr>
          <p:nvPr>
            <p:ph type="sldImg"/>
          </p:nvPr>
        </p:nvSpPr>
        <p:spPr>
          <a:xfrm>
            <a:off x="1722438" y="1241425"/>
            <a:ext cx="3352800" cy="3351213"/>
          </a:xfrm>
          <a:prstGeom prst="rect">
            <a:avLst/>
          </a:prstGeom>
        </p:spPr>
      </p:sp>
      <p:sp>
        <p:nvSpPr>
          <p:cNvPr id="794" name="PlaceHolder 2"/>
          <p:cNvSpPr>
            <a:spLocks noGrp="1"/>
          </p:cNvSpPr>
          <p:nvPr>
            <p:ph type="body"/>
          </p:nvPr>
        </p:nvSpPr>
        <p:spPr>
          <a:xfrm>
            <a:off x="680040" y="4777920"/>
            <a:ext cx="5437440" cy="3908880"/>
          </a:xfrm>
          <a:prstGeom prst="rect">
            <a:avLst/>
          </a:prstGeom>
        </p:spPr>
        <p:txBody>
          <a:bodyPr>
            <a:noAutofit/>
          </a:bodyPr>
          <a:lstStyle/>
          <a:p>
            <a:endParaRPr lang="ru-RU" sz="2000" b="0" strike="noStrike" spc="-1">
              <a:latin typeface="Arial"/>
            </a:endParaRPr>
          </a:p>
        </p:txBody>
      </p:sp>
      <p:sp>
        <p:nvSpPr>
          <p:cNvPr id="795" name="Номер слайда 3"/>
          <p:cNvSpPr txBox="1"/>
          <p:nvPr/>
        </p:nvSpPr>
        <p:spPr>
          <a:xfrm>
            <a:off x="3849840" y="9430560"/>
            <a:ext cx="2945880" cy="497520"/>
          </a:xfrm>
          <a:prstGeom prst="rect">
            <a:avLst/>
          </a:prstGeom>
          <a:noFill/>
          <a:ln w="0">
            <a:noFill/>
          </a:ln>
        </p:spPr>
        <p:txBody>
          <a:bodyPr anchor="b">
            <a:noAutofit/>
          </a:bodyPr>
          <a:lstStyle/>
          <a:p>
            <a:pPr algn="r">
              <a:lnSpc>
                <a:spcPct val="100000"/>
              </a:lnSpc>
            </a:pPr>
            <a:fld id="{5A5F4211-13C7-4A2A-BE4F-27B3297B74C1}" type="slidenum">
              <a:rPr lang="ru-RU" sz="1200" b="0" strike="noStrike" spc="-1">
                <a:solidFill>
                  <a:srgbClr val="000000"/>
                </a:solidFill>
                <a:latin typeface="+mn-lt"/>
                <a:ea typeface="+mn-ea"/>
              </a:rPr>
              <a:pPr algn="r">
                <a:lnSpc>
                  <a:spcPct val="100000"/>
                </a:lnSpc>
              </a:pPr>
              <a:t>10</a:t>
            </a:fld>
            <a:endParaRPr lang="ru-RU" sz="1200" b="0" strike="noStrike" spc="-1">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 name="PlaceHolder 1"/>
          <p:cNvSpPr>
            <a:spLocks noGrp="1" noRot="1" noChangeAspect="1"/>
          </p:cNvSpPr>
          <p:nvPr>
            <p:ph type="sldImg"/>
          </p:nvPr>
        </p:nvSpPr>
        <p:spPr>
          <a:xfrm>
            <a:off x="1722438" y="1241425"/>
            <a:ext cx="3352800" cy="3351213"/>
          </a:xfrm>
          <a:prstGeom prst="rect">
            <a:avLst/>
          </a:prstGeom>
        </p:spPr>
      </p:sp>
      <p:sp>
        <p:nvSpPr>
          <p:cNvPr id="797" name="PlaceHolder 2"/>
          <p:cNvSpPr>
            <a:spLocks noGrp="1"/>
          </p:cNvSpPr>
          <p:nvPr>
            <p:ph type="body"/>
          </p:nvPr>
        </p:nvSpPr>
        <p:spPr>
          <a:xfrm>
            <a:off x="680040" y="4777920"/>
            <a:ext cx="5437440" cy="3908880"/>
          </a:xfrm>
          <a:prstGeom prst="rect">
            <a:avLst/>
          </a:prstGeom>
        </p:spPr>
        <p:txBody>
          <a:bodyPr>
            <a:noAutofit/>
          </a:bodyPr>
          <a:lstStyle/>
          <a:p>
            <a:endParaRPr lang="ru-RU" sz="2000" b="0" strike="noStrike" spc="-1" dirty="0">
              <a:latin typeface="Arial"/>
            </a:endParaRPr>
          </a:p>
        </p:txBody>
      </p:sp>
      <p:sp>
        <p:nvSpPr>
          <p:cNvPr id="798" name="Номер слайда 3"/>
          <p:cNvSpPr txBox="1"/>
          <p:nvPr/>
        </p:nvSpPr>
        <p:spPr>
          <a:xfrm>
            <a:off x="3849840" y="9430560"/>
            <a:ext cx="2945880" cy="497520"/>
          </a:xfrm>
          <a:prstGeom prst="rect">
            <a:avLst/>
          </a:prstGeom>
          <a:noFill/>
          <a:ln w="0">
            <a:noFill/>
          </a:ln>
        </p:spPr>
        <p:txBody>
          <a:bodyPr anchor="b">
            <a:noAutofit/>
          </a:bodyPr>
          <a:lstStyle/>
          <a:p>
            <a:pPr algn="r">
              <a:lnSpc>
                <a:spcPct val="100000"/>
              </a:lnSpc>
            </a:pPr>
            <a:fld id="{40E1BBF9-A72F-43B6-B27E-609D7AD01B04}" type="slidenum">
              <a:rPr lang="ru-RU" sz="1200" b="0" strike="noStrike" spc="-1">
                <a:solidFill>
                  <a:srgbClr val="000000"/>
                </a:solidFill>
                <a:latin typeface="+mn-lt"/>
                <a:ea typeface="+mn-ea"/>
              </a:rPr>
              <a:pPr algn="r">
                <a:lnSpc>
                  <a:spcPct val="100000"/>
                </a:lnSpc>
              </a:pPr>
              <a:t>11</a:t>
            </a:fld>
            <a:endParaRPr lang="ru-RU" sz="1200" b="0" strike="noStrike" spc="-1">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PlaceHolder 1"/>
          <p:cNvSpPr>
            <a:spLocks noGrp="1" noRot="1" noChangeAspect="1"/>
          </p:cNvSpPr>
          <p:nvPr>
            <p:ph type="sldImg"/>
          </p:nvPr>
        </p:nvSpPr>
        <p:spPr>
          <a:xfrm>
            <a:off x="1722438" y="1241425"/>
            <a:ext cx="3352800" cy="3351213"/>
          </a:xfrm>
          <a:prstGeom prst="rect">
            <a:avLst/>
          </a:prstGeom>
        </p:spPr>
      </p:sp>
      <p:sp>
        <p:nvSpPr>
          <p:cNvPr id="800" name="PlaceHolder 2"/>
          <p:cNvSpPr>
            <a:spLocks noGrp="1"/>
          </p:cNvSpPr>
          <p:nvPr>
            <p:ph type="body"/>
          </p:nvPr>
        </p:nvSpPr>
        <p:spPr>
          <a:xfrm>
            <a:off x="680040" y="4777920"/>
            <a:ext cx="5437440" cy="3908880"/>
          </a:xfrm>
          <a:prstGeom prst="rect">
            <a:avLst/>
          </a:prstGeom>
        </p:spPr>
        <p:txBody>
          <a:bodyPr>
            <a:noAutofit/>
          </a:bodyPr>
          <a:lstStyle/>
          <a:p>
            <a:endParaRPr lang="ru-RU" sz="2000" b="0" strike="noStrike" spc="-1" dirty="0">
              <a:latin typeface="Arial"/>
            </a:endParaRPr>
          </a:p>
        </p:txBody>
      </p:sp>
      <p:sp>
        <p:nvSpPr>
          <p:cNvPr id="801" name="Номер слайда 3"/>
          <p:cNvSpPr txBox="1"/>
          <p:nvPr/>
        </p:nvSpPr>
        <p:spPr>
          <a:xfrm>
            <a:off x="3849840" y="9430560"/>
            <a:ext cx="2945880" cy="497520"/>
          </a:xfrm>
          <a:prstGeom prst="rect">
            <a:avLst/>
          </a:prstGeom>
          <a:noFill/>
          <a:ln w="0">
            <a:noFill/>
          </a:ln>
        </p:spPr>
        <p:txBody>
          <a:bodyPr anchor="b">
            <a:noAutofit/>
          </a:bodyPr>
          <a:lstStyle/>
          <a:p>
            <a:pPr algn="r">
              <a:lnSpc>
                <a:spcPct val="100000"/>
              </a:lnSpc>
            </a:pPr>
            <a:fld id="{97AFC02B-4ACD-40CB-BAE3-544B507C57FF}" type="slidenum">
              <a:rPr lang="ru-RU" sz="1200" b="0" strike="noStrike" spc="-1">
                <a:solidFill>
                  <a:srgbClr val="000000"/>
                </a:solidFill>
                <a:latin typeface="+mn-lt"/>
                <a:ea typeface="+mn-ea"/>
              </a:rPr>
              <a:pPr algn="r">
                <a:lnSpc>
                  <a:spcPct val="100000"/>
                </a:lnSpc>
              </a:pPr>
              <a:t>12</a:t>
            </a:fld>
            <a:endParaRPr lang="ru-RU" sz="1200" b="0" strike="noStrike" spc="-1">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 name="PlaceHolder 1"/>
          <p:cNvSpPr>
            <a:spLocks noGrp="1" noRot="1" noChangeAspect="1"/>
          </p:cNvSpPr>
          <p:nvPr>
            <p:ph type="sldImg"/>
          </p:nvPr>
        </p:nvSpPr>
        <p:spPr>
          <a:xfrm>
            <a:off x="1722438" y="1241425"/>
            <a:ext cx="3352800" cy="3351213"/>
          </a:xfrm>
          <a:prstGeom prst="rect">
            <a:avLst/>
          </a:prstGeom>
        </p:spPr>
      </p:sp>
      <p:sp>
        <p:nvSpPr>
          <p:cNvPr id="803" name="PlaceHolder 2"/>
          <p:cNvSpPr>
            <a:spLocks noGrp="1"/>
          </p:cNvSpPr>
          <p:nvPr>
            <p:ph type="body"/>
          </p:nvPr>
        </p:nvSpPr>
        <p:spPr>
          <a:xfrm>
            <a:off x="680040" y="4777920"/>
            <a:ext cx="5437440" cy="3908880"/>
          </a:xfrm>
          <a:prstGeom prst="rect">
            <a:avLst/>
          </a:prstGeom>
        </p:spPr>
        <p:txBody>
          <a:bodyPr>
            <a:noAutofit/>
          </a:bodyPr>
          <a:lstStyle/>
          <a:p>
            <a:endParaRPr lang="ru-RU" sz="2000" b="0" strike="noStrike" spc="-1" dirty="0">
              <a:latin typeface="Arial"/>
            </a:endParaRPr>
          </a:p>
        </p:txBody>
      </p:sp>
      <p:sp>
        <p:nvSpPr>
          <p:cNvPr id="804" name="Номер слайда 3"/>
          <p:cNvSpPr txBox="1"/>
          <p:nvPr/>
        </p:nvSpPr>
        <p:spPr>
          <a:xfrm>
            <a:off x="3849840" y="9430560"/>
            <a:ext cx="2945880" cy="497520"/>
          </a:xfrm>
          <a:prstGeom prst="rect">
            <a:avLst/>
          </a:prstGeom>
          <a:noFill/>
          <a:ln w="0">
            <a:noFill/>
          </a:ln>
        </p:spPr>
        <p:txBody>
          <a:bodyPr anchor="b">
            <a:noAutofit/>
          </a:bodyPr>
          <a:lstStyle/>
          <a:p>
            <a:pPr algn="r">
              <a:lnSpc>
                <a:spcPct val="100000"/>
              </a:lnSpc>
            </a:pPr>
            <a:fld id="{D9FC41C2-4C79-490B-B133-2A150232F01F}" type="slidenum">
              <a:rPr lang="ru-RU" sz="1200" b="0" strike="noStrike" spc="-1">
                <a:solidFill>
                  <a:srgbClr val="000000"/>
                </a:solidFill>
                <a:latin typeface="+mn-lt"/>
                <a:ea typeface="+mn-ea"/>
              </a:rPr>
              <a:pPr algn="r">
                <a:lnSpc>
                  <a:spcPct val="100000"/>
                </a:lnSpc>
              </a:pPr>
              <a:t>13</a:t>
            </a:fld>
            <a:endParaRPr lang="ru-RU" sz="1200" b="0" strike="noStrike" spc="-1">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774825" y="812800"/>
            <a:ext cx="4010025" cy="4008438"/>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14</a:t>
            </a:fld>
            <a:endParaRPr lang="ru-RU" dirty="0"/>
          </a:p>
        </p:txBody>
      </p:sp>
    </p:spTree>
    <p:extLst>
      <p:ext uri="{BB962C8B-B14F-4D97-AF65-F5344CB8AC3E}">
        <p14:creationId xmlns:p14="http://schemas.microsoft.com/office/powerpoint/2010/main" xmlns="" val="2525477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bwMode="auto">
          <a:xfrm>
            <a:off x="1774825" y="812800"/>
            <a:ext cx="4010025" cy="400843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6083"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dirty="0" smtClean="0"/>
          </a:p>
        </p:txBody>
      </p:sp>
      <p:sp>
        <p:nvSpPr>
          <p:cNvPr id="46084"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34926" indent="-282664">
              <a:defRPr>
                <a:solidFill>
                  <a:schemeClr val="tx1"/>
                </a:solidFill>
                <a:latin typeface="Arial" charset="0"/>
                <a:cs typeface="Arial" charset="0"/>
              </a:defRPr>
            </a:lvl2pPr>
            <a:lvl3pPr marL="1130656" indent="-226131">
              <a:defRPr>
                <a:solidFill>
                  <a:schemeClr val="tx1"/>
                </a:solidFill>
                <a:latin typeface="Arial" charset="0"/>
                <a:cs typeface="Arial" charset="0"/>
              </a:defRPr>
            </a:lvl3pPr>
            <a:lvl4pPr marL="1582918" indent="-226131">
              <a:defRPr>
                <a:solidFill>
                  <a:schemeClr val="tx1"/>
                </a:solidFill>
                <a:latin typeface="Arial" charset="0"/>
                <a:cs typeface="Arial" charset="0"/>
              </a:defRPr>
            </a:lvl4pPr>
            <a:lvl5pPr marL="2035180" indent="-226131">
              <a:defRPr>
                <a:solidFill>
                  <a:schemeClr val="tx1"/>
                </a:solidFill>
                <a:latin typeface="Arial" charset="0"/>
                <a:cs typeface="Arial" charset="0"/>
              </a:defRPr>
            </a:lvl5pPr>
            <a:lvl6pPr marL="2487442" indent="-226131" defTabSz="452262" eaLnBrk="0" fontAlgn="base" hangingPunct="0">
              <a:spcBef>
                <a:spcPct val="0"/>
              </a:spcBef>
              <a:spcAft>
                <a:spcPct val="0"/>
              </a:spcAft>
              <a:defRPr>
                <a:solidFill>
                  <a:schemeClr val="tx1"/>
                </a:solidFill>
                <a:latin typeface="Arial" charset="0"/>
                <a:cs typeface="Arial" charset="0"/>
              </a:defRPr>
            </a:lvl6pPr>
            <a:lvl7pPr marL="2939705" indent="-226131" defTabSz="452262" eaLnBrk="0" fontAlgn="base" hangingPunct="0">
              <a:spcBef>
                <a:spcPct val="0"/>
              </a:spcBef>
              <a:spcAft>
                <a:spcPct val="0"/>
              </a:spcAft>
              <a:defRPr>
                <a:solidFill>
                  <a:schemeClr val="tx1"/>
                </a:solidFill>
                <a:latin typeface="Arial" charset="0"/>
                <a:cs typeface="Arial" charset="0"/>
              </a:defRPr>
            </a:lvl7pPr>
            <a:lvl8pPr marL="3391967" indent="-226131" defTabSz="452262" eaLnBrk="0" fontAlgn="base" hangingPunct="0">
              <a:spcBef>
                <a:spcPct val="0"/>
              </a:spcBef>
              <a:spcAft>
                <a:spcPct val="0"/>
              </a:spcAft>
              <a:defRPr>
                <a:solidFill>
                  <a:schemeClr val="tx1"/>
                </a:solidFill>
                <a:latin typeface="Arial" charset="0"/>
                <a:cs typeface="Arial" charset="0"/>
              </a:defRPr>
            </a:lvl8pPr>
            <a:lvl9pPr marL="3844229" indent="-226131" defTabSz="452262" eaLnBrk="0" fontAlgn="base" hangingPunct="0">
              <a:spcBef>
                <a:spcPct val="0"/>
              </a:spcBef>
              <a:spcAft>
                <a:spcPct val="0"/>
              </a:spcAft>
              <a:defRPr>
                <a:solidFill>
                  <a:schemeClr val="tx1"/>
                </a:solidFill>
                <a:latin typeface="Arial" charset="0"/>
                <a:cs typeface="Arial" charset="0"/>
              </a:defRPr>
            </a:lvl9pPr>
          </a:lstStyle>
          <a:p>
            <a:fld id="{C285753B-7658-481F-A8C7-6CF2C382F5C9}" type="slidenum">
              <a:rPr lang="ru-RU" smtClean="0">
                <a:latin typeface="Calibri" pitchFamily="34" charset="0"/>
              </a:rPr>
              <a:pPr/>
              <a:t>15</a:t>
            </a:fld>
            <a:endParaRPr lang="ru-RU" smtClean="0">
              <a:latin typeface="Calibri" pitchFamily="34" charset="0"/>
            </a:endParaRPr>
          </a:p>
        </p:txBody>
      </p:sp>
    </p:spTree>
    <p:extLst>
      <p:ext uri="{BB962C8B-B14F-4D97-AF65-F5344CB8AC3E}">
        <p14:creationId xmlns:p14="http://schemas.microsoft.com/office/powerpoint/2010/main" xmlns="" val="2791600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774825" y="812800"/>
            <a:ext cx="4010025" cy="4008438"/>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16</a:t>
            </a:fld>
            <a:endParaRPr lang="ru-RU" dirty="0"/>
          </a:p>
        </p:txBody>
      </p:sp>
    </p:spTree>
    <p:extLst>
      <p:ext uri="{BB962C8B-B14F-4D97-AF65-F5344CB8AC3E}">
        <p14:creationId xmlns="" xmlns:p14="http://schemas.microsoft.com/office/powerpoint/2010/main" val="2914095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67000" y="1237320"/>
            <a:ext cx="6425280" cy="26316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7" name="PlaceHolder 2"/>
          <p:cNvSpPr>
            <a:spLocks noGrp="1"/>
          </p:cNvSpPr>
          <p:nvPr>
            <p:ph type="body"/>
          </p:nvPr>
        </p:nvSpPr>
        <p:spPr>
          <a:xfrm>
            <a:off x="377640" y="1768680"/>
            <a:ext cx="6803280" cy="20908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28" name="PlaceHolder 3"/>
          <p:cNvSpPr>
            <a:spLocks noGrp="1"/>
          </p:cNvSpPr>
          <p:nvPr>
            <p:ph type="body"/>
          </p:nvPr>
        </p:nvSpPr>
        <p:spPr>
          <a:xfrm>
            <a:off x="377640" y="4058640"/>
            <a:ext cx="6803280" cy="2090880"/>
          </a:xfrm>
          <a:prstGeom prst="rect">
            <a:avLst/>
          </a:prstGeom>
        </p:spPr>
        <p:txBody>
          <a:bodyPr lIns="0" tIns="0" rIns="0" bIns="0">
            <a:normAutofit/>
          </a:bodyPr>
          <a:lstStyle/>
          <a:p>
            <a:endParaRPr lang="en-US" sz="232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67000" y="1237320"/>
            <a:ext cx="6425280" cy="26316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30" name="PlaceHolder 2"/>
          <p:cNvSpPr>
            <a:spLocks noGrp="1"/>
          </p:cNvSpPr>
          <p:nvPr>
            <p:ph type="body"/>
          </p:nvPr>
        </p:nvSpPr>
        <p:spPr>
          <a:xfrm>
            <a:off x="377640" y="1768680"/>
            <a:ext cx="3319920" cy="20908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31" name="PlaceHolder 3"/>
          <p:cNvSpPr>
            <a:spLocks noGrp="1"/>
          </p:cNvSpPr>
          <p:nvPr>
            <p:ph type="body"/>
          </p:nvPr>
        </p:nvSpPr>
        <p:spPr>
          <a:xfrm>
            <a:off x="3863880" y="1768680"/>
            <a:ext cx="3319920" cy="20908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32" name="PlaceHolder 4"/>
          <p:cNvSpPr>
            <a:spLocks noGrp="1"/>
          </p:cNvSpPr>
          <p:nvPr>
            <p:ph type="body"/>
          </p:nvPr>
        </p:nvSpPr>
        <p:spPr>
          <a:xfrm>
            <a:off x="377640" y="4058640"/>
            <a:ext cx="3319920" cy="20908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33" name="PlaceHolder 5"/>
          <p:cNvSpPr>
            <a:spLocks noGrp="1"/>
          </p:cNvSpPr>
          <p:nvPr>
            <p:ph type="body"/>
          </p:nvPr>
        </p:nvSpPr>
        <p:spPr>
          <a:xfrm>
            <a:off x="3863880" y="4058640"/>
            <a:ext cx="3319920" cy="2090880"/>
          </a:xfrm>
          <a:prstGeom prst="rect">
            <a:avLst/>
          </a:prstGeom>
        </p:spPr>
        <p:txBody>
          <a:bodyPr lIns="0" tIns="0" rIns="0" bIns="0">
            <a:normAutofit/>
          </a:bodyPr>
          <a:lstStyle/>
          <a:p>
            <a:endParaRPr lang="en-US" sz="232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67000" y="1237320"/>
            <a:ext cx="6425280" cy="26316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35" name="PlaceHolder 2"/>
          <p:cNvSpPr>
            <a:spLocks noGrp="1"/>
          </p:cNvSpPr>
          <p:nvPr>
            <p:ph type="body"/>
          </p:nvPr>
        </p:nvSpPr>
        <p:spPr>
          <a:xfrm>
            <a:off x="377640" y="1768680"/>
            <a:ext cx="2190240" cy="20908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36" name="PlaceHolder 3"/>
          <p:cNvSpPr>
            <a:spLocks noGrp="1"/>
          </p:cNvSpPr>
          <p:nvPr>
            <p:ph type="body"/>
          </p:nvPr>
        </p:nvSpPr>
        <p:spPr>
          <a:xfrm>
            <a:off x="2677680" y="1768680"/>
            <a:ext cx="2190240" cy="20908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37" name="PlaceHolder 4"/>
          <p:cNvSpPr>
            <a:spLocks noGrp="1"/>
          </p:cNvSpPr>
          <p:nvPr>
            <p:ph type="body"/>
          </p:nvPr>
        </p:nvSpPr>
        <p:spPr>
          <a:xfrm>
            <a:off x="4978080" y="1768680"/>
            <a:ext cx="2190240" cy="20908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38" name="PlaceHolder 5"/>
          <p:cNvSpPr>
            <a:spLocks noGrp="1"/>
          </p:cNvSpPr>
          <p:nvPr>
            <p:ph type="body"/>
          </p:nvPr>
        </p:nvSpPr>
        <p:spPr>
          <a:xfrm>
            <a:off x="377640" y="4058640"/>
            <a:ext cx="2190240" cy="20908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39" name="PlaceHolder 6"/>
          <p:cNvSpPr>
            <a:spLocks noGrp="1"/>
          </p:cNvSpPr>
          <p:nvPr>
            <p:ph type="body"/>
          </p:nvPr>
        </p:nvSpPr>
        <p:spPr>
          <a:xfrm>
            <a:off x="2677680" y="4058640"/>
            <a:ext cx="2190240" cy="20908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40" name="PlaceHolder 7"/>
          <p:cNvSpPr>
            <a:spLocks noGrp="1"/>
          </p:cNvSpPr>
          <p:nvPr>
            <p:ph type="body"/>
          </p:nvPr>
        </p:nvSpPr>
        <p:spPr>
          <a:xfrm>
            <a:off x="4978080" y="4058640"/>
            <a:ext cx="2190240" cy="2090880"/>
          </a:xfrm>
          <a:prstGeom prst="rect">
            <a:avLst/>
          </a:prstGeom>
        </p:spPr>
        <p:txBody>
          <a:bodyPr lIns="0" tIns="0" rIns="0" bIns="0">
            <a:normAutofit/>
          </a:bodyPr>
          <a:lstStyle/>
          <a:p>
            <a:endParaRPr lang="en-US" sz="2320" b="0" strike="noStrike" spc="-1">
              <a:solidFill>
                <a:srgbClr val="000000"/>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xmlns="" val="355662334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567000" y="1237320"/>
            <a:ext cx="6425280" cy="26316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47" name="PlaceHolder 2"/>
          <p:cNvSpPr>
            <a:spLocks noGrp="1"/>
          </p:cNvSpPr>
          <p:nvPr>
            <p:ph type="subTitle"/>
          </p:nvPr>
        </p:nvSpPr>
        <p:spPr>
          <a:xfrm>
            <a:off x="377640" y="1768680"/>
            <a:ext cx="6803280" cy="438408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567000" y="1237320"/>
            <a:ext cx="6425280" cy="26316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49" name="PlaceHolder 2"/>
          <p:cNvSpPr>
            <a:spLocks noGrp="1"/>
          </p:cNvSpPr>
          <p:nvPr>
            <p:ph type="body"/>
          </p:nvPr>
        </p:nvSpPr>
        <p:spPr>
          <a:xfrm>
            <a:off x="377640" y="1768680"/>
            <a:ext cx="6803280" cy="4384080"/>
          </a:xfrm>
          <a:prstGeom prst="rect">
            <a:avLst/>
          </a:prstGeom>
        </p:spPr>
        <p:txBody>
          <a:bodyPr lIns="0" tIns="0" rIns="0" bIns="0">
            <a:normAutofit/>
          </a:bodyPr>
          <a:lstStyle/>
          <a:p>
            <a:endParaRPr lang="en-US" sz="2320" b="0" strike="noStrike" spc="-1">
              <a:solidFill>
                <a:srgbClr val="000000"/>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567000" y="1237320"/>
            <a:ext cx="6425280" cy="26316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51" name="PlaceHolder 2"/>
          <p:cNvSpPr>
            <a:spLocks noGrp="1"/>
          </p:cNvSpPr>
          <p:nvPr>
            <p:ph type="body"/>
          </p:nvPr>
        </p:nvSpPr>
        <p:spPr>
          <a:xfrm>
            <a:off x="377640" y="1768680"/>
            <a:ext cx="3319920" cy="43840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52" name="PlaceHolder 3"/>
          <p:cNvSpPr>
            <a:spLocks noGrp="1"/>
          </p:cNvSpPr>
          <p:nvPr>
            <p:ph type="body"/>
          </p:nvPr>
        </p:nvSpPr>
        <p:spPr>
          <a:xfrm>
            <a:off x="3863880" y="1768680"/>
            <a:ext cx="3319920" cy="4384080"/>
          </a:xfrm>
          <a:prstGeom prst="rect">
            <a:avLst/>
          </a:prstGeom>
        </p:spPr>
        <p:txBody>
          <a:bodyPr lIns="0" tIns="0" rIns="0" bIns="0">
            <a:normAutofit/>
          </a:bodyPr>
          <a:lstStyle/>
          <a:p>
            <a:endParaRPr lang="en-US" sz="2320" b="0" strike="noStrike" spc="-1">
              <a:solidFill>
                <a:srgbClr val="000000"/>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567000" y="1237320"/>
            <a:ext cx="6425280" cy="2631600"/>
          </a:xfrm>
          <a:prstGeom prst="rect">
            <a:avLst/>
          </a:prstGeom>
        </p:spPr>
        <p:txBody>
          <a:bodyPr lIns="0" tIns="0" rIns="0" bIns="0" anchor="ctr">
            <a:noAutofit/>
          </a:bodyPr>
          <a:lstStyle/>
          <a:p>
            <a:endParaRPr lang="en-US" sz="1800" b="0" strike="noStrike" spc="-1">
              <a:solidFill>
                <a:srgbClr val="000000"/>
              </a:solidFill>
              <a:latin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567000" y="1237320"/>
            <a:ext cx="6425280" cy="1219968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67000" y="1237320"/>
            <a:ext cx="6425280" cy="26316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6" name="PlaceHolder 2"/>
          <p:cNvSpPr>
            <a:spLocks noGrp="1"/>
          </p:cNvSpPr>
          <p:nvPr>
            <p:ph type="subTitle"/>
          </p:nvPr>
        </p:nvSpPr>
        <p:spPr>
          <a:xfrm>
            <a:off x="377640" y="1768680"/>
            <a:ext cx="6803280" cy="438408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567000" y="1237320"/>
            <a:ext cx="6425280" cy="26316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56" name="PlaceHolder 2"/>
          <p:cNvSpPr>
            <a:spLocks noGrp="1"/>
          </p:cNvSpPr>
          <p:nvPr>
            <p:ph type="body"/>
          </p:nvPr>
        </p:nvSpPr>
        <p:spPr>
          <a:xfrm>
            <a:off x="377640" y="1768680"/>
            <a:ext cx="3319920" cy="20908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57" name="PlaceHolder 3"/>
          <p:cNvSpPr>
            <a:spLocks noGrp="1"/>
          </p:cNvSpPr>
          <p:nvPr>
            <p:ph type="body"/>
          </p:nvPr>
        </p:nvSpPr>
        <p:spPr>
          <a:xfrm>
            <a:off x="3863880" y="1768680"/>
            <a:ext cx="3319920" cy="43840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58" name="PlaceHolder 4"/>
          <p:cNvSpPr>
            <a:spLocks noGrp="1"/>
          </p:cNvSpPr>
          <p:nvPr>
            <p:ph type="body"/>
          </p:nvPr>
        </p:nvSpPr>
        <p:spPr>
          <a:xfrm>
            <a:off x="377640" y="4058640"/>
            <a:ext cx="3319920" cy="2090880"/>
          </a:xfrm>
          <a:prstGeom prst="rect">
            <a:avLst/>
          </a:prstGeom>
        </p:spPr>
        <p:txBody>
          <a:bodyPr lIns="0" tIns="0" rIns="0" bIns="0">
            <a:normAutofit/>
          </a:bodyPr>
          <a:lstStyle/>
          <a:p>
            <a:endParaRPr lang="en-US" sz="2320" b="0" strike="noStrike" spc="-1">
              <a:solidFill>
                <a:srgbClr val="000000"/>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567000" y="1237320"/>
            <a:ext cx="6425280" cy="26316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60" name="PlaceHolder 2"/>
          <p:cNvSpPr>
            <a:spLocks noGrp="1"/>
          </p:cNvSpPr>
          <p:nvPr>
            <p:ph type="body"/>
          </p:nvPr>
        </p:nvSpPr>
        <p:spPr>
          <a:xfrm>
            <a:off x="377640" y="1768680"/>
            <a:ext cx="3319920" cy="43840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61" name="PlaceHolder 3"/>
          <p:cNvSpPr>
            <a:spLocks noGrp="1"/>
          </p:cNvSpPr>
          <p:nvPr>
            <p:ph type="body"/>
          </p:nvPr>
        </p:nvSpPr>
        <p:spPr>
          <a:xfrm>
            <a:off x="3863880" y="1768680"/>
            <a:ext cx="3319920" cy="20908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62" name="PlaceHolder 4"/>
          <p:cNvSpPr>
            <a:spLocks noGrp="1"/>
          </p:cNvSpPr>
          <p:nvPr>
            <p:ph type="body"/>
          </p:nvPr>
        </p:nvSpPr>
        <p:spPr>
          <a:xfrm>
            <a:off x="3863880" y="4058640"/>
            <a:ext cx="3319920" cy="2090880"/>
          </a:xfrm>
          <a:prstGeom prst="rect">
            <a:avLst/>
          </a:prstGeom>
        </p:spPr>
        <p:txBody>
          <a:bodyPr lIns="0" tIns="0" rIns="0" bIns="0">
            <a:normAutofit/>
          </a:bodyPr>
          <a:lstStyle/>
          <a:p>
            <a:endParaRPr lang="en-US" sz="2320" b="0" strike="noStrike" spc="-1">
              <a:solidFill>
                <a:srgbClr val="000000"/>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567000" y="1237320"/>
            <a:ext cx="6425280" cy="26316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64" name="PlaceHolder 2"/>
          <p:cNvSpPr>
            <a:spLocks noGrp="1"/>
          </p:cNvSpPr>
          <p:nvPr>
            <p:ph type="body"/>
          </p:nvPr>
        </p:nvSpPr>
        <p:spPr>
          <a:xfrm>
            <a:off x="377640" y="1768680"/>
            <a:ext cx="3319920" cy="20908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65" name="PlaceHolder 3"/>
          <p:cNvSpPr>
            <a:spLocks noGrp="1"/>
          </p:cNvSpPr>
          <p:nvPr>
            <p:ph type="body"/>
          </p:nvPr>
        </p:nvSpPr>
        <p:spPr>
          <a:xfrm>
            <a:off x="3863880" y="1768680"/>
            <a:ext cx="3319920" cy="20908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66" name="PlaceHolder 4"/>
          <p:cNvSpPr>
            <a:spLocks noGrp="1"/>
          </p:cNvSpPr>
          <p:nvPr>
            <p:ph type="body"/>
          </p:nvPr>
        </p:nvSpPr>
        <p:spPr>
          <a:xfrm>
            <a:off x="377640" y="4058640"/>
            <a:ext cx="6803280" cy="2090880"/>
          </a:xfrm>
          <a:prstGeom prst="rect">
            <a:avLst/>
          </a:prstGeom>
        </p:spPr>
        <p:txBody>
          <a:bodyPr lIns="0" tIns="0" rIns="0" bIns="0">
            <a:normAutofit/>
          </a:bodyPr>
          <a:lstStyle/>
          <a:p>
            <a:endParaRPr lang="en-US" sz="2320" b="0" strike="noStrike" spc="-1">
              <a:solidFill>
                <a:srgbClr val="000000"/>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567000" y="1237320"/>
            <a:ext cx="6425280" cy="26316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68" name="PlaceHolder 2"/>
          <p:cNvSpPr>
            <a:spLocks noGrp="1"/>
          </p:cNvSpPr>
          <p:nvPr>
            <p:ph type="body"/>
          </p:nvPr>
        </p:nvSpPr>
        <p:spPr>
          <a:xfrm>
            <a:off x="377640" y="1768680"/>
            <a:ext cx="6803280" cy="20908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69" name="PlaceHolder 3"/>
          <p:cNvSpPr>
            <a:spLocks noGrp="1"/>
          </p:cNvSpPr>
          <p:nvPr>
            <p:ph type="body"/>
          </p:nvPr>
        </p:nvSpPr>
        <p:spPr>
          <a:xfrm>
            <a:off x="377640" y="4058640"/>
            <a:ext cx="6803280" cy="2090880"/>
          </a:xfrm>
          <a:prstGeom prst="rect">
            <a:avLst/>
          </a:prstGeom>
        </p:spPr>
        <p:txBody>
          <a:bodyPr lIns="0" tIns="0" rIns="0" bIns="0">
            <a:normAutofit/>
          </a:bodyPr>
          <a:lstStyle/>
          <a:p>
            <a:endParaRPr lang="en-US" sz="2320" b="0" strike="noStrike" spc="-1">
              <a:solidFill>
                <a:srgbClr val="000000"/>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567000" y="1237320"/>
            <a:ext cx="6425280" cy="26316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71" name="PlaceHolder 2"/>
          <p:cNvSpPr>
            <a:spLocks noGrp="1"/>
          </p:cNvSpPr>
          <p:nvPr>
            <p:ph type="body"/>
          </p:nvPr>
        </p:nvSpPr>
        <p:spPr>
          <a:xfrm>
            <a:off x="377640" y="1768680"/>
            <a:ext cx="3319920" cy="20908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72" name="PlaceHolder 3"/>
          <p:cNvSpPr>
            <a:spLocks noGrp="1"/>
          </p:cNvSpPr>
          <p:nvPr>
            <p:ph type="body"/>
          </p:nvPr>
        </p:nvSpPr>
        <p:spPr>
          <a:xfrm>
            <a:off x="3863880" y="1768680"/>
            <a:ext cx="3319920" cy="20908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73" name="PlaceHolder 4"/>
          <p:cNvSpPr>
            <a:spLocks noGrp="1"/>
          </p:cNvSpPr>
          <p:nvPr>
            <p:ph type="body"/>
          </p:nvPr>
        </p:nvSpPr>
        <p:spPr>
          <a:xfrm>
            <a:off x="377640" y="4058640"/>
            <a:ext cx="3319920" cy="20908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74" name="PlaceHolder 5"/>
          <p:cNvSpPr>
            <a:spLocks noGrp="1"/>
          </p:cNvSpPr>
          <p:nvPr>
            <p:ph type="body"/>
          </p:nvPr>
        </p:nvSpPr>
        <p:spPr>
          <a:xfrm>
            <a:off x="3863880" y="4058640"/>
            <a:ext cx="3319920" cy="2090880"/>
          </a:xfrm>
          <a:prstGeom prst="rect">
            <a:avLst/>
          </a:prstGeom>
        </p:spPr>
        <p:txBody>
          <a:bodyPr lIns="0" tIns="0" rIns="0" bIns="0">
            <a:normAutofit/>
          </a:bodyPr>
          <a:lstStyle/>
          <a:p>
            <a:endParaRPr lang="en-US" sz="2320" b="0" strike="noStrike" spc="-1">
              <a:solidFill>
                <a:srgbClr val="000000"/>
              </a:solidFill>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567000" y="1237320"/>
            <a:ext cx="6425280" cy="26316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76" name="PlaceHolder 2"/>
          <p:cNvSpPr>
            <a:spLocks noGrp="1"/>
          </p:cNvSpPr>
          <p:nvPr>
            <p:ph type="body"/>
          </p:nvPr>
        </p:nvSpPr>
        <p:spPr>
          <a:xfrm>
            <a:off x="377640" y="1768680"/>
            <a:ext cx="2190240" cy="20908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77" name="PlaceHolder 3"/>
          <p:cNvSpPr>
            <a:spLocks noGrp="1"/>
          </p:cNvSpPr>
          <p:nvPr>
            <p:ph type="body"/>
          </p:nvPr>
        </p:nvSpPr>
        <p:spPr>
          <a:xfrm>
            <a:off x="2677680" y="1768680"/>
            <a:ext cx="2190240" cy="20908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78" name="PlaceHolder 4"/>
          <p:cNvSpPr>
            <a:spLocks noGrp="1"/>
          </p:cNvSpPr>
          <p:nvPr>
            <p:ph type="body"/>
          </p:nvPr>
        </p:nvSpPr>
        <p:spPr>
          <a:xfrm>
            <a:off x="4978080" y="1768680"/>
            <a:ext cx="2190240" cy="20908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79" name="PlaceHolder 5"/>
          <p:cNvSpPr>
            <a:spLocks noGrp="1"/>
          </p:cNvSpPr>
          <p:nvPr>
            <p:ph type="body"/>
          </p:nvPr>
        </p:nvSpPr>
        <p:spPr>
          <a:xfrm>
            <a:off x="377640" y="4058640"/>
            <a:ext cx="2190240" cy="20908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80" name="PlaceHolder 6"/>
          <p:cNvSpPr>
            <a:spLocks noGrp="1"/>
          </p:cNvSpPr>
          <p:nvPr>
            <p:ph type="body"/>
          </p:nvPr>
        </p:nvSpPr>
        <p:spPr>
          <a:xfrm>
            <a:off x="2677680" y="4058640"/>
            <a:ext cx="2190240" cy="20908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81" name="PlaceHolder 7"/>
          <p:cNvSpPr>
            <a:spLocks noGrp="1"/>
          </p:cNvSpPr>
          <p:nvPr>
            <p:ph type="body"/>
          </p:nvPr>
        </p:nvSpPr>
        <p:spPr>
          <a:xfrm>
            <a:off x="4978080" y="4058640"/>
            <a:ext cx="2190240" cy="2090880"/>
          </a:xfrm>
          <a:prstGeom prst="rect">
            <a:avLst/>
          </a:prstGeom>
        </p:spPr>
        <p:txBody>
          <a:bodyPr lIns="0" tIns="0" rIns="0" bIns="0">
            <a:normAutofit/>
          </a:bodyPr>
          <a:lstStyle/>
          <a:p>
            <a:endParaRPr lang="en-US" sz="2320" b="0" strike="noStrike" spc="-1">
              <a:solidFill>
                <a:srgbClr val="000000"/>
              </a:solidFill>
              <a:latin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237197"/>
            <a:ext cx="6425724" cy="2631887"/>
          </a:xfrm>
        </p:spPr>
        <p:txBody>
          <a:bodyPr anchor="b"/>
          <a:lstStyle>
            <a:lvl1pPr algn="ctr">
              <a:defRPr sz="4960"/>
            </a:lvl1pPr>
          </a:lstStyle>
          <a:p>
            <a:r>
              <a:rPr lang="ru-RU" smtClean="0"/>
              <a:t>Образец заголовка</a:t>
            </a:r>
            <a:endParaRPr lang="en-US" dirty="0"/>
          </a:p>
        </p:txBody>
      </p:sp>
      <p:sp>
        <p:nvSpPr>
          <p:cNvPr id="3" name="Subtitle 2"/>
          <p:cNvSpPr>
            <a:spLocks noGrp="1"/>
          </p:cNvSpPr>
          <p:nvPr>
            <p:ph type="subTitle" idx="1"/>
          </p:nvPr>
        </p:nvSpPr>
        <p:spPr>
          <a:xfrm>
            <a:off x="944960" y="3970580"/>
            <a:ext cx="5669756" cy="1825171"/>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pPr/>
              <a:t>21.07.2025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 xmlns:p14="http://schemas.microsoft.com/office/powerpoint/2010/main" val="21742141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_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237197"/>
            <a:ext cx="6425724" cy="2631887"/>
          </a:xfrm>
        </p:spPr>
        <p:txBody>
          <a:bodyPr anchor="b"/>
          <a:lstStyle>
            <a:lvl1pPr algn="ctr">
              <a:defRPr sz="4960"/>
            </a:lvl1pPr>
          </a:lstStyle>
          <a:p>
            <a:r>
              <a:rPr lang="ru-RU" smtClean="0"/>
              <a:t>Образец заголовка</a:t>
            </a:r>
            <a:endParaRPr lang="en-US" dirty="0"/>
          </a:p>
        </p:txBody>
      </p:sp>
      <p:sp>
        <p:nvSpPr>
          <p:cNvPr id="3" name="Subtitle 2"/>
          <p:cNvSpPr>
            <a:spLocks noGrp="1"/>
          </p:cNvSpPr>
          <p:nvPr>
            <p:ph type="subTitle" idx="1"/>
          </p:nvPr>
        </p:nvSpPr>
        <p:spPr>
          <a:xfrm>
            <a:off x="944960" y="3970580"/>
            <a:ext cx="5669756" cy="1825171"/>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ru-RU" smtClean="0"/>
              <a:t>Образец подзаголовка</a:t>
            </a:r>
            <a:endParaRPr lang="en-US"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
        <p:nvSpPr>
          <p:cNvPr id="10" name="Текст 9"/>
          <p:cNvSpPr>
            <a:spLocks noGrp="1"/>
          </p:cNvSpPr>
          <p:nvPr>
            <p:ph type="body" sz="quarter" idx="13" hasCustomPrompt="1"/>
          </p:nvPr>
        </p:nvSpPr>
        <p:spPr>
          <a:xfrm>
            <a:off x="803667" y="6898892"/>
            <a:ext cx="2194057" cy="557086"/>
          </a:xfrm>
          <a:solidFill>
            <a:srgbClr val="FFFFFF"/>
          </a:solidFill>
        </p:spPr>
        <p:txBody>
          <a:bodyPr>
            <a:noAutofit/>
          </a:bodyPr>
          <a:lstStyle>
            <a:lvl1pPr marL="0" indent="0">
              <a:buNone/>
              <a:defRPr/>
            </a:lvl1pPr>
            <a:lvl5pPr marL="0" indent="0">
              <a:buNone/>
              <a:defRPr sz="1300" baseline="0">
                <a:solidFill>
                  <a:schemeClr val="accent1">
                    <a:lumMod val="50000"/>
                  </a:schemeClr>
                </a:solidFill>
              </a:defRPr>
            </a:lvl5pPr>
          </a:lstStyle>
          <a:p>
            <a:pPr lvl="4"/>
            <a:r>
              <a:rPr lang="ru-RU" dirty="0" smtClean="0"/>
              <a:t>Министерство инвестиционного развития Смоленской области</a:t>
            </a:r>
            <a:endParaRPr lang="ru-RU" dirty="0"/>
          </a:p>
        </p:txBody>
      </p:sp>
    </p:spTree>
    <p:extLst>
      <p:ext uri="{BB962C8B-B14F-4D97-AF65-F5344CB8AC3E}">
        <p14:creationId xmlns="" xmlns:p14="http://schemas.microsoft.com/office/powerpoint/2010/main" val="229100857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567000" y="1237320"/>
            <a:ext cx="6425280" cy="26316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88" name="PlaceHolder 2"/>
          <p:cNvSpPr>
            <a:spLocks noGrp="1"/>
          </p:cNvSpPr>
          <p:nvPr>
            <p:ph type="subTitle"/>
          </p:nvPr>
        </p:nvSpPr>
        <p:spPr>
          <a:xfrm>
            <a:off x="377640" y="1768680"/>
            <a:ext cx="6803280" cy="438408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67000" y="1237320"/>
            <a:ext cx="6425280" cy="26316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8" name="PlaceHolder 2"/>
          <p:cNvSpPr>
            <a:spLocks noGrp="1"/>
          </p:cNvSpPr>
          <p:nvPr>
            <p:ph type="body"/>
          </p:nvPr>
        </p:nvSpPr>
        <p:spPr>
          <a:xfrm>
            <a:off x="377640" y="1768680"/>
            <a:ext cx="6803280" cy="4384080"/>
          </a:xfrm>
          <a:prstGeom prst="rect">
            <a:avLst/>
          </a:prstGeom>
        </p:spPr>
        <p:txBody>
          <a:bodyPr lIns="0" tIns="0" rIns="0" bIns="0">
            <a:normAutofit/>
          </a:bodyPr>
          <a:lstStyle/>
          <a:p>
            <a:endParaRPr lang="en-US" sz="2320" b="0" strike="noStrike" spc="-1">
              <a:solidFill>
                <a:srgbClr val="000000"/>
              </a:solidFill>
              <a:latin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567000" y="1237320"/>
            <a:ext cx="6425280" cy="26316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90" name="PlaceHolder 2"/>
          <p:cNvSpPr>
            <a:spLocks noGrp="1"/>
          </p:cNvSpPr>
          <p:nvPr>
            <p:ph type="body"/>
          </p:nvPr>
        </p:nvSpPr>
        <p:spPr>
          <a:xfrm>
            <a:off x="377640" y="1768680"/>
            <a:ext cx="6803280" cy="4384080"/>
          </a:xfrm>
          <a:prstGeom prst="rect">
            <a:avLst/>
          </a:prstGeom>
        </p:spPr>
        <p:txBody>
          <a:bodyPr lIns="0" tIns="0" rIns="0" bIns="0">
            <a:normAutofit/>
          </a:bodyPr>
          <a:lstStyle/>
          <a:p>
            <a:endParaRPr lang="en-US" sz="2320" b="0" strike="noStrike" spc="-1">
              <a:solidFill>
                <a:srgbClr val="000000"/>
              </a:solidFill>
              <a:latin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567000" y="1237320"/>
            <a:ext cx="6425280" cy="26316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92" name="PlaceHolder 2"/>
          <p:cNvSpPr>
            <a:spLocks noGrp="1"/>
          </p:cNvSpPr>
          <p:nvPr>
            <p:ph type="body"/>
          </p:nvPr>
        </p:nvSpPr>
        <p:spPr>
          <a:xfrm>
            <a:off x="377640" y="1768680"/>
            <a:ext cx="3319920" cy="43840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93" name="PlaceHolder 3"/>
          <p:cNvSpPr>
            <a:spLocks noGrp="1"/>
          </p:cNvSpPr>
          <p:nvPr>
            <p:ph type="body"/>
          </p:nvPr>
        </p:nvSpPr>
        <p:spPr>
          <a:xfrm>
            <a:off x="3863880" y="1768680"/>
            <a:ext cx="3319920" cy="4384080"/>
          </a:xfrm>
          <a:prstGeom prst="rect">
            <a:avLst/>
          </a:prstGeom>
        </p:spPr>
        <p:txBody>
          <a:bodyPr lIns="0" tIns="0" rIns="0" bIns="0">
            <a:normAutofit/>
          </a:bodyPr>
          <a:lstStyle/>
          <a:p>
            <a:endParaRPr lang="en-US" sz="2320" b="0" strike="noStrike" spc="-1">
              <a:solidFill>
                <a:srgbClr val="000000"/>
              </a:solidFill>
              <a:latin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567000" y="1237320"/>
            <a:ext cx="6425280" cy="2631600"/>
          </a:xfrm>
          <a:prstGeom prst="rect">
            <a:avLst/>
          </a:prstGeom>
        </p:spPr>
        <p:txBody>
          <a:bodyPr lIns="0" tIns="0" rIns="0" bIns="0" anchor="ctr">
            <a:noAutofit/>
          </a:bodyPr>
          <a:lstStyle/>
          <a:p>
            <a:endParaRPr lang="en-US" sz="1800" b="0" strike="noStrike" spc="-1">
              <a:solidFill>
                <a:srgbClr val="000000"/>
              </a:solidFill>
              <a:latin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567000" y="1237320"/>
            <a:ext cx="6425280" cy="1219968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567000" y="1237320"/>
            <a:ext cx="6425280" cy="26316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97" name="PlaceHolder 2"/>
          <p:cNvSpPr>
            <a:spLocks noGrp="1"/>
          </p:cNvSpPr>
          <p:nvPr>
            <p:ph type="body"/>
          </p:nvPr>
        </p:nvSpPr>
        <p:spPr>
          <a:xfrm>
            <a:off x="377640" y="1768680"/>
            <a:ext cx="3319920" cy="20908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98" name="PlaceHolder 3"/>
          <p:cNvSpPr>
            <a:spLocks noGrp="1"/>
          </p:cNvSpPr>
          <p:nvPr>
            <p:ph type="body"/>
          </p:nvPr>
        </p:nvSpPr>
        <p:spPr>
          <a:xfrm>
            <a:off x="3863880" y="1768680"/>
            <a:ext cx="3319920" cy="43840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99" name="PlaceHolder 4"/>
          <p:cNvSpPr>
            <a:spLocks noGrp="1"/>
          </p:cNvSpPr>
          <p:nvPr>
            <p:ph type="body"/>
          </p:nvPr>
        </p:nvSpPr>
        <p:spPr>
          <a:xfrm>
            <a:off x="377640" y="4058640"/>
            <a:ext cx="3319920" cy="2090880"/>
          </a:xfrm>
          <a:prstGeom prst="rect">
            <a:avLst/>
          </a:prstGeom>
        </p:spPr>
        <p:txBody>
          <a:bodyPr lIns="0" tIns="0" rIns="0" bIns="0">
            <a:normAutofit/>
          </a:bodyPr>
          <a:lstStyle/>
          <a:p>
            <a:endParaRPr lang="en-US" sz="2320" b="0" strike="noStrike" spc="-1">
              <a:solidFill>
                <a:srgbClr val="000000"/>
              </a:solidFill>
              <a:latin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567000" y="1237320"/>
            <a:ext cx="6425280" cy="26316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01" name="PlaceHolder 2"/>
          <p:cNvSpPr>
            <a:spLocks noGrp="1"/>
          </p:cNvSpPr>
          <p:nvPr>
            <p:ph type="body"/>
          </p:nvPr>
        </p:nvSpPr>
        <p:spPr>
          <a:xfrm>
            <a:off x="377640" y="1768680"/>
            <a:ext cx="3319920" cy="43840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102" name="PlaceHolder 3"/>
          <p:cNvSpPr>
            <a:spLocks noGrp="1"/>
          </p:cNvSpPr>
          <p:nvPr>
            <p:ph type="body"/>
          </p:nvPr>
        </p:nvSpPr>
        <p:spPr>
          <a:xfrm>
            <a:off x="3863880" y="1768680"/>
            <a:ext cx="3319920" cy="20908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103" name="PlaceHolder 4"/>
          <p:cNvSpPr>
            <a:spLocks noGrp="1"/>
          </p:cNvSpPr>
          <p:nvPr>
            <p:ph type="body"/>
          </p:nvPr>
        </p:nvSpPr>
        <p:spPr>
          <a:xfrm>
            <a:off x="3863880" y="4058640"/>
            <a:ext cx="3319920" cy="2090880"/>
          </a:xfrm>
          <a:prstGeom prst="rect">
            <a:avLst/>
          </a:prstGeom>
        </p:spPr>
        <p:txBody>
          <a:bodyPr lIns="0" tIns="0" rIns="0" bIns="0">
            <a:normAutofit/>
          </a:bodyPr>
          <a:lstStyle/>
          <a:p>
            <a:endParaRPr lang="en-US" sz="2320" b="0" strike="noStrike" spc="-1">
              <a:solidFill>
                <a:srgbClr val="000000"/>
              </a:solidFill>
              <a:latin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567000" y="1237320"/>
            <a:ext cx="6425280" cy="26316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05" name="PlaceHolder 2"/>
          <p:cNvSpPr>
            <a:spLocks noGrp="1"/>
          </p:cNvSpPr>
          <p:nvPr>
            <p:ph type="body"/>
          </p:nvPr>
        </p:nvSpPr>
        <p:spPr>
          <a:xfrm>
            <a:off x="377640" y="1768680"/>
            <a:ext cx="3319920" cy="20908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106" name="PlaceHolder 3"/>
          <p:cNvSpPr>
            <a:spLocks noGrp="1"/>
          </p:cNvSpPr>
          <p:nvPr>
            <p:ph type="body"/>
          </p:nvPr>
        </p:nvSpPr>
        <p:spPr>
          <a:xfrm>
            <a:off x="3863880" y="1768680"/>
            <a:ext cx="3319920" cy="20908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107" name="PlaceHolder 4"/>
          <p:cNvSpPr>
            <a:spLocks noGrp="1"/>
          </p:cNvSpPr>
          <p:nvPr>
            <p:ph type="body"/>
          </p:nvPr>
        </p:nvSpPr>
        <p:spPr>
          <a:xfrm>
            <a:off x="377640" y="4058640"/>
            <a:ext cx="6803280" cy="2090880"/>
          </a:xfrm>
          <a:prstGeom prst="rect">
            <a:avLst/>
          </a:prstGeom>
        </p:spPr>
        <p:txBody>
          <a:bodyPr lIns="0" tIns="0" rIns="0" bIns="0">
            <a:normAutofit/>
          </a:bodyPr>
          <a:lstStyle/>
          <a:p>
            <a:endParaRPr lang="en-US" sz="2320" b="0" strike="noStrike" spc="-1">
              <a:solidFill>
                <a:srgbClr val="000000"/>
              </a:solidFill>
              <a:latin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567000" y="1237320"/>
            <a:ext cx="6425280" cy="26316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09" name="PlaceHolder 2"/>
          <p:cNvSpPr>
            <a:spLocks noGrp="1"/>
          </p:cNvSpPr>
          <p:nvPr>
            <p:ph type="body"/>
          </p:nvPr>
        </p:nvSpPr>
        <p:spPr>
          <a:xfrm>
            <a:off x="377640" y="1768680"/>
            <a:ext cx="6803280" cy="20908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110" name="PlaceHolder 3"/>
          <p:cNvSpPr>
            <a:spLocks noGrp="1"/>
          </p:cNvSpPr>
          <p:nvPr>
            <p:ph type="body"/>
          </p:nvPr>
        </p:nvSpPr>
        <p:spPr>
          <a:xfrm>
            <a:off x="377640" y="4058640"/>
            <a:ext cx="6803280" cy="2090880"/>
          </a:xfrm>
          <a:prstGeom prst="rect">
            <a:avLst/>
          </a:prstGeom>
        </p:spPr>
        <p:txBody>
          <a:bodyPr lIns="0" tIns="0" rIns="0" bIns="0">
            <a:normAutofit/>
          </a:bodyPr>
          <a:lstStyle/>
          <a:p>
            <a:endParaRPr lang="en-US" sz="2320" b="0" strike="noStrike" spc="-1">
              <a:solidFill>
                <a:srgbClr val="000000"/>
              </a:solidFill>
              <a:latin typeface="Calibri"/>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567000" y="1237320"/>
            <a:ext cx="6425280" cy="26316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12" name="PlaceHolder 2"/>
          <p:cNvSpPr>
            <a:spLocks noGrp="1"/>
          </p:cNvSpPr>
          <p:nvPr>
            <p:ph type="body"/>
          </p:nvPr>
        </p:nvSpPr>
        <p:spPr>
          <a:xfrm>
            <a:off x="377640" y="1768680"/>
            <a:ext cx="3319920" cy="20908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113" name="PlaceHolder 3"/>
          <p:cNvSpPr>
            <a:spLocks noGrp="1"/>
          </p:cNvSpPr>
          <p:nvPr>
            <p:ph type="body"/>
          </p:nvPr>
        </p:nvSpPr>
        <p:spPr>
          <a:xfrm>
            <a:off x="3863880" y="1768680"/>
            <a:ext cx="3319920" cy="20908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114" name="PlaceHolder 4"/>
          <p:cNvSpPr>
            <a:spLocks noGrp="1"/>
          </p:cNvSpPr>
          <p:nvPr>
            <p:ph type="body"/>
          </p:nvPr>
        </p:nvSpPr>
        <p:spPr>
          <a:xfrm>
            <a:off x="377640" y="4058640"/>
            <a:ext cx="3319920" cy="20908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115" name="PlaceHolder 5"/>
          <p:cNvSpPr>
            <a:spLocks noGrp="1"/>
          </p:cNvSpPr>
          <p:nvPr>
            <p:ph type="body"/>
          </p:nvPr>
        </p:nvSpPr>
        <p:spPr>
          <a:xfrm>
            <a:off x="3863880" y="4058640"/>
            <a:ext cx="3319920" cy="2090880"/>
          </a:xfrm>
          <a:prstGeom prst="rect">
            <a:avLst/>
          </a:prstGeom>
        </p:spPr>
        <p:txBody>
          <a:bodyPr lIns="0" tIns="0" rIns="0" bIns="0">
            <a:normAutofit/>
          </a:bodyPr>
          <a:lstStyle/>
          <a:p>
            <a:endParaRPr lang="en-US" sz="2320" b="0" strike="noStrike" spc="-1">
              <a:solidFill>
                <a:srgbClr val="000000"/>
              </a:solidFill>
              <a:latin typeface="Calibri"/>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567000" y="1237320"/>
            <a:ext cx="6425280" cy="26316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17" name="PlaceHolder 2"/>
          <p:cNvSpPr>
            <a:spLocks noGrp="1"/>
          </p:cNvSpPr>
          <p:nvPr>
            <p:ph type="body"/>
          </p:nvPr>
        </p:nvSpPr>
        <p:spPr>
          <a:xfrm>
            <a:off x="377640" y="1768680"/>
            <a:ext cx="2190240" cy="20908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118" name="PlaceHolder 3"/>
          <p:cNvSpPr>
            <a:spLocks noGrp="1"/>
          </p:cNvSpPr>
          <p:nvPr>
            <p:ph type="body"/>
          </p:nvPr>
        </p:nvSpPr>
        <p:spPr>
          <a:xfrm>
            <a:off x="2677680" y="1768680"/>
            <a:ext cx="2190240" cy="20908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119" name="PlaceHolder 4"/>
          <p:cNvSpPr>
            <a:spLocks noGrp="1"/>
          </p:cNvSpPr>
          <p:nvPr>
            <p:ph type="body"/>
          </p:nvPr>
        </p:nvSpPr>
        <p:spPr>
          <a:xfrm>
            <a:off x="4978080" y="1768680"/>
            <a:ext cx="2190240" cy="20908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120" name="PlaceHolder 5"/>
          <p:cNvSpPr>
            <a:spLocks noGrp="1"/>
          </p:cNvSpPr>
          <p:nvPr>
            <p:ph type="body"/>
          </p:nvPr>
        </p:nvSpPr>
        <p:spPr>
          <a:xfrm>
            <a:off x="377640" y="4058640"/>
            <a:ext cx="2190240" cy="20908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121" name="PlaceHolder 6"/>
          <p:cNvSpPr>
            <a:spLocks noGrp="1"/>
          </p:cNvSpPr>
          <p:nvPr>
            <p:ph type="body"/>
          </p:nvPr>
        </p:nvSpPr>
        <p:spPr>
          <a:xfrm>
            <a:off x="2677680" y="4058640"/>
            <a:ext cx="2190240" cy="20908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122" name="PlaceHolder 7"/>
          <p:cNvSpPr>
            <a:spLocks noGrp="1"/>
          </p:cNvSpPr>
          <p:nvPr>
            <p:ph type="body"/>
          </p:nvPr>
        </p:nvSpPr>
        <p:spPr>
          <a:xfrm>
            <a:off x="4978080" y="4058640"/>
            <a:ext cx="2190240" cy="2090880"/>
          </a:xfrm>
          <a:prstGeom prst="rect">
            <a:avLst/>
          </a:prstGeom>
        </p:spPr>
        <p:txBody>
          <a:bodyPr lIns="0" tIns="0" rIns="0" bIns="0">
            <a:normAutofit/>
          </a:bodyPr>
          <a:lstStyle/>
          <a:p>
            <a:endParaRPr lang="en-US" sz="2320" b="0" strike="noStrike" spc="-1">
              <a:solidFill>
                <a:srgbClr val="000000"/>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67000" y="1237320"/>
            <a:ext cx="6425280" cy="26316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0" name="PlaceHolder 2"/>
          <p:cNvSpPr>
            <a:spLocks noGrp="1"/>
          </p:cNvSpPr>
          <p:nvPr>
            <p:ph type="body"/>
          </p:nvPr>
        </p:nvSpPr>
        <p:spPr>
          <a:xfrm>
            <a:off x="377640" y="1768680"/>
            <a:ext cx="3319920" cy="43840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11" name="PlaceHolder 3"/>
          <p:cNvSpPr>
            <a:spLocks noGrp="1"/>
          </p:cNvSpPr>
          <p:nvPr>
            <p:ph type="body"/>
          </p:nvPr>
        </p:nvSpPr>
        <p:spPr>
          <a:xfrm>
            <a:off x="3863880" y="1768680"/>
            <a:ext cx="3319920" cy="4384080"/>
          </a:xfrm>
          <a:prstGeom prst="rect">
            <a:avLst/>
          </a:prstGeom>
        </p:spPr>
        <p:txBody>
          <a:bodyPr lIns="0" tIns="0" rIns="0" bIns="0">
            <a:normAutofit/>
          </a:bodyPr>
          <a:lstStyle/>
          <a:p>
            <a:endParaRPr lang="en-US" sz="2320" b="0" strike="noStrike" spc="-1">
              <a:solidFill>
                <a:srgbClr val="000000"/>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67000" y="1237320"/>
            <a:ext cx="6425280" cy="2631600"/>
          </a:xfrm>
          <a:prstGeom prst="rect">
            <a:avLst/>
          </a:prstGeom>
        </p:spPr>
        <p:txBody>
          <a:bodyPr lIns="0" tIns="0" rIns="0" bIns="0" anchor="ctr">
            <a:noAutofit/>
          </a:bodyPr>
          <a:lstStyle/>
          <a:p>
            <a:endParaRPr lang="en-US" sz="18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67000" y="1237320"/>
            <a:ext cx="6425280" cy="1219968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67000" y="1237320"/>
            <a:ext cx="6425280" cy="26316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5" name="PlaceHolder 2"/>
          <p:cNvSpPr>
            <a:spLocks noGrp="1"/>
          </p:cNvSpPr>
          <p:nvPr>
            <p:ph type="body"/>
          </p:nvPr>
        </p:nvSpPr>
        <p:spPr>
          <a:xfrm>
            <a:off x="377640" y="1768680"/>
            <a:ext cx="3319920" cy="20908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16" name="PlaceHolder 3"/>
          <p:cNvSpPr>
            <a:spLocks noGrp="1"/>
          </p:cNvSpPr>
          <p:nvPr>
            <p:ph type="body"/>
          </p:nvPr>
        </p:nvSpPr>
        <p:spPr>
          <a:xfrm>
            <a:off x="3863880" y="1768680"/>
            <a:ext cx="3319920" cy="43840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17" name="PlaceHolder 4"/>
          <p:cNvSpPr>
            <a:spLocks noGrp="1"/>
          </p:cNvSpPr>
          <p:nvPr>
            <p:ph type="body"/>
          </p:nvPr>
        </p:nvSpPr>
        <p:spPr>
          <a:xfrm>
            <a:off x="377640" y="4058640"/>
            <a:ext cx="3319920" cy="2090880"/>
          </a:xfrm>
          <a:prstGeom prst="rect">
            <a:avLst/>
          </a:prstGeom>
        </p:spPr>
        <p:txBody>
          <a:bodyPr lIns="0" tIns="0" rIns="0" bIns="0">
            <a:normAutofit/>
          </a:bodyPr>
          <a:lstStyle/>
          <a:p>
            <a:endParaRPr lang="en-US" sz="232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67000" y="1237320"/>
            <a:ext cx="6425280" cy="26316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9" name="PlaceHolder 2"/>
          <p:cNvSpPr>
            <a:spLocks noGrp="1"/>
          </p:cNvSpPr>
          <p:nvPr>
            <p:ph type="body"/>
          </p:nvPr>
        </p:nvSpPr>
        <p:spPr>
          <a:xfrm>
            <a:off x="377640" y="1768680"/>
            <a:ext cx="3319920" cy="43840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20" name="PlaceHolder 3"/>
          <p:cNvSpPr>
            <a:spLocks noGrp="1"/>
          </p:cNvSpPr>
          <p:nvPr>
            <p:ph type="body"/>
          </p:nvPr>
        </p:nvSpPr>
        <p:spPr>
          <a:xfrm>
            <a:off x="3863880" y="1768680"/>
            <a:ext cx="3319920" cy="20908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21" name="PlaceHolder 4"/>
          <p:cNvSpPr>
            <a:spLocks noGrp="1"/>
          </p:cNvSpPr>
          <p:nvPr>
            <p:ph type="body"/>
          </p:nvPr>
        </p:nvSpPr>
        <p:spPr>
          <a:xfrm>
            <a:off x="3863880" y="4058640"/>
            <a:ext cx="3319920" cy="2090880"/>
          </a:xfrm>
          <a:prstGeom prst="rect">
            <a:avLst/>
          </a:prstGeom>
        </p:spPr>
        <p:txBody>
          <a:bodyPr lIns="0" tIns="0" rIns="0" bIns="0">
            <a:normAutofit/>
          </a:bodyPr>
          <a:lstStyle/>
          <a:p>
            <a:endParaRPr lang="en-US" sz="232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67000" y="1237320"/>
            <a:ext cx="6425280" cy="26316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3" name="PlaceHolder 2"/>
          <p:cNvSpPr>
            <a:spLocks noGrp="1"/>
          </p:cNvSpPr>
          <p:nvPr>
            <p:ph type="body"/>
          </p:nvPr>
        </p:nvSpPr>
        <p:spPr>
          <a:xfrm>
            <a:off x="377640" y="1768680"/>
            <a:ext cx="3319920" cy="20908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24" name="PlaceHolder 3"/>
          <p:cNvSpPr>
            <a:spLocks noGrp="1"/>
          </p:cNvSpPr>
          <p:nvPr>
            <p:ph type="body"/>
          </p:nvPr>
        </p:nvSpPr>
        <p:spPr>
          <a:xfrm>
            <a:off x="3863880" y="1768680"/>
            <a:ext cx="3319920" cy="2090880"/>
          </a:xfrm>
          <a:prstGeom prst="rect">
            <a:avLst/>
          </a:prstGeom>
        </p:spPr>
        <p:txBody>
          <a:bodyPr lIns="0" tIns="0" rIns="0" bIns="0">
            <a:normAutofit/>
          </a:bodyPr>
          <a:lstStyle/>
          <a:p>
            <a:endParaRPr lang="en-US" sz="2320" b="0" strike="noStrike" spc="-1">
              <a:solidFill>
                <a:srgbClr val="000000"/>
              </a:solidFill>
              <a:latin typeface="Calibri"/>
            </a:endParaRPr>
          </a:p>
        </p:txBody>
      </p:sp>
      <p:sp>
        <p:nvSpPr>
          <p:cNvPr id="25" name="PlaceHolder 4"/>
          <p:cNvSpPr>
            <a:spLocks noGrp="1"/>
          </p:cNvSpPr>
          <p:nvPr>
            <p:ph type="body"/>
          </p:nvPr>
        </p:nvSpPr>
        <p:spPr>
          <a:xfrm>
            <a:off x="377640" y="4058640"/>
            <a:ext cx="6803280" cy="2090880"/>
          </a:xfrm>
          <a:prstGeom prst="rect">
            <a:avLst/>
          </a:prstGeom>
        </p:spPr>
        <p:txBody>
          <a:bodyPr lIns="0" tIns="0" rIns="0" bIns="0">
            <a:normAutofit/>
          </a:bodyPr>
          <a:lstStyle/>
          <a:p>
            <a:endParaRPr lang="en-US" sz="232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1.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5"/>
          <a:stretch/>
        </a:blip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519840" y="402480"/>
            <a:ext cx="6519960" cy="1460880"/>
          </a:xfrm>
          <a:prstGeom prst="rect">
            <a:avLst/>
          </a:prstGeom>
        </p:spPr>
        <p:txBody>
          <a:bodyPr anchor="ctr">
            <a:noAutofit/>
          </a:bodyPr>
          <a:lstStyle/>
          <a:p>
            <a:pPr>
              <a:lnSpc>
                <a:spcPct val="90000"/>
              </a:lnSpc>
            </a:pPr>
            <a:r>
              <a:rPr lang="ru-RU" sz="3640" b="0" strike="noStrike" spc="-1">
                <a:solidFill>
                  <a:srgbClr val="000000"/>
                </a:solidFill>
                <a:latin typeface="Calibri Light"/>
              </a:rPr>
              <a:t>Образец заголовка</a:t>
            </a:r>
            <a:endParaRPr lang="en-US" sz="3640" b="0" strike="noStrike" spc="-1">
              <a:solidFill>
                <a:srgbClr val="000000"/>
              </a:solidFill>
              <a:latin typeface="Calibri"/>
            </a:endParaRPr>
          </a:p>
        </p:txBody>
      </p:sp>
      <p:sp>
        <p:nvSpPr>
          <p:cNvPr id="6" name="PlaceHolder 2"/>
          <p:cNvSpPr>
            <a:spLocks noGrp="1"/>
          </p:cNvSpPr>
          <p:nvPr>
            <p:ph type="body"/>
          </p:nvPr>
        </p:nvSpPr>
        <p:spPr>
          <a:xfrm>
            <a:off x="519840" y="2012400"/>
            <a:ext cx="6519960" cy="4796280"/>
          </a:xfrm>
          <a:prstGeom prst="rect">
            <a:avLst/>
          </a:prstGeom>
        </p:spPr>
        <p:txBody>
          <a:bodyPr>
            <a:noAutofit/>
          </a:bodyPr>
          <a:lstStyle/>
          <a:p>
            <a:pPr marL="189000" indent="-188640">
              <a:lnSpc>
                <a:spcPct val="90000"/>
              </a:lnSpc>
              <a:spcBef>
                <a:spcPts val="828"/>
              </a:spcBef>
              <a:buClr>
                <a:srgbClr val="000000"/>
              </a:buClr>
              <a:buFont typeface="Arial"/>
              <a:buChar char="•"/>
            </a:pPr>
            <a:r>
              <a:rPr lang="ru-RU" sz="2320" b="0" strike="noStrike" spc="-1">
                <a:solidFill>
                  <a:srgbClr val="000000"/>
                </a:solidFill>
                <a:latin typeface="Calibri"/>
              </a:rPr>
              <a:t>Образец текста</a:t>
            </a:r>
            <a:endParaRPr lang="en-US" sz="2320" b="0" strike="noStrike" spc="-1">
              <a:solidFill>
                <a:srgbClr val="000000"/>
              </a:solidFill>
              <a:latin typeface="Calibri"/>
            </a:endParaRPr>
          </a:p>
          <a:p>
            <a:pPr marL="567000" lvl="1" indent="-188640">
              <a:lnSpc>
                <a:spcPct val="90000"/>
              </a:lnSpc>
              <a:spcBef>
                <a:spcPts val="414"/>
              </a:spcBef>
              <a:buClr>
                <a:srgbClr val="000000"/>
              </a:buClr>
              <a:buFont typeface="Arial"/>
              <a:buChar char="•"/>
            </a:pPr>
            <a:r>
              <a:rPr lang="ru-RU" sz="1990" b="0" strike="noStrike" spc="-1">
                <a:solidFill>
                  <a:srgbClr val="000000"/>
                </a:solidFill>
                <a:latin typeface="Calibri"/>
              </a:rPr>
              <a:t>Второй уровень</a:t>
            </a:r>
            <a:endParaRPr lang="en-US" sz="1990" b="0" strike="noStrike" spc="-1">
              <a:solidFill>
                <a:srgbClr val="000000"/>
              </a:solidFill>
              <a:latin typeface="Calibri"/>
            </a:endParaRPr>
          </a:p>
          <a:p>
            <a:pPr marL="945000" lvl="2" indent="-188640">
              <a:lnSpc>
                <a:spcPct val="90000"/>
              </a:lnSpc>
              <a:spcBef>
                <a:spcPts val="414"/>
              </a:spcBef>
              <a:buClr>
                <a:srgbClr val="000000"/>
              </a:buClr>
              <a:buFont typeface="Arial"/>
              <a:buChar char="•"/>
            </a:pPr>
            <a:r>
              <a:rPr lang="ru-RU" sz="1660" b="0" strike="noStrike" spc="-1">
                <a:solidFill>
                  <a:srgbClr val="000000"/>
                </a:solidFill>
                <a:latin typeface="Calibri"/>
              </a:rPr>
              <a:t>Третий уровень</a:t>
            </a:r>
            <a:endParaRPr lang="en-US" sz="1660" b="0" strike="noStrike" spc="-1">
              <a:solidFill>
                <a:srgbClr val="000000"/>
              </a:solidFill>
              <a:latin typeface="Calibri"/>
            </a:endParaRPr>
          </a:p>
          <a:p>
            <a:pPr marL="1323000" lvl="3" indent="-188640">
              <a:lnSpc>
                <a:spcPct val="90000"/>
              </a:lnSpc>
              <a:spcBef>
                <a:spcPts val="414"/>
              </a:spcBef>
              <a:buClr>
                <a:srgbClr val="000000"/>
              </a:buClr>
              <a:buFont typeface="Arial"/>
              <a:buChar char="•"/>
            </a:pPr>
            <a:r>
              <a:rPr lang="ru-RU" sz="1490" b="0" strike="noStrike" spc="-1">
                <a:solidFill>
                  <a:srgbClr val="000000"/>
                </a:solidFill>
                <a:latin typeface="Calibri"/>
              </a:rPr>
              <a:t>Четвертый уровень</a:t>
            </a:r>
            <a:endParaRPr lang="en-US" sz="1490" b="0" strike="noStrike" spc="-1">
              <a:solidFill>
                <a:srgbClr val="000000"/>
              </a:solidFill>
              <a:latin typeface="Calibri"/>
            </a:endParaRPr>
          </a:p>
          <a:p>
            <a:pPr marL="1701000" lvl="4" indent="-188640">
              <a:lnSpc>
                <a:spcPct val="90000"/>
              </a:lnSpc>
              <a:spcBef>
                <a:spcPts val="414"/>
              </a:spcBef>
              <a:buClr>
                <a:srgbClr val="000000"/>
              </a:buClr>
              <a:buFont typeface="Arial"/>
              <a:buChar char="•"/>
            </a:pPr>
            <a:r>
              <a:rPr lang="ru-RU" sz="1490" b="0" strike="noStrike" spc="-1">
                <a:solidFill>
                  <a:srgbClr val="000000"/>
                </a:solidFill>
                <a:latin typeface="Calibri"/>
              </a:rPr>
              <a:t>Пятый уровень</a:t>
            </a:r>
            <a:endParaRPr lang="en-US" sz="1490" b="0" strike="noStrike" spc="-1">
              <a:solidFill>
                <a:srgbClr val="000000"/>
              </a:solidFill>
              <a:latin typeface="Calibri"/>
            </a:endParaRPr>
          </a:p>
        </p:txBody>
      </p:sp>
      <p:sp>
        <p:nvSpPr>
          <p:cNvPr id="2" name="PlaceHolder 3"/>
          <p:cNvSpPr>
            <a:spLocks noGrp="1"/>
          </p:cNvSpPr>
          <p:nvPr>
            <p:ph type="dt"/>
          </p:nvPr>
        </p:nvSpPr>
        <p:spPr>
          <a:xfrm>
            <a:off x="519840" y="7006680"/>
            <a:ext cx="1700640" cy="402120"/>
          </a:xfrm>
          <a:prstGeom prst="rect">
            <a:avLst/>
          </a:prstGeom>
        </p:spPr>
        <p:txBody>
          <a:bodyPr anchor="ctr">
            <a:noAutofit/>
          </a:bodyPr>
          <a:lstStyle/>
          <a:p>
            <a:pPr>
              <a:lnSpc>
                <a:spcPct val="100000"/>
              </a:lnSpc>
            </a:pPr>
            <a:fld id="{D9EDDCCA-C11B-4AEA-BF2F-BAEC7B1ABA1E}" type="datetime">
              <a:rPr lang="ru-RU" sz="989" b="0" strike="noStrike" spc="-1">
                <a:solidFill>
                  <a:srgbClr val="8B8B8B"/>
                </a:solidFill>
                <a:latin typeface="Calibri"/>
              </a:rPr>
              <a:pPr>
                <a:lnSpc>
                  <a:spcPct val="100000"/>
                </a:lnSpc>
              </a:pPr>
              <a:t>21.07.2025</a:t>
            </a:fld>
            <a:endParaRPr lang="ru-RU" sz="989" b="0" strike="noStrike" spc="-1">
              <a:latin typeface="Times New Roman"/>
            </a:endParaRPr>
          </a:p>
        </p:txBody>
      </p:sp>
      <p:sp>
        <p:nvSpPr>
          <p:cNvPr id="3" name="PlaceHolder 4"/>
          <p:cNvSpPr>
            <a:spLocks noGrp="1"/>
          </p:cNvSpPr>
          <p:nvPr>
            <p:ph type="ftr"/>
          </p:nvPr>
        </p:nvSpPr>
        <p:spPr>
          <a:xfrm>
            <a:off x="2504160" y="7006680"/>
            <a:ext cx="2550960" cy="402120"/>
          </a:xfrm>
          <a:prstGeom prst="rect">
            <a:avLst/>
          </a:prstGeom>
        </p:spPr>
        <p:txBody>
          <a:bodyPr anchor="ctr">
            <a:noAutofit/>
          </a:bodyPr>
          <a:lstStyle/>
          <a:p>
            <a:endParaRPr lang="ru-RU" sz="2400" b="0" strike="noStrike" spc="-1">
              <a:latin typeface="Times New Roman"/>
            </a:endParaRPr>
          </a:p>
        </p:txBody>
      </p:sp>
      <p:sp>
        <p:nvSpPr>
          <p:cNvPr id="4" name="PlaceHolder 5"/>
          <p:cNvSpPr>
            <a:spLocks noGrp="1"/>
          </p:cNvSpPr>
          <p:nvPr>
            <p:ph type="sldNum"/>
          </p:nvPr>
        </p:nvSpPr>
        <p:spPr>
          <a:xfrm>
            <a:off x="5339160" y="7006680"/>
            <a:ext cx="1700640" cy="402120"/>
          </a:xfrm>
          <a:prstGeom prst="rect">
            <a:avLst/>
          </a:prstGeom>
        </p:spPr>
        <p:txBody>
          <a:bodyPr anchor="ctr">
            <a:noAutofit/>
          </a:bodyPr>
          <a:lstStyle/>
          <a:p>
            <a:pPr algn="r">
              <a:lnSpc>
                <a:spcPct val="100000"/>
              </a:lnSpc>
            </a:pPr>
            <a:fld id="{0052145B-CC81-401F-A482-EA4FD8F69D5C}" type="slidenum">
              <a:rPr lang="ru-RU" sz="989" b="0" strike="noStrike" spc="-1">
                <a:solidFill>
                  <a:srgbClr val="8B8B8B"/>
                </a:solidFill>
                <a:latin typeface="Calibri"/>
              </a:rPr>
              <a:pPr algn="r">
                <a:lnSpc>
                  <a:spcPct val="100000"/>
                </a:lnSpc>
              </a:pPr>
              <a:t>‹#›</a:t>
            </a:fld>
            <a:endParaRPr lang="ru-RU" sz="989"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89" r:id="rId13"/>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6"/>
          <a:stretch/>
        </a:blip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567000" y="1237320"/>
            <a:ext cx="6425280" cy="2631600"/>
          </a:xfrm>
          <a:prstGeom prst="rect">
            <a:avLst/>
          </a:prstGeom>
        </p:spPr>
        <p:txBody>
          <a:bodyPr anchor="b">
            <a:noAutofit/>
          </a:bodyPr>
          <a:lstStyle/>
          <a:p>
            <a:pPr algn="ctr">
              <a:lnSpc>
                <a:spcPct val="90000"/>
              </a:lnSpc>
            </a:pPr>
            <a:r>
              <a:rPr lang="ru-RU" sz="4960" b="0" strike="noStrike" spc="-1">
                <a:solidFill>
                  <a:srgbClr val="000000"/>
                </a:solidFill>
                <a:latin typeface="Calibri Light"/>
              </a:rPr>
              <a:t>Образец заголовка</a:t>
            </a:r>
            <a:endParaRPr lang="en-US" sz="4960" b="0" strike="noStrike" spc="-1">
              <a:solidFill>
                <a:srgbClr val="000000"/>
              </a:solidFill>
              <a:latin typeface="Calibri"/>
            </a:endParaRPr>
          </a:p>
        </p:txBody>
      </p:sp>
      <p:sp>
        <p:nvSpPr>
          <p:cNvPr id="42" name="PlaceHolder 2"/>
          <p:cNvSpPr>
            <a:spLocks noGrp="1"/>
          </p:cNvSpPr>
          <p:nvPr>
            <p:ph type="dt"/>
          </p:nvPr>
        </p:nvSpPr>
        <p:spPr>
          <a:xfrm>
            <a:off x="519840" y="7006680"/>
            <a:ext cx="1700640" cy="402120"/>
          </a:xfrm>
          <a:prstGeom prst="rect">
            <a:avLst/>
          </a:prstGeom>
        </p:spPr>
        <p:txBody>
          <a:bodyPr anchor="ctr">
            <a:noAutofit/>
          </a:bodyPr>
          <a:lstStyle/>
          <a:p>
            <a:pPr>
              <a:lnSpc>
                <a:spcPct val="100000"/>
              </a:lnSpc>
            </a:pPr>
            <a:fld id="{0F5E9DC1-1A22-4838-992C-4411D7F7AFDC}" type="datetime">
              <a:rPr lang="ru-RU" sz="989" b="0" strike="noStrike" spc="-1">
                <a:solidFill>
                  <a:srgbClr val="8B8B8B"/>
                </a:solidFill>
                <a:latin typeface="Calibri"/>
              </a:rPr>
              <a:pPr>
                <a:lnSpc>
                  <a:spcPct val="100000"/>
                </a:lnSpc>
              </a:pPr>
              <a:t>21.07.2025</a:t>
            </a:fld>
            <a:endParaRPr lang="ru-RU" sz="989" b="0" strike="noStrike" spc="-1">
              <a:latin typeface="Times New Roman"/>
            </a:endParaRPr>
          </a:p>
        </p:txBody>
      </p:sp>
      <p:sp>
        <p:nvSpPr>
          <p:cNvPr id="43" name="PlaceHolder 3"/>
          <p:cNvSpPr>
            <a:spLocks noGrp="1"/>
          </p:cNvSpPr>
          <p:nvPr>
            <p:ph type="ftr"/>
          </p:nvPr>
        </p:nvSpPr>
        <p:spPr>
          <a:xfrm>
            <a:off x="2504160" y="7006680"/>
            <a:ext cx="2550960" cy="402120"/>
          </a:xfrm>
          <a:prstGeom prst="rect">
            <a:avLst/>
          </a:prstGeom>
        </p:spPr>
        <p:txBody>
          <a:bodyPr anchor="ctr">
            <a:noAutofit/>
          </a:bodyPr>
          <a:lstStyle/>
          <a:p>
            <a:endParaRPr lang="ru-RU" sz="2400" b="0" strike="noStrike" spc="-1">
              <a:latin typeface="Times New Roman"/>
            </a:endParaRPr>
          </a:p>
        </p:txBody>
      </p:sp>
      <p:sp>
        <p:nvSpPr>
          <p:cNvPr id="44" name="PlaceHolder 4"/>
          <p:cNvSpPr>
            <a:spLocks noGrp="1"/>
          </p:cNvSpPr>
          <p:nvPr>
            <p:ph type="sldNum"/>
          </p:nvPr>
        </p:nvSpPr>
        <p:spPr>
          <a:xfrm>
            <a:off x="5339160" y="7006680"/>
            <a:ext cx="1700640" cy="402120"/>
          </a:xfrm>
          <a:prstGeom prst="rect">
            <a:avLst/>
          </a:prstGeom>
        </p:spPr>
        <p:txBody>
          <a:bodyPr anchor="ctr">
            <a:noAutofit/>
          </a:bodyPr>
          <a:lstStyle/>
          <a:p>
            <a:pPr algn="r">
              <a:lnSpc>
                <a:spcPct val="100000"/>
              </a:lnSpc>
            </a:pPr>
            <a:fld id="{58160692-3574-4DDD-9D2E-1E7BEE289DAE}" type="slidenum">
              <a:rPr lang="ru-RU" sz="989" b="0" strike="noStrike" spc="-1">
                <a:solidFill>
                  <a:srgbClr val="8B8B8B"/>
                </a:solidFill>
                <a:latin typeface="Calibri"/>
              </a:rPr>
              <a:pPr algn="r">
                <a:lnSpc>
                  <a:spcPct val="100000"/>
                </a:lnSpc>
              </a:pPr>
              <a:t>‹#›</a:t>
            </a:fld>
            <a:endParaRPr lang="ru-RU" sz="989" b="0" strike="noStrike" spc="-1">
              <a:latin typeface="Times New Roman"/>
            </a:endParaRPr>
          </a:p>
        </p:txBody>
      </p:sp>
      <p:sp>
        <p:nvSpPr>
          <p:cNvPr id="45" name="PlaceHolder 5"/>
          <p:cNvSpPr>
            <a:spLocks noGrp="1"/>
          </p:cNvSpPr>
          <p:nvPr>
            <p:ph type="body"/>
          </p:nvPr>
        </p:nvSpPr>
        <p:spPr>
          <a:xfrm>
            <a:off x="377640" y="1768680"/>
            <a:ext cx="6803280" cy="43840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320" b="0" strike="noStrike" spc="-1">
                <a:solidFill>
                  <a:srgbClr val="000000"/>
                </a:solidFill>
                <a:latin typeface="Calibri"/>
              </a:rPr>
              <a:t>Для правки структуры щёлкните мышью</a:t>
            </a:r>
          </a:p>
          <a:p>
            <a:pPr marL="864000" lvl="1" indent="-324000">
              <a:spcBef>
                <a:spcPts val="1134"/>
              </a:spcBef>
              <a:buClr>
                <a:srgbClr val="000000"/>
              </a:buClr>
              <a:buSzPct val="75000"/>
              <a:buFont typeface="Symbol" charset="2"/>
              <a:buChar char=""/>
            </a:pPr>
            <a:r>
              <a:rPr lang="en-US" sz="1660" b="0" strike="noStrike" spc="-1">
                <a:solidFill>
                  <a:srgbClr val="000000"/>
                </a:solidFill>
                <a:latin typeface="Calibri"/>
              </a:rPr>
              <a:t>Второй уровень структуры</a:t>
            </a:r>
          </a:p>
          <a:p>
            <a:pPr marL="1296000" lvl="2" indent="-288000">
              <a:spcBef>
                <a:spcPts val="850"/>
              </a:spcBef>
              <a:buClr>
                <a:srgbClr val="000000"/>
              </a:buClr>
              <a:buSzPct val="45000"/>
              <a:buFont typeface="Wingdings" charset="2"/>
              <a:buChar char=""/>
            </a:pPr>
            <a:r>
              <a:rPr lang="en-US" sz="1490" b="0" strike="noStrike" spc="-1">
                <a:solidFill>
                  <a:srgbClr val="000000"/>
                </a:solidFill>
                <a:latin typeface="Calibri"/>
              </a:rPr>
              <a:t>Третий уровень структуры</a:t>
            </a:r>
          </a:p>
          <a:p>
            <a:pPr marL="1728000" lvl="3" indent="-216000">
              <a:spcBef>
                <a:spcPts val="567"/>
              </a:spcBef>
              <a:buClr>
                <a:srgbClr val="000000"/>
              </a:buClr>
              <a:buSzPct val="75000"/>
              <a:buFont typeface="Symbol" charset="2"/>
              <a:buChar char=""/>
            </a:pPr>
            <a:r>
              <a:rPr lang="en-US" sz="1490" b="0" strike="noStrike" spc="-1">
                <a:solidFill>
                  <a:srgbClr val="000000"/>
                </a:solidFill>
                <a:latin typeface="Calibri"/>
              </a:rPr>
              <a:t>Четвёртый уровень структуры</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alibri"/>
              </a:rPr>
              <a:t>Пятый уровень структуры</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alibri"/>
              </a:rPr>
              <a:t>Шестой уровень структуры</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alibri"/>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87" r:id="rId13"/>
    <p:sldLayoutId id="2147483688" r:id="rId14"/>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82" name="PlaceHolder 1"/>
          <p:cNvSpPr>
            <a:spLocks noGrp="1"/>
          </p:cNvSpPr>
          <p:nvPr>
            <p:ph type="dt"/>
          </p:nvPr>
        </p:nvSpPr>
        <p:spPr>
          <a:xfrm>
            <a:off x="519840" y="7006680"/>
            <a:ext cx="1700640" cy="402120"/>
          </a:xfrm>
          <a:prstGeom prst="rect">
            <a:avLst/>
          </a:prstGeom>
        </p:spPr>
        <p:txBody>
          <a:bodyPr anchor="ctr">
            <a:noAutofit/>
          </a:bodyPr>
          <a:lstStyle/>
          <a:p>
            <a:pPr>
              <a:lnSpc>
                <a:spcPct val="100000"/>
              </a:lnSpc>
            </a:pPr>
            <a:fld id="{FFDCE72A-2C04-4456-848E-1E9E3BEDE075}" type="datetime">
              <a:rPr lang="ru-RU" sz="989" b="0" strike="noStrike" spc="-1">
                <a:solidFill>
                  <a:srgbClr val="8B8B8B"/>
                </a:solidFill>
                <a:latin typeface="Calibri"/>
              </a:rPr>
              <a:pPr>
                <a:lnSpc>
                  <a:spcPct val="100000"/>
                </a:lnSpc>
              </a:pPr>
              <a:t>21.07.2025</a:t>
            </a:fld>
            <a:endParaRPr lang="ru-RU" sz="989" b="0" strike="noStrike" spc="-1">
              <a:latin typeface="Times New Roman"/>
            </a:endParaRPr>
          </a:p>
        </p:txBody>
      </p:sp>
      <p:sp>
        <p:nvSpPr>
          <p:cNvPr id="83" name="PlaceHolder 2"/>
          <p:cNvSpPr>
            <a:spLocks noGrp="1"/>
          </p:cNvSpPr>
          <p:nvPr>
            <p:ph type="ftr"/>
          </p:nvPr>
        </p:nvSpPr>
        <p:spPr>
          <a:xfrm>
            <a:off x="2504160" y="7006680"/>
            <a:ext cx="2550960" cy="402120"/>
          </a:xfrm>
          <a:prstGeom prst="rect">
            <a:avLst/>
          </a:prstGeom>
        </p:spPr>
        <p:txBody>
          <a:bodyPr anchor="ctr">
            <a:noAutofit/>
          </a:bodyPr>
          <a:lstStyle/>
          <a:p>
            <a:endParaRPr lang="ru-RU" sz="2400" b="0" strike="noStrike" spc="-1">
              <a:latin typeface="Times New Roman"/>
            </a:endParaRPr>
          </a:p>
        </p:txBody>
      </p:sp>
      <p:sp>
        <p:nvSpPr>
          <p:cNvPr id="84" name="PlaceHolder 3"/>
          <p:cNvSpPr>
            <a:spLocks noGrp="1"/>
          </p:cNvSpPr>
          <p:nvPr>
            <p:ph type="sldNum"/>
          </p:nvPr>
        </p:nvSpPr>
        <p:spPr>
          <a:xfrm>
            <a:off x="5339160" y="7006680"/>
            <a:ext cx="1700640" cy="402120"/>
          </a:xfrm>
          <a:prstGeom prst="rect">
            <a:avLst/>
          </a:prstGeom>
        </p:spPr>
        <p:txBody>
          <a:bodyPr anchor="ctr">
            <a:noAutofit/>
          </a:bodyPr>
          <a:lstStyle/>
          <a:p>
            <a:pPr algn="r">
              <a:lnSpc>
                <a:spcPct val="100000"/>
              </a:lnSpc>
            </a:pPr>
            <a:fld id="{49368C04-46FB-4CB5-9D09-1427628D849A}" type="slidenum">
              <a:rPr lang="ru-RU" sz="989" b="0" strike="noStrike" spc="-1">
                <a:solidFill>
                  <a:srgbClr val="8B8B8B"/>
                </a:solidFill>
                <a:latin typeface="Calibri"/>
              </a:rPr>
              <a:pPr algn="r">
                <a:lnSpc>
                  <a:spcPct val="100000"/>
                </a:lnSpc>
              </a:pPr>
              <a:t>‹#›</a:t>
            </a:fld>
            <a:endParaRPr lang="ru-RU" sz="989" b="0" strike="noStrike" spc="-1">
              <a:latin typeface="Times New Roman"/>
            </a:endParaRPr>
          </a:p>
        </p:txBody>
      </p:sp>
      <p:sp>
        <p:nvSpPr>
          <p:cNvPr id="85" name="PlaceHolder 4"/>
          <p:cNvSpPr>
            <a:spLocks noGrp="1"/>
          </p:cNvSpPr>
          <p:nvPr>
            <p:ph type="title"/>
          </p:nvPr>
        </p:nvSpPr>
        <p:spPr>
          <a:xfrm>
            <a:off x="377640" y="301320"/>
            <a:ext cx="6803280" cy="1261800"/>
          </a:xfrm>
          <a:prstGeom prst="rect">
            <a:avLst/>
          </a:prstGeom>
        </p:spPr>
        <p:txBody>
          <a:bodyPr lIns="0" tIns="0" rIns="0" bIns="0" anchor="ctr">
            <a:noAutofit/>
          </a:bodyPr>
          <a:lstStyle/>
          <a:p>
            <a:r>
              <a:rPr lang="en-US" sz="1800" b="0" strike="noStrike" spc="-1">
                <a:solidFill>
                  <a:srgbClr val="000000"/>
                </a:solidFill>
                <a:latin typeface="Calibri"/>
              </a:rPr>
              <a:t>Для правки текста заглавия щёлкните мышью</a:t>
            </a:r>
          </a:p>
        </p:txBody>
      </p:sp>
      <p:sp>
        <p:nvSpPr>
          <p:cNvPr id="86" name="PlaceHolder 5"/>
          <p:cNvSpPr>
            <a:spLocks noGrp="1"/>
          </p:cNvSpPr>
          <p:nvPr>
            <p:ph type="body"/>
          </p:nvPr>
        </p:nvSpPr>
        <p:spPr>
          <a:xfrm>
            <a:off x="377640" y="1768680"/>
            <a:ext cx="6803280" cy="43840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320" b="0" strike="noStrike" spc="-1">
                <a:solidFill>
                  <a:srgbClr val="000000"/>
                </a:solidFill>
                <a:latin typeface="Calibri"/>
              </a:rPr>
              <a:t>Для правки структуры щёлкните мышью</a:t>
            </a:r>
          </a:p>
          <a:p>
            <a:pPr marL="864000" lvl="1" indent="-324000">
              <a:spcBef>
                <a:spcPts val="1134"/>
              </a:spcBef>
              <a:buClr>
                <a:srgbClr val="000000"/>
              </a:buClr>
              <a:buSzPct val="75000"/>
              <a:buFont typeface="Symbol" charset="2"/>
              <a:buChar char=""/>
            </a:pPr>
            <a:r>
              <a:rPr lang="en-US" sz="1660" b="0" strike="noStrike" spc="-1">
                <a:solidFill>
                  <a:srgbClr val="000000"/>
                </a:solidFill>
                <a:latin typeface="Calibri"/>
              </a:rPr>
              <a:t>Второй уровень структуры</a:t>
            </a:r>
          </a:p>
          <a:p>
            <a:pPr marL="1296000" lvl="2" indent="-288000">
              <a:spcBef>
                <a:spcPts val="850"/>
              </a:spcBef>
              <a:buClr>
                <a:srgbClr val="000000"/>
              </a:buClr>
              <a:buSzPct val="45000"/>
              <a:buFont typeface="Wingdings" charset="2"/>
              <a:buChar char=""/>
            </a:pPr>
            <a:r>
              <a:rPr lang="en-US" sz="1490" b="0" strike="noStrike" spc="-1">
                <a:solidFill>
                  <a:srgbClr val="000000"/>
                </a:solidFill>
                <a:latin typeface="Calibri"/>
              </a:rPr>
              <a:t>Третий уровень структуры</a:t>
            </a:r>
          </a:p>
          <a:p>
            <a:pPr marL="1728000" lvl="3" indent="-216000">
              <a:spcBef>
                <a:spcPts val="567"/>
              </a:spcBef>
              <a:buClr>
                <a:srgbClr val="000000"/>
              </a:buClr>
              <a:buSzPct val="75000"/>
              <a:buFont typeface="Symbol" charset="2"/>
              <a:buChar char=""/>
            </a:pPr>
            <a:r>
              <a:rPr lang="en-US" sz="1490" b="0" strike="noStrike" spc="-1">
                <a:solidFill>
                  <a:srgbClr val="000000"/>
                </a:solidFill>
                <a:latin typeface="Calibri"/>
              </a:rPr>
              <a:t>Четвёртый уровень структуры</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alibri"/>
              </a:rPr>
              <a:t>Пятый уровень структуры</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alibri"/>
              </a:rPr>
              <a:t>Шестой уровень структуры</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alibri"/>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microsoft.com/office/2007/relationships/hdphoto" Target="../media/hdphoto1.wdp"/><Relationship Id="rId10" Type="http://schemas.openxmlformats.org/officeDocument/2006/relationships/image" Target="../media/image8.png"/><Relationship Id="rId9" Type="http://schemas.openxmlformats.org/officeDocument/2006/relationships/image" Target="../media/image7.png"/><Relationship Id="rId1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5.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18" Type="http://schemas.openxmlformats.org/officeDocument/2006/relationships/image" Target="../media/image88.png"/><Relationship Id="rId3" Type="http://schemas.openxmlformats.org/officeDocument/2006/relationships/image" Target="../media/image13.png"/><Relationship Id="rId21" Type="http://schemas.openxmlformats.org/officeDocument/2006/relationships/image" Target="../media/image90.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7.png"/><Relationship Id="rId2" Type="http://schemas.openxmlformats.org/officeDocument/2006/relationships/notesSlide" Target="../notesSlides/notesSlide7.xml"/><Relationship Id="rId16" Type="http://schemas.openxmlformats.org/officeDocument/2006/relationships/image" Target="../media/image86.png"/><Relationship Id="rId20" Type="http://schemas.openxmlformats.org/officeDocument/2006/relationships/image" Target="../media/image12.jpeg"/><Relationship Id="rId1" Type="http://schemas.openxmlformats.org/officeDocument/2006/relationships/slideLayout" Target="../slideLayouts/slideLayout26.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39.png"/><Relationship Id="rId10" Type="http://schemas.openxmlformats.org/officeDocument/2006/relationships/image" Target="../media/image81.png"/><Relationship Id="rId19" Type="http://schemas.openxmlformats.org/officeDocument/2006/relationships/image" Target="../media/image89.png"/><Relationship Id="rId4" Type="http://schemas.openxmlformats.org/officeDocument/2006/relationships/chart" Target="../charts/chart1.xml"/><Relationship Id="rId9" Type="http://schemas.openxmlformats.org/officeDocument/2006/relationships/image" Target="../media/image80.png"/><Relationship Id="rId14" Type="http://schemas.openxmlformats.org/officeDocument/2006/relationships/image" Target="../media/image85.png"/><Relationship Id="rId22" Type="http://schemas.openxmlformats.org/officeDocument/2006/relationships/image" Target="../media/image75.png"/></Relationships>
</file>

<file path=ppt/slides/_rels/slide1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13.png"/><Relationship Id="rId7" Type="http://schemas.openxmlformats.org/officeDocument/2006/relationships/hyperlink" Target="mailto:dep@smolinvest.com"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12.jpeg"/></Relationships>
</file>

<file path=ppt/slides/_rels/slide16.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18" Type="http://schemas.openxmlformats.org/officeDocument/2006/relationships/image" Target="../media/image75.png"/><Relationship Id="rId3" Type="http://schemas.openxmlformats.org/officeDocument/2006/relationships/image" Target="../media/image95.png"/><Relationship Id="rId7" Type="http://schemas.openxmlformats.org/officeDocument/2006/relationships/image" Target="../media/image98.png"/><Relationship Id="rId12" Type="http://schemas.openxmlformats.org/officeDocument/2006/relationships/image" Target="../media/image103.png"/><Relationship Id="rId17" Type="http://schemas.openxmlformats.org/officeDocument/2006/relationships/chart" Target="../charts/chart2.xml"/><Relationship Id="rId2" Type="http://schemas.openxmlformats.org/officeDocument/2006/relationships/notesSlide" Target="../notesSlides/notesSlide9.xml"/><Relationship Id="rId16" Type="http://schemas.openxmlformats.org/officeDocument/2006/relationships/image" Target="../media/image12.jpeg"/><Relationship Id="rId1" Type="http://schemas.openxmlformats.org/officeDocument/2006/relationships/slideLayout" Target="../slideLayouts/slideLayout26.xml"/><Relationship Id="rId6" Type="http://schemas.openxmlformats.org/officeDocument/2006/relationships/image" Target="../media/image13.png"/><Relationship Id="rId11" Type="http://schemas.openxmlformats.org/officeDocument/2006/relationships/image" Target="../media/image102.png"/><Relationship Id="rId5" Type="http://schemas.openxmlformats.org/officeDocument/2006/relationships/image" Target="../media/image97.png"/><Relationship Id="rId15" Type="http://schemas.openxmlformats.org/officeDocument/2006/relationships/image" Target="../media/image106.png"/><Relationship Id="rId10" Type="http://schemas.openxmlformats.org/officeDocument/2006/relationships/image" Target="../media/image101.png"/><Relationship Id="rId4" Type="http://schemas.openxmlformats.org/officeDocument/2006/relationships/image" Target="../media/image96.png"/><Relationship Id="rId9" Type="http://schemas.openxmlformats.org/officeDocument/2006/relationships/image" Target="../media/image100.png"/><Relationship Id="rId14" Type="http://schemas.openxmlformats.org/officeDocument/2006/relationships/image" Target="../media/image105.png"/></Relationships>
</file>

<file path=ppt/slides/_rels/slide17.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jpeg"/><Relationship Id="rId3" Type="http://schemas.openxmlformats.org/officeDocument/2006/relationships/image" Target="../media/image107.png"/><Relationship Id="rId7" Type="http://schemas.openxmlformats.org/officeDocument/2006/relationships/image" Target="../media/image111.png"/><Relationship Id="rId12" Type="http://schemas.openxmlformats.org/officeDocument/2006/relationships/image" Target="../media/image11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png"/><Relationship Id="rId14" Type="http://schemas.openxmlformats.org/officeDocument/2006/relationships/image" Target="../media/image12.jpeg"/></Relationships>
</file>

<file path=ppt/slides/_rels/slide18.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75.png"/><Relationship Id="rId3" Type="http://schemas.openxmlformats.org/officeDocument/2006/relationships/image" Target="../media/image115.png"/><Relationship Id="rId7" Type="http://schemas.microsoft.com/office/2007/relationships/hdphoto" Target="../media/hdphoto15.wdp"/><Relationship Id="rId12"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18.png"/><Relationship Id="rId11" Type="http://schemas.openxmlformats.org/officeDocument/2006/relationships/image" Target="../media/image116.png"/><Relationship Id="rId5" Type="http://schemas.openxmlformats.org/officeDocument/2006/relationships/image" Target="../media/image112.png"/><Relationship Id="rId10" Type="http://schemas.microsoft.com/office/2007/relationships/hdphoto" Target="../media/hdphoto11.wdp"/><Relationship Id="rId4" Type="http://schemas.openxmlformats.org/officeDocument/2006/relationships/image" Target="../media/image110.png"/><Relationship Id="rId9" Type="http://schemas.openxmlformats.org/officeDocument/2006/relationships/image" Target="../media/image107.png"/></Relationships>
</file>

<file path=ppt/slides/_rels/slide1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8.png"/><Relationship Id="rId7"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3.pn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7.xml"/><Relationship Id="rId6" Type="http://schemas.openxmlformats.org/officeDocument/2006/relationships/image" Target="../media/image16.png"/><Relationship Id="rId5" Type="http://schemas.openxmlformats.org/officeDocument/2006/relationships/image" Target="../media/image12.jpe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3.png"/><Relationship Id="rId7" Type="http://schemas.openxmlformats.org/officeDocument/2006/relationships/image" Target="../media/image124.png"/><Relationship Id="rId12"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123.png"/><Relationship Id="rId11" Type="http://schemas.openxmlformats.org/officeDocument/2006/relationships/image" Target="../media/image127.png"/><Relationship Id="rId5" Type="http://schemas.openxmlformats.org/officeDocument/2006/relationships/image" Target="../media/image122.png"/><Relationship Id="rId10" Type="http://schemas.openxmlformats.org/officeDocument/2006/relationships/image" Target="../media/image12.jpeg"/><Relationship Id="rId4" Type="http://schemas.openxmlformats.org/officeDocument/2006/relationships/image" Target="../media/image121.jpeg"/><Relationship Id="rId9" Type="http://schemas.openxmlformats.org/officeDocument/2006/relationships/image" Target="../media/image126.jpeg"/></Relationships>
</file>

<file path=ppt/slides/_rels/slide21.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8.png"/><Relationship Id="rId3" Type="http://schemas.openxmlformats.org/officeDocument/2006/relationships/image" Target="../media/image128.png"/><Relationship Id="rId7" Type="http://schemas.openxmlformats.org/officeDocument/2006/relationships/image" Target="../media/image132.png"/><Relationship Id="rId12" Type="http://schemas.openxmlformats.org/officeDocument/2006/relationships/image" Target="../media/image137.png"/><Relationship Id="rId2" Type="http://schemas.openxmlformats.org/officeDocument/2006/relationships/image" Target="../media/image13.png"/><Relationship Id="rId1" Type="http://schemas.openxmlformats.org/officeDocument/2006/relationships/slideLayout" Target="../slideLayouts/slideLayout15.xml"/><Relationship Id="rId6" Type="http://schemas.openxmlformats.org/officeDocument/2006/relationships/image" Target="../media/image131.png"/><Relationship Id="rId11" Type="http://schemas.openxmlformats.org/officeDocument/2006/relationships/image" Target="../media/image136.png"/><Relationship Id="rId5" Type="http://schemas.openxmlformats.org/officeDocument/2006/relationships/image" Target="../media/image130.png"/><Relationship Id="rId15" Type="http://schemas.openxmlformats.org/officeDocument/2006/relationships/image" Target="../media/image47.png"/><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png"/><Relationship Id="rId14" Type="http://schemas.openxmlformats.org/officeDocument/2006/relationships/image" Target="../media/image12.jpeg"/></Relationships>
</file>

<file path=ppt/slides/_rels/slide22.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40.png"/><Relationship Id="rId7" Type="http://schemas.openxmlformats.org/officeDocument/2006/relationships/image" Target="../media/image143.jpeg"/><Relationship Id="rId2" Type="http://schemas.openxmlformats.org/officeDocument/2006/relationships/image" Target="../media/image139.png"/><Relationship Id="rId1" Type="http://schemas.openxmlformats.org/officeDocument/2006/relationships/slideLayout" Target="../slideLayouts/slideLayout15.xml"/><Relationship Id="rId6" Type="http://schemas.openxmlformats.org/officeDocument/2006/relationships/image" Target="../media/image142.png"/><Relationship Id="rId11" Type="http://schemas.openxmlformats.org/officeDocument/2006/relationships/image" Target="../media/image75.png"/><Relationship Id="rId5" Type="http://schemas.openxmlformats.org/officeDocument/2006/relationships/image" Target="../media/image13.png"/><Relationship Id="rId10" Type="http://schemas.openxmlformats.org/officeDocument/2006/relationships/image" Target="../media/image12.jpeg"/><Relationship Id="rId4" Type="http://schemas.openxmlformats.org/officeDocument/2006/relationships/image" Target="../media/image141.png"/><Relationship Id="rId9" Type="http://schemas.openxmlformats.org/officeDocument/2006/relationships/image" Target="../media/image145.png"/></Relationships>
</file>

<file path=ppt/slides/_rels/slide23.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53.png"/><Relationship Id="rId3" Type="http://schemas.openxmlformats.org/officeDocument/2006/relationships/image" Target="../media/image13.png"/><Relationship Id="rId7" Type="http://schemas.openxmlformats.org/officeDocument/2006/relationships/image" Target="../media/image150.jpeg"/><Relationship Id="rId12" Type="http://schemas.openxmlformats.org/officeDocument/2006/relationships/image" Target="../media/image12.jpeg"/><Relationship Id="rId2" Type="http://schemas.openxmlformats.org/officeDocument/2006/relationships/image" Target="../media/image146.png"/><Relationship Id="rId1" Type="http://schemas.openxmlformats.org/officeDocument/2006/relationships/slideLayout" Target="../slideLayouts/slideLayout15.xml"/><Relationship Id="rId6" Type="http://schemas.openxmlformats.org/officeDocument/2006/relationships/image" Target="../media/image149.png"/><Relationship Id="rId11" Type="http://schemas.openxmlformats.org/officeDocument/2006/relationships/image" Target="../media/image87.png"/><Relationship Id="rId5" Type="http://schemas.openxmlformats.org/officeDocument/2006/relationships/image" Target="../media/image148.png"/><Relationship Id="rId10" Type="http://schemas.openxmlformats.org/officeDocument/2006/relationships/image" Target="../media/image153.jpeg"/><Relationship Id="rId4" Type="http://schemas.openxmlformats.org/officeDocument/2006/relationships/image" Target="../media/image147.png"/><Relationship Id="rId9" Type="http://schemas.openxmlformats.org/officeDocument/2006/relationships/image" Target="../media/image152.jpe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12.jpeg"/><Relationship Id="rId5" Type="http://schemas.openxmlformats.org/officeDocument/2006/relationships/chart" Target="../charts/chart5.xml"/><Relationship Id="rId4" Type="http://schemas.openxmlformats.org/officeDocument/2006/relationships/chart" Target="../charts/chart4.xml"/></Relationships>
</file>

<file path=ppt/slides/_rels/slide2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54.png"/><Relationship Id="rId7" Type="http://schemas.openxmlformats.org/officeDocument/2006/relationships/image" Target="../media/image157.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3.png"/><Relationship Id="rId9" Type="http://schemas.openxmlformats.org/officeDocument/2006/relationships/image" Target="../media/image75.png"/></Relationships>
</file>

<file path=ppt/slides/_rels/slide26.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3.png"/><Relationship Id="rId7" Type="http://schemas.openxmlformats.org/officeDocument/2006/relationships/image" Target="../media/image161.png"/><Relationship Id="rId12"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160.png"/><Relationship Id="rId11" Type="http://schemas.openxmlformats.org/officeDocument/2006/relationships/image" Target="../media/image12.jpeg"/><Relationship Id="rId5" Type="http://schemas.openxmlformats.org/officeDocument/2006/relationships/image" Target="../media/image159.png"/><Relationship Id="rId10" Type="http://schemas.openxmlformats.org/officeDocument/2006/relationships/image" Target="../media/image163.png"/><Relationship Id="rId4" Type="http://schemas.openxmlformats.org/officeDocument/2006/relationships/image" Target="../media/image158.jpeg"/><Relationship Id="rId9" Type="http://schemas.openxmlformats.org/officeDocument/2006/relationships/image" Target="../media/image155.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9.png"/><Relationship Id="rId2" Type="http://schemas.openxmlformats.org/officeDocument/2006/relationships/image" Target="../media/image164.png"/><Relationship Id="rId1" Type="http://schemas.openxmlformats.org/officeDocument/2006/relationships/slideLayout" Target="../slideLayouts/slideLayout15.xml"/><Relationship Id="rId6" Type="http://schemas.openxmlformats.org/officeDocument/2006/relationships/image" Target="../media/image12.jpeg"/><Relationship Id="rId5" Type="http://schemas.openxmlformats.org/officeDocument/2006/relationships/image" Target="../media/image166.png"/><Relationship Id="rId4" Type="http://schemas.openxmlformats.org/officeDocument/2006/relationships/image" Target="../media/image165.png"/></Relationships>
</file>

<file path=ppt/slides/_rels/slide28.xml.rels><?xml version="1.0" encoding="UTF-8" standalone="yes"?>
<Relationships xmlns="http://schemas.openxmlformats.org/package/2006/relationships"><Relationship Id="rId8" Type="http://schemas.openxmlformats.org/officeDocument/2006/relationships/image" Target="../media/image171.jpeg"/><Relationship Id="rId13" Type="http://schemas.openxmlformats.org/officeDocument/2006/relationships/image" Target="../media/image174.png"/><Relationship Id="rId3" Type="http://schemas.openxmlformats.org/officeDocument/2006/relationships/image" Target="../media/image167.jpeg"/><Relationship Id="rId7" Type="http://schemas.openxmlformats.org/officeDocument/2006/relationships/image" Target="../media/image170.png"/><Relationship Id="rId12" Type="http://schemas.openxmlformats.org/officeDocument/2006/relationships/image" Target="../media/image173.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169.png"/><Relationship Id="rId11" Type="http://schemas.microsoft.com/office/2007/relationships/hdphoto" Target="../media/hdphoto8.wdp"/><Relationship Id="rId5" Type="http://schemas.openxmlformats.org/officeDocument/2006/relationships/image" Target="../media/image168.jpeg"/><Relationship Id="rId10" Type="http://schemas.openxmlformats.org/officeDocument/2006/relationships/image" Target="../media/image172.png"/><Relationship Id="rId4" Type="http://schemas.openxmlformats.org/officeDocument/2006/relationships/image" Target="../media/image13.png"/><Relationship Id="rId9" Type="http://schemas.openxmlformats.org/officeDocument/2006/relationships/image" Target="../media/image12.jpeg"/></Relationships>
</file>

<file path=ppt/slides/_rels/slide29.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82.jpeg"/><Relationship Id="rId18" Type="http://schemas.openxmlformats.org/officeDocument/2006/relationships/image" Target="../media/image187.png"/><Relationship Id="rId3" Type="http://schemas.openxmlformats.org/officeDocument/2006/relationships/image" Target="../media/image175.png"/><Relationship Id="rId7" Type="http://schemas.openxmlformats.org/officeDocument/2006/relationships/image" Target="../media/image177.png"/><Relationship Id="rId12" Type="http://schemas.openxmlformats.org/officeDocument/2006/relationships/image" Target="../media/image181.png"/><Relationship Id="rId17" Type="http://schemas.openxmlformats.org/officeDocument/2006/relationships/image" Target="../media/image186.png"/><Relationship Id="rId2" Type="http://schemas.openxmlformats.org/officeDocument/2006/relationships/notesSlide" Target="../notesSlides/notesSlide18.xml"/><Relationship Id="rId16" Type="http://schemas.openxmlformats.org/officeDocument/2006/relationships/image" Target="../media/image185.png"/><Relationship Id="rId20" Type="http://schemas.openxmlformats.org/officeDocument/2006/relationships/image" Target="../media/image29.png"/><Relationship Id="rId1" Type="http://schemas.openxmlformats.org/officeDocument/2006/relationships/slideLayout" Target="../slideLayouts/slideLayout28.xml"/><Relationship Id="rId6" Type="http://schemas.microsoft.com/office/2007/relationships/hdphoto" Target="../media/hdphoto9.wdp"/><Relationship Id="rId11" Type="http://schemas.openxmlformats.org/officeDocument/2006/relationships/image" Target="../media/image180.png"/><Relationship Id="rId5" Type="http://schemas.openxmlformats.org/officeDocument/2006/relationships/image" Target="../media/image176.png"/><Relationship Id="rId15" Type="http://schemas.openxmlformats.org/officeDocument/2006/relationships/image" Target="../media/image184.png"/><Relationship Id="rId10" Type="http://schemas.openxmlformats.org/officeDocument/2006/relationships/image" Target="../media/image179.png"/><Relationship Id="rId19" Type="http://schemas.openxmlformats.org/officeDocument/2006/relationships/image" Target="../media/image188.png"/><Relationship Id="rId4" Type="http://schemas.openxmlformats.org/officeDocument/2006/relationships/image" Target="../media/image13.png"/><Relationship Id="rId9" Type="http://schemas.openxmlformats.org/officeDocument/2006/relationships/image" Target="../media/image178.png"/><Relationship Id="rId14" Type="http://schemas.openxmlformats.org/officeDocument/2006/relationships/image" Target="../media/image183.jpeg"/></Relationships>
</file>

<file path=ppt/slides/_rels/slide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Layout" Target="../slideLayouts/slideLayout15.xml"/><Relationship Id="rId6" Type="http://schemas.openxmlformats.org/officeDocument/2006/relationships/image" Target="../media/image20.png"/><Relationship Id="rId11" Type="http://schemas.openxmlformats.org/officeDocument/2006/relationships/image" Target="../media/image24.png"/><Relationship Id="rId5" Type="http://schemas.microsoft.com/office/2007/relationships/hdphoto" Target="../media/hdphoto2.wdp"/><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png"/><Relationship Id="rId1" Type="http://schemas.openxmlformats.org/officeDocument/2006/relationships/slideLayout" Target="../slideLayouts/slideLayout28.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0.wdp"/><Relationship Id="rId7" Type="http://schemas.openxmlformats.org/officeDocument/2006/relationships/hyperlink" Target="mailto:smolregion67@yandex.ru" TargetMode="External"/><Relationship Id="rId2" Type="http://schemas.openxmlformats.org/officeDocument/2006/relationships/image" Target="../media/image189.png"/><Relationship Id="rId1" Type="http://schemas.openxmlformats.org/officeDocument/2006/relationships/slideLayout" Target="../slideLayouts/slideLayout15.xml"/><Relationship Id="rId6" Type="http://schemas.openxmlformats.org/officeDocument/2006/relationships/hyperlink" Target="file:///C:\Users\user\AppData\Local\Temp\delo\dep-invest.admin-smolensk.ru" TargetMode="External"/><Relationship Id="rId5" Type="http://schemas.openxmlformats.org/officeDocument/2006/relationships/hyperlink" Target="mailto:dep@smolinvest.com" TargetMode="External"/><Relationship Id="rId10" Type="http://schemas.openxmlformats.org/officeDocument/2006/relationships/image" Target="../media/image190.png"/><Relationship Id="rId4" Type="http://schemas.openxmlformats.org/officeDocument/2006/relationships/hyperlink" Target="mailto:temkino@admin-smolensk.ru" TargetMode="External"/><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12.jpe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3" Type="http://schemas.openxmlformats.org/officeDocument/2006/relationships/image" Target="../media/image30.png"/><Relationship Id="rId7" Type="http://schemas.openxmlformats.org/officeDocument/2006/relationships/image" Target="../media/image13.png"/><Relationship Id="rId12"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microsoft.com/office/2007/relationships/hdphoto" Target="../media/hdphoto3.wdp"/><Relationship Id="rId11" Type="http://schemas.openxmlformats.org/officeDocument/2006/relationships/image" Target="../media/image36.png"/><Relationship Id="rId5" Type="http://schemas.openxmlformats.org/officeDocument/2006/relationships/image" Target="../media/image32.png"/><Relationship Id="rId15" Type="http://schemas.openxmlformats.org/officeDocument/2006/relationships/image" Target="../media/image29.pn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4.png"/><Relationship Id="rId14"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5.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42.png"/><Relationship Id="rId10" Type="http://schemas.openxmlformats.org/officeDocument/2006/relationships/image" Target="../media/image12.jpeg"/><Relationship Id="rId4" Type="http://schemas.openxmlformats.org/officeDocument/2006/relationships/image" Target="../media/image41.png"/><Relationship Id="rId9"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9.png"/><Relationship Id="rId7"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28.xml"/><Relationship Id="rId6" Type="http://schemas.openxmlformats.org/officeDocument/2006/relationships/image" Target="../media/image50.png"/><Relationship Id="rId11" Type="http://schemas.openxmlformats.org/officeDocument/2006/relationships/image" Target="../media/image53.png"/><Relationship Id="rId5" Type="http://schemas.openxmlformats.org/officeDocument/2006/relationships/image" Target="../media/image49.png"/><Relationship Id="rId10" Type="http://schemas.openxmlformats.org/officeDocument/2006/relationships/image" Target="../media/image12.jpeg"/><Relationship Id="rId4" Type="http://schemas.openxmlformats.org/officeDocument/2006/relationships/image" Target="../media/image13.png"/><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openxmlformats.org/officeDocument/2006/relationships/image" Target="../media/image55.png"/><Relationship Id="rId7" Type="http://schemas.openxmlformats.org/officeDocument/2006/relationships/image" Target="../media/image27.png"/><Relationship Id="rId12" Type="http://schemas.openxmlformats.org/officeDocument/2006/relationships/image" Target="../media/image12.jpeg"/><Relationship Id="rId2" Type="http://schemas.openxmlformats.org/officeDocument/2006/relationships/image" Target="../media/image54.png"/><Relationship Id="rId1" Type="http://schemas.openxmlformats.org/officeDocument/2006/relationships/slideLayout" Target="../slideLayouts/slideLayout28.xml"/><Relationship Id="rId6" Type="http://schemas.openxmlformats.org/officeDocument/2006/relationships/image" Target="../media/image57.png"/><Relationship Id="rId11" Type="http://schemas.openxmlformats.org/officeDocument/2006/relationships/image" Target="../media/image61.png"/><Relationship Id="rId5" Type="http://schemas.openxmlformats.org/officeDocument/2006/relationships/image" Target="../media/image56.png"/><Relationship Id="rId10" Type="http://schemas.openxmlformats.org/officeDocument/2006/relationships/image" Target="../media/image60.png"/><Relationship Id="rId4" Type="http://schemas.microsoft.com/office/2007/relationships/hdphoto" Target="../media/hdphoto5.wdp"/><Relationship Id="rId9" Type="http://schemas.openxmlformats.org/officeDocument/2006/relationships/image" Target="../media/image59.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pic>
        <p:nvPicPr>
          <p:cNvPr id="130" name="Рисунок 15"/>
          <p:cNvPicPr/>
          <p:nvPr/>
        </p:nvPicPr>
        <p:blipFill>
          <a:blip r:embed="rId3">
            <a:extLst>
              <a:ext uri="{BEBA8EAE-BF5A-486C-A8C5-ECC9F3942E4B}">
                <a14:imgProps xmlns="" xmlns:a14="http://schemas.microsoft.com/office/drawing/2010/main">
                  <a14:imgLayer r:embed="rId5">
                    <a14:imgEffect>
                      <a14:colorTemperature colorTemp="4700"/>
                    </a14:imgEffect>
                  </a14:imgLayer>
                </a14:imgProps>
              </a:ext>
            </a:extLst>
          </a:blip>
          <a:stretch/>
        </p:blipFill>
        <p:spPr>
          <a:xfrm>
            <a:off x="-1080" y="195120"/>
            <a:ext cx="7560360" cy="777240"/>
          </a:xfrm>
          <a:prstGeom prst="rect">
            <a:avLst/>
          </a:prstGeom>
          <a:ln w="0">
            <a:noFill/>
          </a:ln>
        </p:spPr>
      </p:pic>
      <p:sp>
        <p:nvSpPr>
          <p:cNvPr id="132" name="TextBox 20"/>
          <p:cNvSpPr/>
          <p:nvPr/>
        </p:nvSpPr>
        <p:spPr>
          <a:xfrm>
            <a:off x="-41400" y="299880"/>
            <a:ext cx="7559280" cy="516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800" b="0" strike="noStrike" spc="-1">
                <a:solidFill>
                  <a:srgbClr val="007FAC"/>
                </a:solidFill>
                <a:latin typeface="Open Sans Semibold"/>
                <a:ea typeface="Open Sans Semibold"/>
              </a:rPr>
              <a:t>Инвестиционный паспорт</a:t>
            </a:r>
            <a:endParaRPr lang="ru-RU" sz="2800" b="0" strike="noStrike" spc="-1">
              <a:latin typeface="Arial"/>
            </a:endParaRPr>
          </a:p>
        </p:txBody>
      </p:sp>
      <p:grpSp>
        <p:nvGrpSpPr>
          <p:cNvPr id="133" name="Группа 1"/>
          <p:cNvGrpSpPr/>
          <p:nvPr/>
        </p:nvGrpSpPr>
        <p:grpSpPr>
          <a:xfrm>
            <a:off x="698040" y="1087200"/>
            <a:ext cx="6055200" cy="5785920"/>
            <a:chOff x="698040" y="1087200"/>
            <a:chExt cx="6055200" cy="5785920"/>
          </a:xfrm>
        </p:grpSpPr>
        <p:pic>
          <p:nvPicPr>
            <p:cNvPr id="134" name="Рисунок 21"/>
            <p:cNvPicPr/>
            <p:nvPr/>
          </p:nvPicPr>
          <p:blipFill>
            <a:blip r:embed="rId6"/>
            <a:stretch/>
          </p:blipFill>
          <p:spPr>
            <a:xfrm>
              <a:off x="2847240" y="5213160"/>
              <a:ext cx="1659960" cy="1659960"/>
            </a:xfrm>
            <a:prstGeom prst="rect">
              <a:avLst/>
            </a:prstGeom>
            <a:ln w="0">
              <a:noFill/>
            </a:ln>
          </p:spPr>
        </p:pic>
        <p:pic>
          <p:nvPicPr>
            <p:cNvPr id="135" name="Рисунок 22"/>
            <p:cNvPicPr/>
            <p:nvPr/>
          </p:nvPicPr>
          <p:blipFill>
            <a:blip r:embed="rId7"/>
            <a:stretch/>
          </p:blipFill>
          <p:spPr>
            <a:xfrm>
              <a:off x="698040" y="3196080"/>
              <a:ext cx="1666800" cy="1666800"/>
            </a:xfrm>
            <a:prstGeom prst="rect">
              <a:avLst/>
            </a:prstGeom>
            <a:ln w="0">
              <a:noFill/>
            </a:ln>
          </p:spPr>
        </p:pic>
        <p:pic>
          <p:nvPicPr>
            <p:cNvPr id="136" name="Рисунок 23"/>
            <p:cNvPicPr/>
            <p:nvPr/>
          </p:nvPicPr>
          <p:blipFill>
            <a:blip r:embed="rId8"/>
            <a:stretch/>
          </p:blipFill>
          <p:spPr>
            <a:xfrm>
              <a:off x="5057280" y="3244680"/>
              <a:ext cx="1695960" cy="1695960"/>
            </a:xfrm>
            <a:prstGeom prst="rect">
              <a:avLst/>
            </a:prstGeom>
            <a:ln w="0">
              <a:noFill/>
            </a:ln>
          </p:spPr>
        </p:pic>
        <p:pic>
          <p:nvPicPr>
            <p:cNvPr id="137" name="Рисунок 24"/>
            <p:cNvPicPr/>
            <p:nvPr/>
          </p:nvPicPr>
          <p:blipFill>
            <a:blip r:embed="rId9"/>
            <a:stretch/>
          </p:blipFill>
          <p:spPr>
            <a:xfrm>
              <a:off x="1322640" y="1709640"/>
              <a:ext cx="1684080" cy="1684080"/>
            </a:xfrm>
            <a:prstGeom prst="rect">
              <a:avLst/>
            </a:prstGeom>
            <a:ln w="0">
              <a:noFill/>
            </a:ln>
          </p:spPr>
        </p:pic>
        <p:pic>
          <p:nvPicPr>
            <p:cNvPr id="138" name="Рисунок 25"/>
            <p:cNvPicPr/>
            <p:nvPr/>
          </p:nvPicPr>
          <p:blipFill>
            <a:blip r:embed="rId10"/>
            <a:stretch/>
          </p:blipFill>
          <p:spPr>
            <a:xfrm>
              <a:off x="4401000" y="4726080"/>
              <a:ext cx="1684080" cy="1684080"/>
            </a:xfrm>
            <a:prstGeom prst="rect">
              <a:avLst/>
            </a:prstGeom>
            <a:ln w="0">
              <a:noFill/>
            </a:ln>
          </p:spPr>
        </p:pic>
        <p:sp>
          <p:nvSpPr>
            <p:cNvPr id="139" name="TextBox 26"/>
            <p:cNvSpPr/>
            <p:nvPr/>
          </p:nvSpPr>
          <p:spPr>
            <a:xfrm>
              <a:off x="1693080" y="2994019"/>
              <a:ext cx="4015583" cy="193753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r>
                <a:rPr lang="ru-RU" sz="2000"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Муниципальное </a:t>
              </a:r>
            </a:p>
            <a:p>
              <a:pPr algn="ctr"/>
              <a:r>
                <a:rPr lang="ru-RU"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образование</a:t>
              </a:r>
            </a:p>
            <a:p>
              <a:pPr algn="ctr"/>
              <a:r>
                <a:rPr lang="ru-RU" sz="2000"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r>
                <a:rPr lang="ru-RU" sz="2000" b="1" dirty="0" err="1"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Темкинский</a:t>
              </a:r>
              <a:endParaRPr lang="ru-RU" sz="2000"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algn="ctr"/>
              <a:r>
                <a:rPr lang="ru-RU"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муниципальный</a:t>
              </a:r>
              <a:r>
                <a:rPr lang="ru-RU" sz="2000"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округ»</a:t>
              </a:r>
            </a:p>
            <a:p>
              <a:pPr algn="ctr"/>
              <a:r>
                <a:rPr lang="ru-RU" sz="2000"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Смоленской области</a:t>
              </a:r>
            </a:p>
            <a:p>
              <a:pPr algn="ctr">
                <a:lnSpc>
                  <a:spcPct val="100000"/>
                </a:lnSpc>
              </a:pPr>
              <a:endParaRPr lang="ru-RU" sz="2000" b="0" strike="noStrike" spc="-1" dirty="0">
                <a:latin typeface="Arial"/>
              </a:endParaRPr>
            </a:p>
          </p:txBody>
        </p:sp>
        <p:pic>
          <p:nvPicPr>
            <p:cNvPr id="140" name="Рисунок 27"/>
            <p:cNvPicPr/>
            <p:nvPr/>
          </p:nvPicPr>
          <p:blipFill>
            <a:blip r:embed="rId11"/>
            <a:stretch/>
          </p:blipFill>
          <p:spPr>
            <a:xfrm>
              <a:off x="1354320" y="4710600"/>
              <a:ext cx="1666800" cy="1666800"/>
            </a:xfrm>
            <a:prstGeom prst="rect">
              <a:avLst/>
            </a:prstGeom>
            <a:ln w="0">
              <a:noFill/>
            </a:ln>
          </p:spPr>
        </p:pic>
        <p:pic>
          <p:nvPicPr>
            <p:cNvPr id="141" name="Рисунок 28"/>
            <p:cNvPicPr/>
            <p:nvPr/>
          </p:nvPicPr>
          <p:blipFill>
            <a:blip r:embed="rId12"/>
            <a:stretch/>
          </p:blipFill>
          <p:spPr>
            <a:xfrm>
              <a:off x="2916720" y="1087200"/>
              <a:ext cx="1684080" cy="1684080"/>
            </a:xfrm>
            <a:prstGeom prst="rect">
              <a:avLst/>
            </a:prstGeom>
            <a:ln w="0">
              <a:noFill/>
            </a:ln>
          </p:spPr>
        </p:pic>
        <p:pic>
          <p:nvPicPr>
            <p:cNvPr id="142" name="Рисунок 29"/>
            <p:cNvPicPr/>
            <p:nvPr/>
          </p:nvPicPr>
          <p:blipFill>
            <a:blip r:embed="rId13"/>
            <a:stretch/>
          </p:blipFill>
          <p:spPr>
            <a:xfrm>
              <a:off x="4540320" y="1738800"/>
              <a:ext cx="1654560" cy="1654560"/>
            </a:xfrm>
            <a:prstGeom prst="rect">
              <a:avLst/>
            </a:prstGeom>
            <a:ln w="0">
              <a:noFill/>
            </a:ln>
          </p:spPr>
        </p:pic>
      </p:grpSp>
      <p:sp>
        <p:nvSpPr>
          <p:cNvPr id="143" name="Прямоугольник 3"/>
          <p:cNvSpPr/>
          <p:nvPr/>
        </p:nvSpPr>
        <p:spPr>
          <a:xfrm>
            <a:off x="3177360" y="4851407"/>
            <a:ext cx="1095534" cy="36787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r>
              <a:rPr lang="ru-RU" sz="16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2025</a:t>
            </a: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год</a:t>
            </a:r>
            <a:endPar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8" name="Рисунок 49"/>
          <p:cNvPicPr/>
          <p:nvPr/>
        </p:nvPicPr>
        <p:blipFill>
          <a:blip r:embed="rId14"/>
          <a:stretch/>
        </p:blipFill>
        <p:spPr>
          <a:xfrm>
            <a:off x="207937" y="136499"/>
            <a:ext cx="597240" cy="861480"/>
          </a:xfrm>
          <a:prstGeom prst="rect">
            <a:avLst/>
          </a:prstGeom>
          <a:ln w="0">
            <a:noFill/>
          </a:ln>
        </p:spPr>
      </p:pic>
      <p:pic>
        <p:nvPicPr>
          <p:cNvPr id="19" name="Рисунок 49"/>
          <p:cNvPicPr/>
          <p:nvPr/>
        </p:nvPicPr>
        <p:blipFill>
          <a:blip r:embed="rId14"/>
          <a:stretch/>
        </p:blipFill>
        <p:spPr>
          <a:xfrm>
            <a:off x="6780233" y="6494481"/>
            <a:ext cx="779442" cy="1065194"/>
          </a:xfrm>
          <a:prstGeom prst="rect">
            <a:avLst/>
          </a:prstGeom>
          <a:ln w="0">
            <a:noFill/>
          </a:ln>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 name="Рисунок 9"/>
          <p:cNvPicPr/>
          <p:nvPr/>
        </p:nvPicPr>
        <p:blipFill>
          <a:blip r:embed="rId3"/>
          <a:stretch/>
        </p:blipFill>
        <p:spPr>
          <a:xfrm>
            <a:off x="2061000" y="156240"/>
            <a:ext cx="5498280" cy="767880"/>
          </a:xfrm>
          <a:prstGeom prst="rect">
            <a:avLst/>
          </a:prstGeom>
          <a:ln w="0">
            <a:noFill/>
          </a:ln>
        </p:spPr>
      </p:pic>
      <p:sp>
        <p:nvSpPr>
          <p:cNvPr id="328" name="TextBox 2"/>
          <p:cNvSpPr/>
          <p:nvPr/>
        </p:nvSpPr>
        <p:spPr>
          <a:xfrm>
            <a:off x="2061000" y="317160"/>
            <a:ext cx="549828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400" b="0" strike="noStrike" spc="-1">
                <a:solidFill>
                  <a:srgbClr val="FFFFFF"/>
                </a:solidFill>
                <a:latin typeface="Open Sans Semibold"/>
                <a:ea typeface="Open Sans Semibold"/>
              </a:rPr>
              <a:t>Инвестиционные площадки</a:t>
            </a:r>
            <a:endParaRPr lang="ru-RU" sz="2400" b="0" strike="noStrike" spc="-1">
              <a:latin typeface="Arial"/>
            </a:endParaRPr>
          </a:p>
        </p:txBody>
      </p:sp>
      <p:sp>
        <p:nvSpPr>
          <p:cNvPr id="329" name="TextBox 14"/>
          <p:cNvSpPr/>
          <p:nvPr/>
        </p:nvSpPr>
        <p:spPr>
          <a:xfrm>
            <a:off x="7135920" y="7190280"/>
            <a:ext cx="420862"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800" b="1" i="1" strike="noStrike" spc="-1" dirty="0" smtClean="0">
                <a:solidFill>
                  <a:srgbClr val="339533"/>
                </a:solidFill>
                <a:latin typeface="Open Sans Semibold"/>
                <a:ea typeface="Open Sans Semibold"/>
              </a:rPr>
              <a:t>11</a:t>
            </a:r>
            <a:endParaRPr lang="ru-RU" sz="1800" b="0" strike="noStrike" spc="-1" dirty="0">
              <a:latin typeface="Arial"/>
            </a:endParaRPr>
          </a:p>
        </p:txBody>
      </p:sp>
      <p:graphicFrame>
        <p:nvGraphicFramePr>
          <p:cNvPr id="330" name="Таблица 18"/>
          <p:cNvGraphicFramePr/>
          <p:nvPr/>
        </p:nvGraphicFramePr>
        <p:xfrm>
          <a:off x="168120" y="1069560"/>
          <a:ext cx="7224480" cy="2241720"/>
        </p:xfrm>
        <a:graphic>
          <a:graphicData uri="http://schemas.openxmlformats.org/drawingml/2006/table">
            <a:tbl>
              <a:tblPr/>
              <a:tblGrid>
                <a:gridCol w="2325833">
                  <a:extLst>
                    <a:ext uri="{9D8B030D-6E8A-4147-A177-3AD203B41FA5}">
                      <a16:colId xmlns="" xmlns:a16="http://schemas.microsoft.com/office/drawing/2014/main" val="20000"/>
                    </a:ext>
                  </a:extLst>
                </a:gridCol>
                <a:gridCol w="4898647">
                  <a:extLst>
                    <a:ext uri="{9D8B030D-6E8A-4147-A177-3AD203B41FA5}">
                      <a16:colId xmlns="" xmlns:a16="http://schemas.microsoft.com/office/drawing/2014/main" val="20001"/>
                    </a:ext>
                  </a:extLst>
                </a:gridCol>
              </a:tblGrid>
              <a:tr h="532080">
                <a:tc>
                  <a:txBody>
                    <a:bodyPr/>
                    <a:lstStyle/>
                    <a:p>
                      <a:pPr algn="ctr">
                        <a:lnSpc>
                          <a:spcPct val="100000"/>
                        </a:lnSpc>
                      </a:pPr>
                      <a:r>
                        <a:rPr lang="ru-RU" sz="1400" b="0" strike="noStrike" spc="-1" dirty="0">
                          <a:solidFill>
                            <a:srgbClr val="007FAC"/>
                          </a:solidFill>
                          <a:latin typeface="Open Sans Semibold"/>
                          <a:ea typeface="Open Sans Semibold"/>
                        </a:rPr>
                        <a:t>Инвестиционная площадка </a:t>
                      </a:r>
                      <a:endParaRPr lang="ru-RU" sz="1400" b="0" strike="noStrike" spc="-1" dirty="0">
                        <a:latin typeface="Arial"/>
                      </a:endParaRPr>
                    </a:p>
                    <a:p>
                      <a:pPr algn="ctr">
                        <a:lnSpc>
                          <a:spcPct val="100000"/>
                        </a:lnSpc>
                      </a:pPr>
                      <a:r>
                        <a:rPr lang="ru-RU" sz="1400" b="0" strike="noStrike" spc="-1" dirty="0">
                          <a:solidFill>
                            <a:srgbClr val="007FAC"/>
                          </a:solidFill>
                          <a:latin typeface="Open Sans Semibold"/>
                          <a:ea typeface="Open Sans Semibold"/>
                        </a:rPr>
                        <a:t>№ 67-20-10</a:t>
                      </a:r>
                      <a:endParaRPr lang="ru-RU" sz="140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solidFill>
                      <a:srgbClr val="D1FFFF"/>
                    </a:solidFill>
                  </a:tcPr>
                </a:tc>
                <a:tc rowSpan="2">
                  <a:txBody>
                    <a:bodyPr/>
                    <a:lstStyle/>
                    <a:p>
                      <a:endParaRPr lang="ru-RU" dirty="0"/>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0"/>
                  </a:ext>
                </a:extLst>
              </a:tr>
              <a:tr h="1510200">
                <a:tc>
                  <a:txBody>
                    <a:bodyPr/>
                    <a:lstStyle/>
                    <a:p>
                      <a:pPr algn="ctr">
                        <a:lnSpc>
                          <a:spcPct val="100000"/>
                        </a:lnSpc>
                      </a:pPr>
                      <a:r>
                        <a:rPr lang="ru-RU" sz="1400" b="0" strike="noStrike" spc="-1" dirty="0">
                          <a:solidFill>
                            <a:srgbClr val="007FAC"/>
                          </a:solidFill>
                          <a:latin typeface="Open Sans Semibold"/>
                          <a:ea typeface="Open Sans Semibold"/>
                        </a:rPr>
                        <a:t>Местоположение</a:t>
                      </a:r>
                      <a:r>
                        <a:rPr lang="ru-RU" sz="1400" b="0" strike="noStrike" spc="-1" dirty="0" smtClean="0">
                          <a:solidFill>
                            <a:srgbClr val="007FAC"/>
                          </a:solidFill>
                          <a:latin typeface="Open Sans Semibold"/>
                          <a:ea typeface="Open Sans Semibold"/>
                        </a:rPr>
                        <a:t>:</a:t>
                      </a:r>
                      <a:endParaRPr lang="ru-RU" sz="1400" b="0" strike="noStrike" spc="-1" dirty="0">
                        <a:latin typeface="Arial"/>
                      </a:endParaRPr>
                    </a:p>
                    <a:p>
                      <a:pPr algn="just">
                        <a:lnSpc>
                          <a:spcPct val="100000"/>
                        </a:lnSpc>
                        <a:tabLst>
                          <a:tab pos="0" algn="l"/>
                        </a:tabLst>
                      </a:pPr>
                      <a:r>
                        <a:rPr lang="ru-RU" sz="900" b="0" strike="noStrike" spc="-1" dirty="0" err="1">
                          <a:solidFill>
                            <a:srgbClr val="000000"/>
                          </a:solidFill>
                          <a:latin typeface="Open Sans"/>
                          <a:ea typeface="Open Sans"/>
                        </a:rPr>
                        <a:t>Темкинский</a:t>
                      </a:r>
                      <a:r>
                        <a:rPr lang="ru-RU" sz="900" b="0" strike="noStrike" spc="-1" dirty="0">
                          <a:solidFill>
                            <a:srgbClr val="000000"/>
                          </a:solidFill>
                          <a:latin typeface="Open Sans"/>
                          <a:ea typeface="Open Sans"/>
                        </a:rPr>
                        <a:t> район, </a:t>
                      </a:r>
                      <a:r>
                        <a:rPr lang="ru-RU" sz="900" b="0" strike="noStrike" spc="-1" dirty="0" err="1">
                          <a:solidFill>
                            <a:srgbClr val="000000"/>
                          </a:solidFill>
                          <a:latin typeface="Open Sans"/>
                          <a:ea typeface="Open Sans"/>
                        </a:rPr>
                        <a:t>Кикинское</a:t>
                      </a:r>
                      <a:r>
                        <a:rPr lang="ru-RU" sz="900" b="0" strike="noStrike" spc="-1" dirty="0">
                          <a:solidFill>
                            <a:srgbClr val="000000"/>
                          </a:solidFill>
                          <a:latin typeface="Open Sans"/>
                          <a:ea typeface="Open Sans"/>
                        </a:rPr>
                        <a:t> с/</a:t>
                      </a:r>
                      <a:r>
                        <a:rPr lang="ru-RU" sz="900" b="0" strike="noStrike" spc="-1" dirty="0" err="1">
                          <a:solidFill>
                            <a:srgbClr val="000000"/>
                          </a:solidFill>
                          <a:latin typeface="Open Sans"/>
                          <a:ea typeface="Open Sans"/>
                        </a:rPr>
                        <a:t>п</a:t>
                      </a:r>
                      <a:r>
                        <a:rPr lang="ru-RU" sz="900" b="0" strike="noStrike" spc="-1" dirty="0">
                          <a:solidFill>
                            <a:srgbClr val="000000"/>
                          </a:solidFill>
                          <a:latin typeface="Open Sans"/>
                          <a:ea typeface="Open Sans"/>
                        </a:rPr>
                        <a:t>, </a:t>
                      </a:r>
                      <a:r>
                        <a:rPr lang="ru-RU" sz="900" b="0" strike="noStrike" spc="-1" dirty="0" smtClean="0">
                          <a:solidFill>
                            <a:srgbClr val="000000"/>
                          </a:solidFill>
                          <a:latin typeface="Open Sans"/>
                          <a:ea typeface="Open Sans"/>
                        </a:rPr>
                        <a:t>        д</a:t>
                      </a:r>
                      <a:r>
                        <a:rPr lang="ru-RU" sz="900" b="0" strike="noStrike" spc="-1" dirty="0">
                          <a:solidFill>
                            <a:srgbClr val="000000"/>
                          </a:solidFill>
                          <a:latin typeface="Open Sans"/>
                          <a:ea typeface="Open Sans"/>
                        </a:rPr>
                        <a:t>. </a:t>
                      </a:r>
                      <a:r>
                        <a:rPr lang="ru-RU" sz="900" b="0" strike="noStrike" spc="-1" dirty="0" err="1">
                          <a:solidFill>
                            <a:srgbClr val="000000"/>
                          </a:solidFill>
                          <a:latin typeface="Open Sans"/>
                          <a:ea typeface="Open Sans"/>
                        </a:rPr>
                        <a:t>Новиково</a:t>
                      </a:r>
                      <a:r>
                        <a:rPr lang="ru-RU" sz="900" b="0" strike="noStrike" spc="-1" dirty="0">
                          <a:solidFill>
                            <a:srgbClr val="000000"/>
                          </a:solidFill>
                          <a:latin typeface="Open Sans"/>
                          <a:ea typeface="Open Sans"/>
                        </a:rPr>
                        <a:t>;</a:t>
                      </a:r>
                      <a:endParaRPr lang="ru-RU" sz="900" b="0" strike="noStrike" spc="-1" dirty="0">
                        <a:latin typeface="Arial"/>
                      </a:endParaRPr>
                    </a:p>
                    <a:p>
                      <a:pPr algn="just">
                        <a:lnSpc>
                          <a:spcPct val="100000"/>
                        </a:lnSpc>
                        <a:tabLst>
                          <a:tab pos="0" algn="l"/>
                        </a:tabLst>
                      </a:pPr>
                      <a:r>
                        <a:rPr lang="ru-RU" sz="900" b="0" strike="noStrike" spc="-1" dirty="0">
                          <a:solidFill>
                            <a:srgbClr val="000000"/>
                          </a:solidFill>
                          <a:latin typeface="Open Sans"/>
                          <a:ea typeface="Open Sans"/>
                        </a:rPr>
                        <a:t>- расстояние до г. Москвы: 250 км;</a:t>
                      </a:r>
                      <a:endParaRPr lang="ru-RU" sz="900" b="0" strike="noStrike" spc="-1" dirty="0">
                        <a:latin typeface="Arial"/>
                      </a:endParaRPr>
                    </a:p>
                    <a:p>
                      <a:pPr algn="just">
                        <a:lnSpc>
                          <a:spcPct val="100000"/>
                        </a:lnSpc>
                        <a:tabLst>
                          <a:tab pos="0" algn="l"/>
                        </a:tabLst>
                      </a:pPr>
                      <a:r>
                        <a:rPr lang="ru-RU" sz="900" b="0" strike="noStrike" spc="-1" dirty="0">
                          <a:solidFill>
                            <a:srgbClr val="000000"/>
                          </a:solidFill>
                          <a:latin typeface="Open Sans"/>
                          <a:ea typeface="Open Sans"/>
                        </a:rPr>
                        <a:t>- расстояние до г. Смоленска: 190 км;</a:t>
                      </a:r>
                      <a:endParaRPr lang="ru-RU" sz="900" b="0" strike="noStrike" spc="-1" dirty="0">
                        <a:latin typeface="Arial"/>
                      </a:endParaRPr>
                    </a:p>
                    <a:p>
                      <a:pPr algn="just">
                        <a:lnSpc>
                          <a:spcPct val="100000"/>
                        </a:lnSpc>
                        <a:tabLst>
                          <a:tab pos="0" algn="l"/>
                        </a:tabLst>
                      </a:pPr>
                      <a:r>
                        <a:rPr lang="ru-RU" sz="900" b="0" strike="noStrike" spc="-1" dirty="0">
                          <a:solidFill>
                            <a:srgbClr val="000000"/>
                          </a:solidFill>
                          <a:latin typeface="Open Sans"/>
                          <a:ea typeface="Open Sans"/>
                        </a:rPr>
                        <a:t>- расстояние до центра с. Темкино: 22 км.</a:t>
                      </a:r>
                      <a:endParaRPr lang="ru-RU" sz="900" b="0" strike="noStrike" spc="-1" dirty="0">
                        <a:latin typeface="Arial"/>
                      </a:endParaRPr>
                    </a:p>
                    <a:p>
                      <a:pPr algn="just">
                        <a:lnSpc>
                          <a:spcPct val="100000"/>
                        </a:lnSpc>
                        <a:tabLst>
                          <a:tab pos="0" algn="l"/>
                        </a:tabLst>
                      </a:pPr>
                      <a:endParaRPr lang="ru-RU" sz="110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vMerge="1">
                  <a:txBody>
                    <a:bodyPr/>
                    <a:lstStyle/>
                    <a:p>
                      <a:endParaRPr lang="ru-RU"/>
                    </a:p>
                  </a:txBody>
                  <a:tcPr marL="90000" marR="90000">
                    <a:solidFill>
                      <a:srgbClr val="729FCF"/>
                    </a:solidFill>
                  </a:tcPr>
                </a:tc>
                <a:extLst>
                  <a:ext uri="{0D108BD9-81ED-4DB2-BD59-A6C34878D82A}">
                    <a16:rowId xmlns="" xmlns:a16="http://schemas.microsoft.com/office/drawing/2014/main" val="10001"/>
                  </a:ext>
                </a:extLst>
              </a:tr>
            </a:tbl>
          </a:graphicData>
        </a:graphic>
      </p:graphicFrame>
      <p:graphicFrame>
        <p:nvGraphicFramePr>
          <p:cNvPr id="331" name="Таблица 12"/>
          <p:cNvGraphicFramePr/>
          <p:nvPr/>
        </p:nvGraphicFramePr>
        <p:xfrm>
          <a:off x="168120" y="6031080"/>
          <a:ext cx="6193800" cy="259080"/>
        </p:xfrm>
        <a:graphic>
          <a:graphicData uri="http://schemas.openxmlformats.org/drawingml/2006/table">
            <a:tbl>
              <a:tblPr/>
              <a:tblGrid>
                <a:gridCol w="2064600">
                  <a:extLst>
                    <a:ext uri="{9D8B030D-6E8A-4147-A177-3AD203B41FA5}">
                      <a16:colId xmlns="" xmlns:a16="http://schemas.microsoft.com/office/drawing/2014/main" val="20000"/>
                    </a:ext>
                  </a:extLst>
                </a:gridCol>
                <a:gridCol w="4129200">
                  <a:extLst>
                    <a:ext uri="{9D8B030D-6E8A-4147-A177-3AD203B41FA5}">
                      <a16:colId xmlns="" xmlns:a16="http://schemas.microsoft.com/office/drawing/2014/main" val="20001"/>
                    </a:ext>
                  </a:extLst>
                </a:gridCol>
              </a:tblGrid>
              <a:tr h="0">
                <a:tc>
                  <a:txBody>
                    <a:bodyPr/>
                    <a:lstStyle/>
                    <a:p>
                      <a:pPr algn="ctr">
                        <a:lnSpc>
                          <a:spcPct val="100000"/>
                        </a:lnSpc>
                      </a:pPr>
                      <a:r>
                        <a:rPr lang="ru-RU" sz="1100" b="0" strike="noStrike" spc="-1">
                          <a:solidFill>
                            <a:srgbClr val="007FAC"/>
                          </a:solidFill>
                          <a:latin typeface="Open Sans Semibold"/>
                          <a:ea typeface="Open Sans Semibold"/>
                        </a:rPr>
                        <a:t>Подъездные пути</a:t>
                      </a:r>
                      <a:endParaRPr lang="ru-RU" sz="11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solidFill>
                      <a:srgbClr val="D1FFFF"/>
                    </a:solidFill>
                  </a:tcPr>
                </a:tc>
                <a:tc>
                  <a:txBody>
                    <a:bodyPr/>
                    <a:lstStyle/>
                    <a:p>
                      <a:pPr>
                        <a:lnSpc>
                          <a:spcPct val="100000"/>
                        </a:lnSpc>
                      </a:pPr>
                      <a:r>
                        <a:rPr lang="ru-RU" sz="900" b="0" strike="noStrike" spc="-1">
                          <a:solidFill>
                            <a:srgbClr val="000000"/>
                          </a:solidFill>
                          <a:latin typeface="Open Sans"/>
                          <a:ea typeface="Open Sans"/>
                        </a:rPr>
                        <a:t>автомобильная дорога на расстоянии 1 км, железная дорога - 1,5 км</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solidFill>
                      <a:srgbClr val="FFFFFF"/>
                    </a:solidFill>
                  </a:tcPr>
                </a:tc>
                <a:extLst>
                  <a:ext uri="{0D108BD9-81ED-4DB2-BD59-A6C34878D82A}">
                    <a16:rowId xmlns="" xmlns:a16="http://schemas.microsoft.com/office/drawing/2014/main" val="10000"/>
                  </a:ext>
                </a:extLst>
              </a:tr>
            </a:tbl>
          </a:graphicData>
        </a:graphic>
      </p:graphicFrame>
      <p:graphicFrame>
        <p:nvGraphicFramePr>
          <p:cNvPr id="332" name="Таблица 17"/>
          <p:cNvGraphicFramePr/>
          <p:nvPr/>
        </p:nvGraphicFramePr>
        <p:xfrm>
          <a:off x="168120" y="6290280"/>
          <a:ext cx="4903920" cy="366120"/>
        </p:xfrm>
        <a:graphic>
          <a:graphicData uri="http://schemas.openxmlformats.org/drawingml/2006/table">
            <a:tbl>
              <a:tblPr/>
              <a:tblGrid>
                <a:gridCol w="2542320">
                  <a:extLst>
                    <a:ext uri="{9D8B030D-6E8A-4147-A177-3AD203B41FA5}">
                      <a16:colId xmlns="" xmlns:a16="http://schemas.microsoft.com/office/drawing/2014/main" val="20000"/>
                    </a:ext>
                  </a:extLst>
                </a:gridCol>
                <a:gridCol w="2361600">
                  <a:extLst>
                    <a:ext uri="{9D8B030D-6E8A-4147-A177-3AD203B41FA5}">
                      <a16:colId xmlns="" xmlns:a16="http://schemas.microsoft.com/office/drawing/2014/main" val="20001"/>
                    </a:ext>
                  </a:extLst>
                </a:gridCol>
              </a:tblGrid>
              <a:tr h="366120">
                <a:tc>
                  <a:txBody>
                    <a:bodyPr/>
                    <a:lstStyle/>
                    <a:p>
                      <a:pPr algn="ctr">
                        <a:lnSpc>
                          <a:spcPct val="100000"/>
                        </a:lnSpc>
                      </a:pPr>
                      <a:r>
                        <a:rPr lang="ru-RU" sz="1100" b="0" strike="noStrike" spc="-1">
                          <a:solidFill>
                            <a:srgbClr val="007FAC"/>
                          </a:solidFill>
                          <a:latin typeface="Open Sans Semibold"/>
                          <a:ea typeface="Open Sans Semibold"/>
                        </a:rPr>
                        <a:t>Условия предоставления</a:t>
                      </a:r>
                      <a:endParaRPr lang="ru-RU" sz="11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solidFill>
                      <a:srgbClr val="D1FFFF"/>
                    </a:solidFill>
                  </a:tcPr>
                </a:tc>
                <a:tc>
                  <a:txBody>
                    <a:bodyPr/>
                    <a:lstStyle/>
                    <a:p>
                      <a:pPr>
                        <a:lnSpc>
                          <a:spcPct val="100000"/>
                        </a:lnSpc>
                        <a:tabLst>
                          <a:tab pos="0" algn="l"/>
                        </a:tabLst>
                      </a:pPr>
                      <a:r>
                        <a:rPr lang="ru-RU" sz="900" b="0" strike="noStrike" spc="-1">
                          <a:solidFill>
                            <a:srgbClr val="000000"/>
                          </a:solidFill>
                          <a:latin typeface="Open Sans"/>
                          <a:ea typeface="Open Sans"/>
                        </a:rPr>
                        <a:t>аренда: 114,0 тыс. руб. в год;</a:t>
                      </a:r>
                      <a:endParaRPr lang="ru-RU" sz="900" b="0" strike="noStrike" spc="-1">
                        <a:latin typeface="Arial"/>
                      </a:endParaRPr>
                    </a:p>
                    <a:p>
                      <a:pPr>
                        <a:lnSpc>
                          <a:spcPct val="100000"/>
                        </a:lnSpc>
                        <a:tabLst>
                          <a:tab pos="0" algn="l"/>
                        </a:tabLst>
                      </a:pPr>
                      <a:r>
                        <a:rPr lang="ru-RU" sz="900" b="0" strike="noStrike" spc="-1">
                          <a:solidFill>
                            <a:srgbClr val="000000"/>
                          </a:solidFill>
                          <a:latin typeface="Open Sans"/>
                          <a:ea typeface="Open Sans"/>
                        </a:rPr>
                        <a:t>выкуп: 763,0 тыс. руб.</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solidFill>
                      <a:srgbClr val="FFFFFF"/>
                    </a:solidFill>
                  </a:tcPr>
                </a:tc>
                <a:extLst>
                  <a:ext uri="{0D108BD9-81ED-4DB2-BD59-A6C34878D82A}">
                    <a16:rowId xmlns="" xmlns:a16="http://schemas.microsoft.com/office/drawing/2014/main" val="10000"/>
                  </a:ext>
                </a:extLst>
              </a:tr>
            </a:tbl>
          </a:graphicData>
        </a:graphic>
      </p:graphicFrame>
      <p:graphicFrame>
        <p:nvGraphicFramePr>
          <p:cNvPr id="333" name="Таблица 19"/>
          <p:cNvGraphicFramePr/>
          <p:nvPr/>
        </p:nvGraphicFramePr>
        <p:xfrm>
          <a:off x="168120" y="3107880"/>
          <a:ext cx="7224480" cy="1143720"/>
        </p:xfrm>
        <a:graphic>
          <a:graphicData uri="http://schemas.openxmlformats.org/drawingml/2006/table">
            <a:tbl>
              <a:tblPr/>
              <a:tblGrid>
                <a:gridCol w="1806120">
                  <a:extLst>
                    <a:ext uri="{9D8B030D-6E8A-4147-A177-3AD203B41FA5}">
                      <a16:colId xmlns="" xmlns:a16="http://schemas.microsoft.com/office/drawing/2014/main" val="20000"/>
                    </a:ext>
                  </a:extLst>
                </a:gridCol>
                <a:gridCol w="2167200">
                  <a:extLst>
                    <a:ext uri="{9D8B030D-6E8A-4147-A177-3AD203B41FA5}">
                      <a16:colId xmlns="" xmlns:a16="http://schemas.microsoft.com/office/drawing/2014/main" val="20001"/>
                    </a:ext>
                  </a:extLst>
                </a:gridCol>
                <a:gridCol w="3251160">
                  <a:extLst>
                    <a:ext uri="{9D8B030D-6E8A-4147-A177-3AD203B41FA5}">
                      <a16:colId xmlns="" xmlns:a16="http://schemas.microsoft.com/office/drawing/2014/main" val="20002"/>
                    </a:ext>
                  </a:extLst>
                </a:gridCol>
              </a:tblGrid>
              <a:tr h="228960">
                <a:tc rowSpan="4">
                  <a:txBody>
                    <a:bodyPr/>
                    <a:lstStyle/>
                    <a:p>
                      <a:pPr algn="ctr">
                        <a:lnSpc>
                          <a:spcPct val="100000"/>
                        </a:lnSpc>
                      </a:pPr>
                      <a:r>
                        <a:rPr lang="ru-RU" sz="1200" b="0" strike="noStrike" spc="-1" dirty="0">
                          <a:solidFill>
                            <a:srgbClr val="007FAC"/>
                          </a:solidFill>
                          <a:latin typeface="Open Sans Semibold"/>
                          <a:ea typeface="Open Sans Semibold"/>
                        </a:rPr>
                        <a:t>Характеристика</a:t>
                      </a:r>
                      <a:endParaRPr lang="ru-RU" sz="1200" b="0" strike="noStrike" spc="-1" dirty="0">
                        <a:latin typeface="Arial"/>
                      </a:endParaRPr>
                    </a:p>
                    <a:p>
                      <a:pPr algn="ctr">
                        <a:lnSpc>
                          <a:spcPct val="100000"/>
                        </a:lnSpc>
                      </a:pPr>
                      <a:r>
                        <a:rPr lang="ru-RU" sz="1200" b="0" strike="noStrike" spc="-1" dirty="0">
                          <a:solidFill>
                            <a:srgbClr val="007FAC"/>
                          </a:solidFill>
                          <a:latin typeface="Open Sans Semibold"/>
                          <a:ea typeface="Open Sans Semibold"/>
                        </a:rPr>
                        <a:t>участка</a:t>
                      </a:r>
                      <a:endParaRPr lang="ru-RU" sz="120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solidFill>
                      <a:srgbClr val="D1FFFF"/>
                    </a:solidFill>
                  </a:tcPr>
                </a:tc>
                <a:tc>
                  <a:txBody>
                    <a:bodyPr/>
                    <a:lstStyle/>
                    <a:p>
                      <a:pPr>
                        <a:lnSpc>
                          <a:spcPct val="100000"/>
                        </a:lnSpc>
                      </a:pPr>
                      <a:r>
                        <a:rPr lang="ru-RU" sz="900" b="0" strike="noStrike" spc="-1">
                          <a:solidFill>
                            <a:srgbClr val="007FAC"/>
                          </a:solidFill>
                          <a:latin typeface="Open Sans Semibold"/>
                          <a:ea typeface="Open Sans Semibold"/>
                        </a:rPr>
                        <a:t>Площадь</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a:txBody>
                    <a:bodyPr/>
                    <a:lstStyle/>
                    <a:p>
                      <a:pPr>
                        <a:lnSpc>
                          <a:spcPct val="100000"/>
                        </a:lnSpc>
                      </a:pPr>
                      <a:r>
                        <a:rPr lang="ru-RU" sz="900" b="0" strike="noStrike" spc="-1" dirty="0">
                          <a:solidFill>
                            <a:srgbClr val="000000"/>
                          </a:solidFill>
                          <a:latin typeface="Open Sans"/>
                          <a:ea typeface="Open Sans"/>
                        </a:rPr>
                        <a:t>4,92 га</a:t>
                      </a:r>
                      <a:endParaRPr lang="ru-RU" sz="90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0"/>
                  </a:ext>
                </a:extLst>
              </a:tr>
              <a:tr h="228960">
                <a:tc vMerge="1">
                  <a:txBody>
                    <a:bodyPr/>
                    <a:lstStyle/>
                    <a:p>
                      <a:endParaRPr lang="ru-RU"/>
                    </a:p>
                  </a:txBody>
                  <a:tcPr marL="90000" marR="90000">
                    <a:solidFill>
                      <a:srgbClr val="729FCF"/>
                    </a:solidFill>
                  </a:tcPr>
                </a:tc>
                <a:tc>
                  <a:txBody>
                    <a:bodyPr/>
                    <a:lstStyle/>
                    <a:p>
                      <a:pPr>
                        <a:lnSpc>
                          <a:spcPct val="100000"/>
                        </a:lnSpc>
                        <a:tabLst>
                          <a:tab pos="0" algn="l"/>
                        </a:tabLst>
                      </a:pPr>
                      <a:r>
                        <a:rPr lang="ru-RU" sz="900" b="0" strike="noStrike" spc="-1">
                          <a:solidFill>
                            <a:srgbClr val="007FAC"/>
                          </a:solidFill>
                          <a:latin typeface="Open Sans Semibold"/>
                          <a:ea typeface="Open Sans Semibold"/>
                        </a:rPr>
                        <a:t>Категория земли</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a:txBody>
                    <a:bodyPr/>
                    <a:lstStyle/>
                    <a:p>
                      <a:pPr>
                        <a:lnSpc>
                          <a:spcPct val="100000"/>
                        </a:lnSpc>
                        <a:tabLst>
                          <a:tab pos="0" algn="l"/>
                        </a:tabLst>
                      </a:pPr>
                      <a:r>
                        <a:rPr lang="ru-RU" sz="900" b="0" strike="noStrike" spc="-1">
                          <a:solidFill>
                            <a:srgbClr val="000000"/>
                          </a:solidFill>
                          <a:latin typeface="Open Sans"/>
                          <a:ea typeface="Open Sans"/>
                        </a:rPr>
                        <a:t>земли населенных пунктов</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1"/>
                  </a:ext>
                </a:extLst>
              </a:tr>
              <a:tr h="228960">
                <a:tc vMerge="1">
                  <a:txBody>
                    <a:bodyPr/>
                    <a:lstStyle/>
                    <a:p>
                      <a:endParaRPr lang="ru-RU"/>
                    </a:p>
                  </a:txBody>
                  <a:tcPr marL="90000" marR="90000">
                    <a:solidFill>
                      <a:srgbClr val="729FCF"/>
                    </a:solidFill>
                  </a:tcPr>
                </a:tc>
                <a:tc>
                  <a:txBody>
                    <a:bodyPr/>
                    <a:lstStyle/>
                    <a:p>
                      <a:pPr>
                        <a:lnSpc>
                          <a:spcPct val="100000"/>
                        </a:lnSpc>
                        <a:tabLst>
                          <a:tab pos="0" algn="l"/>
                        </a:tabLst>
                      </a:pPr>
                      <a:r>
                        <a:rPr lang="ru-RU" sz="900" b="0" strike="noStrike" spc="-1">
                          <a:solidFill>
                            <a:srgbClr val="007FAC"/>
                          </a:solidFill>
                          <a:latin typeface="Open Sans Semibold"/>
                          <a:ea typeface="Open Sans Semibold"/>
                        </a:rPr>
                        <a:t>Форма собственности</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a:txBody>
                    <a:bodyPr/>
                    <a:lstStyle/>
                    <a:p>
                      <a:pPr>
                        <a:lnSpc>
                          <a:spcPct val="100000"/>
                        </a:lnSpc>
                        <a:tabLst>
                          <a:tab pos="0" algn="l"/>
                        </a:tabLst>
                      </a:pPr>
                      <a:r>
                        <a:rPr lang="ru-RU" sz="900" b="0" strike="noStrike" spc="-1">
                          <a:solidFill>
                            <a:srgbClr val="000000"/>
                          </a:solidFill>
                          <a:latin typeface="Open Sans"/>
                          <a:ea typeface="Open Sans"/>
                        </a:rPr>
                        <a:t>государственная собственность до разграничения</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2"/>
                  </a:ext>
                </a:extLst>
              </a:tr>
              <a:tr h="456840">
                <a:tc vMerge="1">
                  <a:txBody>
                    <a:bodyPr/>
                    <a:lstStyle/>
                    <a:p>
                      <a:endParaRPr lang="ru-RU"/>
                    </a:p>
                  </a:txBody>
                  <a:tcPr marL="90000" marR="90000">
                    <a:solidFill>
                      <a:srgbClr val="729FCF"/>
                    </a:solidFill>
                  </a:tcPr>
                </a:tc>
                <a:tc>
                  <a:txBody>
                    <a:bodyPr/>
                    <a:lstStyle/>
                    <a:p>
                      <a:pPr>
                        <a:lnSpc>
                          <a:spcPct val="100000"/>
                        </a:lnSpc>
                        <a:tabLst>
                          <a:tab pos="0" algn="l"/>
                        </a:tabLst>
                      </a:pPr>
                      <a:r>
                        <a:rPr lang="ru-RU" sz="900" b="0" strike="noStrike" spc="-1">
                          <a:solidFill>
                            <a:srgbClr val="007FAC"/>
                          </a:solidFill>
                          <a:latin typeface="Open Sans Semibold"/>
                          <a:ea typeface="Open Sans Semibold"/>
                        </a:rPr>
                        <a:t>Приоритетное направление использования</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a:txBody>
                    <a:bodyPr/>
                    <a:lstStyle/>
                    <a:p>
                      <a:pPr>
                        <a:lnSpc>
                          <a:spcPct val="100000"/>
                        </a:lnSpc>
                        <a:tabLst>
                          <a:tab pos="0" algn="l"/>
                        </a:tabLst>
                      </a:pPr>
                      <a:r>
                        <a:rPr lang="ru-RU" sz="900" b="0" strike="noStrike" spc="-1" dirty="0">
                          <a:solidFill>
                            <a:srgbClr val="000000"/>
                          </a:solidFill>
                          <a:latin typeface="Open Sans"/>
                          <a:ea typeface="Open Sans"/>
                        </a:rPr>
                        <a:t>строительство базы сельского туризма</a:t>
                      </a:r>
                      <a:endParaRPr lang="ru-RU" sz="90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3"/>
                  </a:ext>
                </a:extLst>
              </a:tr>
            </a:tbl>
          </a:graphicData>
        </a:graphic>
      </p:graphicFrame>
      <p:graphicFrame>
        <p:nvGraphicFramePr>
          <p:cNvPr id="334" name="Таблица 20"/>
          <p:cNvGraphicFramePr/>
          <p:nvPr/>
        </p:nvGraphicFramePr>
        <p:xfrm>
          <a:off x="168120" y="4155840"/>
          <a:ext cx="6651720" cy="1921320"/>
        </p:xfrm>
        <a:graphic>
          <a:graphicData uri="http://schemas.openxmlformats.org/drawingml/2006/table">
            <a:tbl>
              <a:tblPr/>
              <a:tblGrid>
                <a:gridCol w="1230120">
                  <a:extLst>
                    <a:ext uri="{9D8B030D-6E8A-4147-A177-3AD203B41FA5}">
                      <a16:colId xmlns="" xmlns:a16="http://schemas.microsoft.com/office/drawing/2014/main" val="20000"/>
                    </a:ext>
                  </a:extLst>
                </a:gridCol>
                <a:gridCol w="1312200">
                  <a:extLst>
                    <a:ext uri="{9D8B030D-6E8A-4147-A177-3AD203B41FA5}">
                      <a16:colId xmlns="" xmlns:a16="http://schemas.microsoft.com/office/drawing/2014/main" val="20001"/>
                    </a:ext>
                  </a:extLst>
                </a:gridCol>
                <a:gridCol w="4109400">
                  <a:extLst>
                    <a:ext uri="{9D8B030D-6E8A-4147-A177-3AD203B41FA5}">
                      <a16:colId xmlns="" xmlns:a16="http://schemas.microsoft.com/office/drawing/2014/main" val="20002"/>
                    </a:ext>
                  </a:extLst>
                </a:gridCol>
              </a:tblGrid>
              <a:tr h="503280">
                <a:tc rowSpan="4">
                  <a:txBody>
                    <a:bodyPr/>
                    <a:lstStyle/>
                    <a:p>
                      <a:pPr algn="ctr">
                        <a:lnSpc>
                          <a:spcPct val="100000"/>
                        </a:lnSpc>
                      </a:pPr>
                      <a:r>
                        <a:rPr lang="ru-RU" sz="1050" b="0" strike="noStrike" spc="-1" dirty="0">
                          <a:solidFill>
                            <a:srgbClr val="007FAC"/>
                          </a:solidFill>
                          <a:latin typeface="Open Sans Semibold"/>
                          <a:ea typeface="Open Sans Semibold"/>
                        </a:rPr>
                        <a:t>Инженерные </a:t>
                      </a:r>
                      <a:endParaRPr lang="ru-RU" sz="1050" b="0" strike="noStrike" spc="-1" dirty="0">
                        <a:latin typeface="Arial"/>
                      </a:endParaRPr>
                    </a:p>
                    <a:p>
                      <a:pPr algn="ctr">
                        <a:lnSpc>
                          <a:spcPct val="100000"/>
                        </a:lnSpc>
                      </a:pPr>
                      <a:r>
                        <a:rPr lang="ru-RU" sz="1050" b="0" strike="noStrike" spc="-1" dirty="0">
                          <a:solidFill>
                            <a:srgbClr val="007FAC"/>
                          </a:solidFill>
                          <a:latin typeface="Open Sans Semibold"/>
                          <a:ea typeface="Open Sans Semibold"/>
                        </a:rPr>
                        <a:t>коммуникации</a:t>
                      </a:r>
                      <a:endParaRPr lang="ru-RU" sz="105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solidFill>
                      <a:srgbClr val="D1FFFF"/>
                    </a:solidFill>
                  </a:tcPr>
                </a:tc>
                <a:tc>
                  <a:txBody>
                    <a:bodyPr/>
                    <a:lstStyle/>
                    <a:p>
                      <a:pPr>
                        <a:lnSpc>
                          <a:spcPct val="100000"/>
                        </a:lnSpc>
                      </a:pPr>
                      <a:r>
                        <a:rPr lang="ru-RU" sz="900" b="0" strike="noStrike" spc="-1" dirty="0">
                          <a:solidFill>
                            <a:srgbClr val="007FAC"/>
                          </a:solidFill>
                          <a:latin typeface="Open Sans Semibold"/>
                          <a:ea typeface="Open Sans Semibold"/>
                        </a:rPr>
                        <a:t>Электроснабжение</a:t>
                      </a:r>
                      <a:endParaRPr lang="ru-RU" sz="90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a:txBody>
                    <a:bodyPr/>
                    <a:lstStyle/>
                    <a:p>
                      <a:pPr>
                        <a:lnSpc>
                          <a:spcPct val="100000"/>
                        </a:lnSpc>
                        <a:tabLst>
                          <a:tab pos="0" algn="l"/>
                        </a:tabLst>
                      </a:pPr>
                      <a:r>
                        <a:rPr lang="ru-RU" sz="900" b="0" strike="noStrike" spc="-1" dirty="0">
                          <a:solidFill>
                            <a:srgbClr val="000000"/>
                          </a:solidFill>
                          <a:latin typeface="Open Sans"/>
                          <a:ea typeface="Open Sans"/>
                        </a:rPr>
                        <a:t>ближайший открытый центр питания является ПС </a:t>
                      </a:r>
                      <a:r>
                        <a:rPr lang="ru-RU" sz="900" b="0" strike="noStrike" spc="-1" dirty="0" err="1">
                          <a:solidFill>
                            <a:srgbClr val="000000"/>
                          </a:solidFill>
                          <a:latin typeface="Open Sans"/>
                          <a:ea typeface="Open Sans"/>
                        </a:rPr>
                        <a:t>Исаково</a:t>
                      </a:r>
                      <a:r>
                        <a:rPr lang="ru-RU" sz="900" b="0" strike="noStrike" spc="-1" dirty="0">
                          <a:solidFill>
                            <a:srgbClr val="000000"/>
                          </a:solidFill>
                          <a:latin typeface="Open Sans"/>
                          <a:ea typeface="Open Sans"/>
                        </a:rPr>
                        <a:t> 35/10 на расстоянии 5,9 км до границы земельного участка по прямой. Резерв мощности для технологического присоединения 2,04 МВА</a:t>
                      </a:r>
                      <a:endParaRPr lang="ru-RU" sz="90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0"/>
                  </a:ext>
                </a:extLst>
              </a:tr>
              <a:tr h="503280">
                <a:tc vMerge="1">
                  <a:txBody>
                    <a:bodyPr/>
                    <a:lstStyle/>
                    <a:p>
                      <a:endParaRPr lang="ru-RU"/>
                    </a:p>
                  </a:txBody>
                  <a:tcPr marL="90000" marR="90000">
                    <a:solidFill>
                      <a:srgbClr val="729FCF"/>
                    </a:solidFill>
                  </a:tcPr>
                </a:tc>
                <a:tc>
                  <a:txBody>
                    <a:bodyPr/>
                    <a:lstStyle/>
                    <a:p>
                      <a:pPr>
                        <a:lnSpc>
                          <a:spcPct val="100000"/>
                        </a:lnSpc>
                      </a:pPr>
                      <a:r>
                        <a:rPr lang="ru-RU" sz="900" b="0" strike="noStrike" spc="-1">
                          <a:solidFill>
                            <a:srgbClr val="007FAC"/>
                          </a:solidFill>
                          <a:latin typeface="Open Sans Semibold"/>
                          <a:ea typeface="Open Sans Semibold"/>
                        </a:rPr>
                        <a:t>Газоснабжение</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a:txBody>
                    <a:bodyPr/>
                    <a:lstStyle/>
                    <a:p>
                      <a:pPr>
                        <a:lnSpc>
                          <a:spcPct val="100000"/>
                        </a:lnSpc>
                      </a:pPr>
                      <a:r>
                        <a:rPr lang="ru-RU" sz="900" b="0" strike="noStrike" spc="-1">
                          <a:solidFill>
                            <a:srgbClr val="000000"/>
                          </a:solidFill>
                          <a:latin typeface="Open Sans"/>
                          <a:ea typeface="Open Sans"/>
                        </a:rPr>
                        <a:t>точка подключения на расстоянии 2400 м от участка; максимальная мощность – до 300 куб.м/час; сроки осуществления тех.присоединения – 2 года; стоимость - 4,0 млн.руб.</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1"/>
                  </a:ext>
                </a:extLst>
              </a:tr>
              <a:tr h="503280">
                <a:tc vMerge="1">
                  <a:txBody>
                    <a:bodyPr/>
                    <a:lstStyle/>
                    <a:p>
                      <a:endParaRPr lang="ru-RU"/>
                    </a:p>
                  </a:txBody>
                  <a:tcPr marL="90000" marR="90000">
                    <a:solidFill>
                      <a:srgbClr val="729FCF"/>
                    </a:solidFill>
                  </a:tcPr>
                </a:tc>
                <a:tc>
                  <a:txBody>
                    <a:bodyPr/>
                    <a:lstStyle/>
                    <a:p>
                      <a:pPr>
                        <a:lnSpc>
                          <a:spcPct val="100000"/>
                        </a:lnSpc>
                      </a:pPr>
                      <a:r>
                        <a:rPr lang="ru-RU" sz="900" b="0" strike="noStrike" spc="-1">
                          <a:solidFill>
                            <a:srgbClr val="007FAC"/>
                          </a:solidFill>
                          <a:latin typeface="Open Sans Semibold"/>
                          <a:ea typeface="Open Sans Semibold"/>
                        </a:rPr>
                        <a:t>Водоснабжение</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a:txBody>
                    <a:bodyPr/>
                    <a:lstStyle/>
                    <a:p>
                      <a:pPr>
                        <a:lnSpc>
                          <a:spcPct val="100000"/>
                        </a:lnSpc>
                        <a:tabLst>
                          <a:tab pos="0" algn="l"/>
                        </a:tabLst>
                      </a:pPr>
                      <a:r>
                        <a:rPr lang="ru-RU" sz="900" b="0" strike="noStrike" spc="-1">
                          <a:solidFill>
                            <a:srgbClr val="000000"/>
                          </a:solidFill>
                          <a:latin typeface="Open Sans"/>
                          <a:ea typeface="Open Sans"/>
                        </a:rPr>
                        <a:t>точка подключения на расстоянии 800 м от участка; максимальная мощность – 6 куб.м/час; сроки осуществления присоединения – 1 мес.; стоимость - 1,0 млн.руб.</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2"/>
                  </a:ext>
                </a:extLst>
              </a:tr>
              <a:tr h="411480">
                <a:tc vMerge="1">
                  <a:txBody>
                    <a:bodyPr/>
                    <a:lstStyle/>
                    <a:p>
                      <a:endParaRPr lang="ru-RU"/>
                    </a:p>
                  </a:txBody>
                  <a:tcPr marL="90000" marR="90000">
                    <a:solidFill>
                      <a:srgbClr val="729FCF"/>
                    </a:solidFill>
                  </a:tcPr>
                </a:tc>
                <a:tc>
                  <a:txBody>
                    <a:bodyPr/>
                    <a:lstStyle/>
                    <a:p>
                      <a:pPr>
                        <a:lnSpc>
                          <a:spcPct val="100000"/>
                        </a:lnSpc>
                      </a:pPr>
                      <a:r>
                        <a:rPr lang="ru-RU" sz="900" b="0" strike="noStrike" spc="-1">
                          <a:solidFill>
                            <a:srgbClr val="007FAC"/>
                          </a:solidFill>
                          <a:latin typeface="Open Sans Semibold"/>
                          <a:ea typeface="Open Sans Semibold"/>
                        </a:rPr>
                        <a:t>Водоотведение</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a:txBody>
                    <a:bodyPr/>
                    <a:lstStyle/>
                    <a:p>
                      <a:pPr>
                        <a:lnSpc>
                          <a:spcPct val="100000"/>
                        </a:lnSpc>
                        <a:tabLst>
                          <a:tab pos="0" algn="l"/>
                        </a:tabLst>
                      </a:pPr>
                      <a:r>
                        <a:rPr lang="ru-RU" sz="900" b="0" strike="noStrike" spc="-1">
                          <a:solidFill>
                            <a:srgbClr val="000000"/>
                          </a:solidFill>
                          <a:latin typeface="Open Sans"/>
                          <a:ea typeface="Open Sans"/>
                        </a:rPr>
                        <a:t>местный септик; сроки осуществления присоединения – 1 мес.; стоимость – 0,2 млн. руб.</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3"/>
                  </a:ext>
                </a:extLst>
              </a:tr>
            </a:tbl>
          </a:graphicData>
        </a:graphic>
      </p:graphicFrame>
      <p:sp>
        <p:nvSpPr>
          <p:cNvPr id="335" name="TextBox 16"/>
          <p:cNvSpPr/>
          <p:nvPr/>
        </p:nvSpPr>
        <p:spPr>
          <a:xfrm>
            <a:off x="858240" y="154800"/>
            <a:ext cx="1173824" cy="860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000" spc="-1" dirty="0" err="1" smtClean="0">
                <a:solidFill>
                  <a:srgbClr val="002060"/>
                </a:solidFill>
                <a:latin typeface="Open Sans"/>
                <a:ea typeface="Open Sans"/>
              </a:rPr>
              <a:t>Темкинский</a:t>
            </a:r>
            <a:endParaRPr lang="ru-RU" sz="1000" spc="-1" dirty="0" smtClean="0"/>
          </a:p>
          <a:p>
            <a:pPr>
              <a:lnSpc>
                <a:spcPct val="100000"/>
              </a:lnSpc>
            </a:pPr>
            <a:r>
              <a:rPr lang="ru-RU" sz="1000" spc="-1" dirty="0" smtClean="0">
                <a:solidFill>
                  <a:srgbClr val="002060"/>
                </a:solidFill>
                <a:latin typeface="Open Sans"/>
                <a:ea typeface="Open Sans"/>
              </a:rPr>
              <a:t>муниципальный </a:t>
            </a:r>
          </a:p>
          <a:p>
            <a:pPr>
              <a:lnSpc>
                <a:spcPct val="100000"/>
              </a:lnSpc>
            </a:pPr>
            <a:r>
              <a:rPr lang="ru-RU" sz="1000" spc="-1" dirty="0" smtClean="0">
                <a:solidFill>
                  <a:srgbClr val="002060"/>
                </a:solidFill>
                <a:latin typeface="Open Sans"/>
                <a:ea typeface="Open Sans"/>
              </a:rPr>
              <a:t>округ</a:t>
            </a:r>
            <a:endParaRPr lang="ru-RU" sz="1000" spc="-1" dirty="0" smtClean="0"/>
          </a:p>
          <a:p>
            <a:pPr>
              <a:lnSpc>
                <a:spcPct val="100000"/>
              </a:lnSpc>
            </a:pPr>
            <a:r>
              <a:rPr lang="ru-RU" sz="1000" spc="-1" dirty="0" smtClean="0">
                <a:solidFill>
                  <a:srgbClr val="002060"/>
                </a:solidFill>
                <a:latin typeface="Open Sans"/>
                <a:ea typeface="Open Sans"/>
              </a:rPr>
              <a:t>Смоленской</a:t>
            </a:r>
            <a:endParaRPr lang="ru-RU" sz="1000" spc="-1" dirty="0" smtClean="0"/>
          </a:p>
          <a:p>
            <a:pPr>
              <a:lnSpc>
                <a:spcPct val="100000"/>
              </a:lnSpc>
            </a:pPr>
            <a:r>
              <a:rPr lang="ru-RU" sz="1000" spc="-1" dirty="0" smtClean="0">
                <a:solidFill>
                  <a:srgbClr val="002060"/>
                </a:solidFill>
                <a:latin typeface="Open Sans"/>
                <a:ea typeface="Open Sans"/>
              </a:rPr>
              <a:t>Области</a:t>
            </a:r>
            <a:endParaRPr lang="ru-RU" sz="1000" spc="-1" dirty="0" smtClean="0"/>
          </a:p>
        </p:txBody>
      </p:sp>
      <p:sp>
        <p:nvSpPr>
          <p:cNvPr id="336" name="TextBox 22"/>
          <p:cNvSpPr/>
          <p:nvPr/>
        </p:nvSpPr>
        <p:spPr>
          <a:xfrm>
            <a:off x="244440" y="439560"/>
            <a:ext cx="396000" cy="196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700" b="0" strike="noStrike" spc="-1">
                <a:solidFill>
                  <a:srgbClr val="002060"/>
                </a:solidFill>
                <a:latin typeface="Open Sans"/>
                <a:ea typeface="Open Sans"/>
              </a:rPr>
              <a:t>Герб </a:t>
            </a:r>
            <a:endParaRPr lang="ru-RU" sz="700" b="0" strike="noStrike" spc="-1">
              <a:latin typeface="Arial"/>
            </a:endParaRPr>
          </a:p>
        </p:txBody>
      </p:sp>
      <p:pic>
        <p:nvPicPr>
          <p:cNvPr id="337" name="Рисунок 23"/>
          <p:cNvPicPr/>
          <p:nvPr/>
        </p:nvPicPr>
        <p:blipFill>
          <a:blip r:embed="rId4"/>
          <a:stretch/>
        </p:blipFill>
        <p:spPr>
          <a:xfrm>
            <a:off x="226080" y="108720"/>
            <a:ext cx="597240" cy="861480"/>
          </a:xfrm>
          <a:prstGeom prst="rect">
            <a:avLst/>
          </a:prstGeom>
          <a:ln w="0">
            <a:noFill/>
          </a:ln>
        </p:spPr>
      </p:pic>
      <p:pic>
        <p:nvPicPr>
          <p:cNvPr id="338" name="Рисунок 3"/>
          <p:cNvPicPr/>
          <p:nvPr/>
        </p:nvPicPr>
        <p:blipFill>
          <a:blip r:embed="rId5"/>
          <a:stretch/>
        </p:blipFill>
        <p:spPr>
          <a:xfrm>
            <a:off x="2565391" y="1136631"/>
            <a:ext cx="2286016" cy="1928826"/>
          </a:xfrm>
          <a:prstGeom prst="rect">
            <a:avLst/>
          </a:prstGeom>
          <a:ln w="0">
            <a:solidFill>
              <a:schemeClr val="accent1">
                <a:lumMod val="40000"/>
                <a:lumOff val="60000"/>
              </a:schemeClr>
            </a:solidFill>
          </a:ln>
        </p:spPr>
      </p:pic>
      <p:pic>
        <p:nvPicPr>
          <p:cNvPr id="14" name="Рисунок 13" descr="C:\Users\user\AppData\Local\Temp\Rar$DIa2676.31498\IMG_20190613_125312.jpg"/>
          <p:cNvPicPr/>
          <p:nvPr/>
        </p:nvPicPr>
        <p:blipFill>
          <a:blip r:embed="rId6" cstate="print"/>
          <a:srcRect/>
          <a:stretch>
            <a:fillRect/>
          </a:stretch>
        </p:blipFill>
        <p:spPr bwMode="auto">
          <a:xfrm>
            <a:off x="4922845" y="1065193"/>
            <a:ext cx="2452682" cy="2000250"/>
          </a:xfrm>
          <a:prstGeom prst="rect">
            <a:avLst/>
          </a:prstGeom>
          <a:noFill/>
          <a:ln w="9525">
            <a:solidFill>
              <a:schemeClr val="accent1">
                <a:lumMod val="60000"/>
                <a:lumOff val="40000"/>
              </a:schemeClr>
            </a:solidFill>
            <a:miter lim="800000"/>
            <a:headEnd/>
            <a:tailEnd/>
          </a:ln>
        </p:spPr>
      </p:pic>
      <p:pic>
        <p:nvPicPr>
          <p:cNvPr id="19458" name="Picture 2" descr="D:\Логотип.png"/>
          <p:cNvPicPr>
            <a:picLocks noChangeAspect="1" noChangeArrowheads="1"/>
          </p:cNvPicPr>
          <p:nvPr/>
        </p:nvPicPr>
        <p:blipFill>
          <a:blip r:embed="rId7" cstate="print"/>
          <a:srcRect/>
          <a:stretch>
            <a:fillRect/>
          </a:stretch>
        </p:blipFill>
        <p:spPr bwMode="auto">
          <a:xfrm>
            <a:off x="0" y="6708795"/>
            <a:ext cx="2922581" cy="850880"/>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 name="Рисунок 9"/>
          <p:cNvPicPr/>
          <p:nvPr/>
        </p:nvPicPr>
        <p:blipFill>
          <a:blip r:embed="rId3"/>
          <a:stretch/>
        </p:blipFill>
        <p:spPr>
          <a:xfrm>
            <a:off x="2061000" y="156240"/>
            <a:ext cx="5498280" cy="765720"/>
          </a:xfrm>
          <a:prstGeom prst="rect">
            <a:avLst/>
          </a:prstGeom>
          <a:ln w="0">
            <a:noFill/>
          </a:ln>
        </p:spPr>
      </p:pic>
      <p:sp>
        <p:nvSpPr>
          <p:cNvPr id="340" name="TextBox 2"/>
          <p:cNvSpPr/>
          <p:nvPr/>
        </p:nvSpPr>
        <p:spPr>
          <a:xfrm>
            <a:off x="2061000" y="285840"/>
            <a:ext cx="549828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400" b="0" strike="noStrike" spc="-1">
                <a:solidFill>
                  <a:srgbClr val="FFFFFF"/>
                </a:solidFill>
                <a:latin typeface="Open Sans Semibold"/>
                <a:ea typeface="Open Sans Semibold"/>
              </a:rPr>
              <a:t>Инвестиционные площадки</a:t>
            </a:r>
            <a:endParaRPr lang="ru-RU" sz="2400" b="0" strike="noStrike" spc="-1">
              <a:latin typeface="Arial"/>
            </a:endParaRPr>
          </a:p>
        </p:txBody>
      </p:sp>
      <p:sp>
        <p:nvSpPr>
          <p:cNvPr id="341" name="TextBox 14"/>
          <p:cNvSpPr/>
          <p:nvPr/>
        </p:nvSpPr>
        <p:spPr>
          <a:xfrm>
            <a:off x="7135920" y="7190280"/>
            <a:ext cx="437982"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800" b="1" i="1" strike="noStrike" spc="-1" dirty="0" smtClean="0">
                <a:solidFill>
                  <a:srgbClr val="339533"/>
                </a:solidFill>
                <a:latin typeface="Open Sans Semibold"/>
                <a:ea typeface="Open Sans Semibold"/>
              </a:rPr>
              <a:t>12</a:t>
            </a:r>
            <a:endParaRPr lang="ru-RU" sz="1800" b="0" strike="noStrike" spc="-1" dirty="0">
              <a:latin typeface="Arial"/>
            </a:endParaRPr>
          </a:p>
        </p:txBody>
      </p:sp>
      <p:graphicFrame>
        <p:nvGraphicFramePr>
          <p:cNvPr id="342" name="Таблица 18"/>
          <p:cNvGraphicFramePr/>
          <p:nvPr/>
        </p:nvGraphicFramePr>
        <p:xfrm>
          <a:off x="228600" y="1008000"/>
          <a:ext cx="7164000" cy="2241720"/>
        </p:xfrm>
        <a:graphic>
          <a:graphicData uri="http://schemas.openxmlformats.org/drawingml/2006/table">
            <a:tbl>
              <a:tblPr/>
              <a:tblGrid>
                <a:gridCol w="2336791">
                  <a:extLst>
                    <a:ext uri="{9D8B030D-6E8A-4147-A177-3AD203B41FA5}">
                      <a16:colId xmlns="" xmlns:a16="http://schemas.microsoft.com/office/drawing/2014/main" val="20000"/>
                    </a:ext>
                  </a:extLst>
                </a:gridCol>
                <a:gridCol w="4827209">
                  <a:extLst>
                    <a:ext uri="{9D8B030D-6E8A-4147-A177-3AD203B41FA5}">
                      <a16:colId xmlns="" xmlns:a16="http://schemas.microsoft.com/office/drawing/2014/main" val="20001"/>
                    </a:ext>
                  </a:extLst>
                </a:gridCol>
              </a:tblGrid>
              <a:tr h="532080">
                <a:tc>
                  <a:txBody>
                    <a:bodyPr/>
                    <a:lstStyle/>
                    <a:p>
                      <a:pPr algn="ctr">
                        <a:lnSpc>
                          <a:spcPct val="100000"/>
                        </a:lnSpc>
                      </a:pPr>
                      <a:r>
                        <a:rPr lang="ru-RU" sz="1400" b="0" strike="noStrike" spc="-1" dirty="0">
                          <a:solidFill>
                            <a:srgbClr val="007FAC"/>
                          </a:solidFill>
                          <a:latin typeface="Open Sans Semibold"/>
                          <a:ea typeface="Open Sans Semibold"/>
                        </a:rPr>
                        <a:t>Инвестиционная площадка </a:t>
                      </a:r>
                      <a:endParaRPr lang="ru-RU" sz="1400" b="0" strike="noStrike" spc="-1" dirty="0">
                        <a:latin typeface="Arial"/>
                      </a:endParaRPr>
                    </a:p>
                    <a:p>
                      <a:pPr algn="ctr">
                        <a:lnSpc>
                          <a:spcPct val="100000"/>
                        </a:lnSpc>
                      </a:pPr>
                      <a:r>
                        <a:rPr lang="ru-RU" sz="1400" b="0" strike="noStrike" spc="-1" dirty="0">
                          <a:solidFill>
                            <a:srgbClr val="007FAC"/>
                          </a:solidFill>
                          <a:latin typeface="Open Sans Semibold"/>
                          <a:ea typeface="Open Sans Semibold"/>
                        </a:rPr>
                        <a:t>№ 67-20-09</a:t>
                      </a:r>
                      <a:endParaRPr lang="ru-RU" sz="140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solidFill>
                      <a:srgbClr val="D1FFFF"/>
                    </a:solidFill>
                  </a:tcPr>
                </a:tc>
                <a:tc rowSpan="2">
                  <a:txBody>
                    <a:bodyPr/>
                    <a:lstStyle/>
                    <a:p>
                      <a:endParaRPr lang="ru-RU" dirty="0"/>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0"/>
                  </a:ext>
                </a:extLst>
              </a:tr>
              <a:tr h="1510200">
                <a:tc>
                  <a:txBody>
                    <a:bodyPr/>
                    <a:lstStyle/>
                    <a:p>
                      <a:pPr algn="ctr">
                        <a:lnSpc>
                          <a:spcPct val="100000"/>
                        </a:lnSpc>
                      </a:pPr>
                      <a:r>
                        <a:rPr lang="ru-RU" sz="900" b="0" strike="noStrike" spc="-1" dirty="0">
                          <a:solidFill>
                            <a:srgbClr val="007FAC"/>
                          </a:solidFill>
                          <a:latin typeface="Open Sans Semibold"/>
                          <a:ea typeface="Open Sans Semibold"/>
                        </a:rPr>
                        <a:t>Местоположение</a:t>
                      </a:r>
                      <a:r>
                        <a:rPr lang="ru-RU" sz="900" b="0" strike="noStrike" spc="-1" dirty="0" smtClean="0">
                          <a:solidFill>
                            <a:srgbClr val="007FAC"/>
                          </a:solidFill>
                          <a:latin typeface="Open Sans Semibold"/>
                          <a:ea typeface="Open Sans Semibold"/>
                        </a:rPr>
                        <a:t>:</a:t>
                      </a:r>
                      <a:endParaRPr lang="ru-RU" sz="900" b="0" strike="noStrike" spc="-1" dirty="0">
                        <a:latin typeface="Arial"/>
                      </a:endParaRPr>
                    </a:p>
                    <a:p>
                      <a:pPr marL="182520" indent="-1080">
                        <a:lnSpc>
                          <a:spcPct val="100000"/>
                        </a:lnSpc>
                        <a:tabLst>
                          <a:tab pos="0" algn="l"/>
                        </a:tabLst>
                      </a:pPr>
                      <a:r>
                        <a:rPr lang="ru-RU" sz="900" b="0" strike="noStrike" spc="-1" dirty="0" err="1">
                          <a:solidFill>
                            <a:srgbClr val="000000"/>
                          </a:solidFill>
                          <a:latin typeface="Open Sans"/>
                          <a:ea typeface="Open Sans"/>
                        </a:rPr>
                        <a:t>Темкинский</a:t>
                      </a:r>
                      <a:r>
                        <a:rPr lang="ru-RU" sz="900" b="0" strike="noStrike" spc="-1" dirty="0">
                          <a:solidFill>
                            <a:srgbClr val="000000"/>
                          </a:solidFill>
                          <a:latin typeface="Open Sans"/>
                          <a:ea typeface="Open Sans"/>
                        </a:rPr>
                        <a:t> район, </a:t>
                      </a:r>
                      <a:r>
                        <a:rPr lang="ru-RU" sz="900" b="0" strike="noStrike" spc="-1" dirty="0" err="1">
                          <a:solidFill>
                            <a:srgbClr val="000000"/>
                          </a:solidFill>
                          <a:latin typeface="Open Sans"/>
                          <a:ea typeface="Open Sans"/>
                        </a:rPr>
                        <a:t>Темкинское</a:t>
                      </a:r>
                      <a:r>
                        <a:rPr lang="ru-RU" sz="900" b="0" strike="noStrike" spc="-1" dirty="0">
                          <a:solidFill>
                            <a:srgbClr val="000000"/>
                          </a:solidFill>
                          <a:latin typeface="Open Sans"/>
                          <a:ea typeface="Open Sans"/>
                        </a:rPr>
                        <a:t> с/</a:t>
                      </a:r>
                      <a:r>
                        <a:rPr lang="ru-RU" sz="900" b="0" strike="noStrike" spc="-1" dirty="0" err="1">
                          <a:solidFill>
                            <a:srgbClr val="000000"/>
                          </a:solidFill>
                          <a:latin typeface="Open Sans"/>
                          <a:ea typeface="Open Sans"/>
                        </a:rPr>
                        <a:t>п</a:t>
                      </a:r>
                      <a:r>
                        <a:rPr lang="ru-RU" sz="900" b="0" strike="noStrike" spc="-1" dirty="0">
                          <a:solidFill>
                            <a:srgbClr val="000000"/>
                          </a:solidFill>
                          <a:latin typeface="Open Sans"/>
                          <a:ea typeface="Open Sans"/>
                        </a:rPr>
                        <a:t>, </a:t>
                      </a:r>
                      <a:r>
                        <a:rPr lang="ru-RU" sz="900" b="0" strike="noStrike" spc="-1" dirty="0" err="1">
                          <a:solidFill>
                            <a:srgbClr val="000000"/>
                          </a:solidFill>
                          <a:latin typeface="Open Sans"/>
                          <a:ea typeface="Open Sans"/>
                        </a:rPr>
                        <a:t>с</a:t>
                      </a:r>
                      <a:r>
                        <a:rPr lang="ru-RU" sz="900" b="0" strike="noStrike" spc="-1" dirty="0">
                          <a:solidFill>
                            <a:srgbClr val="000000"/>
                          </a:solidFill>
                          <a:latin typeface="Open Sans"/>
                          <a:ea typeface="Open Sans"/>
                        </a:rPr>
                        <a:t>. Темкино,</a:t>
                      </a:r>
                      <a:r>
                        <a:rPr sz="900"/>
                        <a:t/>
                      </a:r>
                      <a:br>
                        <a:rPr sz="900"/>
                      </a:br>
                      <a:r>
                        <a:rPr lang="ru-RU" sz="900" b="0" strike="noStrike" spc="-1" dirty="0">
                          <a:solidFill>
                            <a:srgbClr val="000000"/>
                          </a:solidFill>
                          <a:latin typeface="Open Sans"/>
                          <a:ea typeface="Open Sans"/>
                        </a:rPr>
                        <a:t>с правой стороны въезда с. Темкино </a:t>
                      </a:r>
                      <a:r>
                        <a:rPr sz="900"/>
                        <a:t/>
                      </a:r>
                      <a:br>
                        <a:rPr sz="900"/>
                      </a:br>
                      <a:r>
                        <a:rPr lang="ru-RU" sz="900" b="0" strike="noStrike" spc="-1" dirty="0">
                          <a:solidFill>
                            <a:srgbClr val="000000"/>
                          </a:solidFill>
                          <a:latin typeface="Open Sans"/>
                          <a:ea typeface="Open Sans"/>
                        </a:rPr>
                        <a:t>с автодороги Гагарин-Темкино;</a:t>
                      </a:r>
                      <a:endParaRPr lang="ru-RU" sz="900" b="0" strike="noStrike" spc="-1" dirty="0">
                        <a:latin typeface="Arial"/>
                      </a:endParaRPr>
                    </a:p>
                    <a:p>
                      <a:pPr algn="just">
                        <a:lnSpc>
                          <a:spcPct val="100000"/>
                        </a:lnSpc>
                        <a:tabLst>
                          <a:tab pos="0" algn="l"/>
                        </a:tabLst>
                      </a:pPr>
                      <a:r>
                        <a:rPr lang="ru-RU" sz="900" b="0" strike="noStrike" spc="-1" dirty="0">
                          <a:solidFill>
                            <a:srgbClr val="000000"/>
                          </a:solidFill>
                          <a:latin typeface="Open Sans"/>
                          <a:ea typeface="Open Sans"/>
                        </a:rPr>
                        <a:t>- расстояние до г. Москвы: 220 км;</a:t>
                      </a:r>
                      <a:endParaRPr lang="ru-RU" sz="900" b="0" strike="noStrike" spc="-1" dirty="0">
                        <a:latin typeface="Arial"/>
                      </a:endParaRPr>
                    </a:p>
                    <a:p>
                      <a:pPr algn="just">
                        <a:lnSpc>
                          <a:spcPct val="100000"/>
                        </a:lnSpc>
                        <a:tabLst>
                          <a:tab pos="0" algn="l"/>
                        </a:tabLst>
                      </a:pPr>
                      <a:r>
                        <a:rPr lang="ru-RU" sz="900" b="0" strike="noStrike" spc="-1" dirty="0">
                          <a:solidFill>
                            <a:srgbClr val="000000"/>
                          </a:solidFill>
                          <a:latin typeface="Open Sans"/>
                          <a:ea typeface="Open Sans"/>
                        </a:rPr>
                        <a:t>- расстояние до г. Смоленска: 250 км;</a:t>
                      </a:r>
                      <a:endParaRPr lang="ru-RU" sz="900" b="0" strike="noStrike" spc="-1" dirty="0">
                        <a:latin typeface="Arial"/>
                      </a:endParaRPr>
                    </a:p>
                    <a:p>
                      <a:pPr algn="just">
                        <a:lnSpc>
                          <a:spcPct val="100000"/>
                        </a:lnSpc>
                        <a:tabLst>
                          <a:tab pos="0" algn="l"/>
                        </a:tabLst>
                      </a:pPr>
                      <a:r>
                        <a:rPr lang="ru-RU" sz="1100" b="0" strike="noStrike" spc="-1" dirty="0">
                          <a:solidFill>
                            <a:srgbClr val="000000"/>
                          </a:solidFill>
                          <a:latin typeface="Open Sans"/>
                          <a:ea typeface="Open Sans"/>
                        </a:rPr>
                        <a:t>- </a:t>
                      </a:r>
                      <a:r>
                        <a:rPr lang="ru-RU" sz="900" b="0" strike="noStrike" spc="-1" dirty="0">
                          <a:solidFill>
                            <a:srgbClr val="000000"/>
                          </a:solidFill>
                          <a:latin typeface="Open Sans"/>
                          <a:ea typeface="Open Sans"/>
                        </a:rPr>
                        <a:t>расстояние до центра с.Темкино: 1,5 км.</a:t>
                      </a:r>
                      <a:endParaRPr lang="ru-RU" sz="90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vMerge="1">
                  <a:txBody>
                    <a:bodyPr/>
                    <a:lstStyle/>
                    <a:p>
                      <a:endParaRPr lang="ru-RU"/>
                    </a:p>
                  </a:txBody>
                  <a:tcPr marL="90000" marR="90000">
                    <a:solidFill>
                      <a:srgbClr val="729FCF"/>
                    </a:solidFill>
                  </a:tcPr>
                </a:tc>
                <a:extLst>
                  <a:ext uri="{0D108BD9-81ED-4DB2-BD59-A6C34878D82A}">
                    <a16:rowId xmlns="" xmlns:a16="http://schemas.microsoft.com/office/drawing/2014/main" val="10001"/>
                  </a:ext>
                </a:extLst>
              </a:tr>
            </a:tbl>
          </a:graphicData>
        </a:graphic>
      </p:graphicFrame>
      <p:graphicFrame>
        <p:nvGraphicFramePr>
          <p:cNvPr id="343" name="Таблица 12"/>
          <p:cNvGraphicFramePr/>
          <p:nvPr/>
        </p:nvGraphicFramePr>
        <p:xfrm>
          <a:off x="197280" y="6246000"/>
          <a:ext cx="5837400" cy="259080"/>
        </p:xfrm>
        <a:graphic>
          <a:graphicData uri="http://schemas.openxmlformats.org/drawingml/2006/table">
            <a:tbl>
              <a:tblPr/>
              <a:tblGrid>
                <a:gridCol w="1688040">
                  <a:extLst>
                    <a:ext uri="{9D8B030D-6E8A-4147-A177-3AD203B41FA5}">
                      <a16:colId xmlns="" xmlns:a16="http://schemas.microsoft.com/office/drawing/2014/main" val="20000"/>
                    </a:ext>
                  </a:extLst>
                </a:gridCol>
                <a:gridCol w="4149360">
                  <a:extLst>
                    <a:ext uri="{9D8B030D-6E8A-4147-A177-3AD203B41FA5}">
                      <a16:colId xmlns="" xmlns:a16="http://schemas.microsoft.com/office/drawing/2014/main" val="20001"/>
                    </a:ext>
                  </a:extLst>
                </a:gridCol>
              </a:tblGrid>
              <a:tr h="164520">
                <a:tc>
                  <a:txBody>
                    <a:bodyPr/>
                    <a:lstStyle/>
                    <a:p>
                      <a:pPr algn="ctr">
                        <a:lnSpc>
                          <a:spcPct val="100000"/>
                        </a:lnSpc>
                      </a:pPr>
                      <a:r>
                        <a:rPr lang="ru-RU" sz="1100" b="0" strike="noStrike" spc="-1">
                          <a:solidFill>
                            <a:srgbClr val="007FAC"/>
                          </a:solidFill>
                          <a:latin typeface="Open Sans Semibold"/>
                          <a:ea typeface="Open Sans Semibold"/>
                        </a:rPr>
                        <a:t>Подъездные пути</a:t>
                      </a:r>
                      <a:endParaRPr lang="ru-RU" sz="11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solidFill>
                      <a:srgbClr val="D1FFFF"/>
                    </a:solidFill>
                  </a:tcPr>
                </a:tc>
                <a:tc>
                  <a:txBody>
                    <a:bodyPr/>
                    <a:lstStyle/>
                    <a:p>
                      <a:pPr>
                        <a:lnSpc>
                          <a:spcPct val="100000"/>
                        </a:lnSpc>
                      </a:pPr>
                      <a:r>
                        <a:rPr lang="ru-RU" sz="900" b="0" strike="noStrike" spc="-1">
                          <a:solidFill>
                            <a:srgbClr val="000000"/>
                          </a:solidFill>
                          <a:latin typeface="Open Sans"/>
                          <a:ea typeface="Open Sans"/>
                        </a:rPr>
                        <a:t>автомобильная дорога примыкает к участку, железная дорога в 300 м</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solidFill>
                      <a:srgbClr val="FFFFFF"/>
                    </a:solidFill>
                  </a:tcPr>
                </a:tc>
                <a:extLst>
                  <a:ext uri="{0D108BD9-81ED-4DB2-BD59-A6C34878D82A}">
                    <a16:rowId xmlns="" xmlns:a16="http://schemas.microsoft.com/office/drawing/2014/main" val="10000"/>
                  </a:ext>
                </a:extLst>
              </a:tr>
            </a:tbl>
          </a:graphicData>
        </a:graphic>
      </p:graphicFrame>
      <p:graphicFrame>
        <p:nvGraphicFramePr>
          <p:cNvPr id="344" name="Таблица 17"/>
          <p:cNvGraphicFramePr/>
          <p:nvPr/>
        </p:nvGraphicFramePr>
        <p:xfrm>
          <a:off x="919800" y="6506640"/>
          <a:ext cx="4556520" cy="365760"/>
        </p:xfrm>
        <a:graphic>
          <a:graphicData uri="http://schemas.openxmlformats.org/drawingml/2006/table">
            <a:tbl>
              <a:tblPr/>
              <a:tblGrid>
                <a:gridCol w="2063880">
                  <a:extLst>
                    <a:ext uri="{9D8B030D-6E8A-4147-A177-3AD203B41FA5}">
                      <a16:colId xmlns="" xmlns:a16="http://schemas.microsoft.com/office/drawing/2014/main" val="20000"/>
                    </a:ext>
                  </a:extLst>
                </a:gridCol>
                <a:gridCol w="2492640">
                  <a:extLst>
                    <a:ext uri="{9D8B030D-6E8A-4147-A177-3AD203B41FA5}">
                      <a16:colId xmlns="" xmlns:a16="http://schemas.microsoft.com/office/drawing/2014/main" val="20001"/>
                    </a:ext>
                  </a:extLst>
                </a:gridCol>
              </a:tblGrid>
              <a:tr h="0">
                <a:tc>
                  <a:txBody>
                    <a:bodyPr/>
                    <a:lstStyle/>
                    <a:p>
                      <a:pPr algn="ctr">
                        <a:lnSpc>
                          <a:spcPct val="100000"/>
                        </a:lnSpc>
                      </a:pPr>
                      <a:r>
                        <a:rPr lang="ru-RU" sz="1100" b="0" strike="noStrike" spc="-1" dirty="0">
                          <a:solidFill>
                            <a:srgbClr val="007FAC"/>
                          </a:solidFill>
                          <a:latin typeface="Open Sans Semibold"/>
                          <a:ea typeface="Open Sans Semibold"/>
                        </a:rPr>
                        <a:t>Условия предоставления</a:t>
                      </a:r>
                      <a:endParaRPr lang="ru-RU" sz="110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solidFill>
                      <a:srgbClr val="D1FFFF"/>
                    </a:solidFill>
                  </a:tcPr>
                </a:tc>
                <a:tc>
                  <a:txBody>
                    <a:bodyPr/>
                    <a:lstStyle/>
                    <a:p>
                      <a:pPr>
                        <a:lnSpc>
                          <a:spcPct val="100000"/>
                        </a:lnSpc>
                        <a:tabLst>
                          <a:tab pos="0" algn="l"/>
                        </a:tabLst>
                      </a:pPr>
                      <a:r>
                        <a:rPr lang="ru-RU" sz="900" b="0" strike="noStrike" spc="-1" dirty="0">
                          <a:solidFill>
                            <a:srgbClr val="000000"/>
                          </a:solidFill>
                          <a:latin typeface="Open Sans"/>
                          <a:ea typeface="Open Sans"/>
                        </a:rPr>
                        <a:t>-аренда: 174,3 тыс. руб. в год;</a:t>
                      </a:r>
                      <a:endParaRPr lang="ru-RU" sz="900" b="0" strike="noStrike" spc="-1" dirty="0">
                        <a:latin typeface="Arial"/>
                      </a:endParaRPr>
                    </a:p>
                    <a:p>
                      <a:pPr>
                        <a:lnSpc>
                          <a:spcPct val="100000"/>
                        </a:lnSpc>
                        <a:tabLst>
                          <a:tab pos="0" algn="l"/>
                        </a:tabLst>
                      </a:pPr>
                      <a:r>
                        <a:rPr lang="ru-RU" sz="900" b="0" strike="noStrike" spc="-1" dirty="0">
                          <a:solidFill>
                            <a:srgbClr val="000000"/>
                          </a:solidFill>
                          <a:latin typeface="Open Sans"/>
                          <a:ea typeface="Open Sans"/>
                        </a:rPr>
                        <a:t>-выкуп: 1000,0 тыс. руб.</a:t>
                      </a:r>
                      <a:endParaRPr lang="ru-RU" sz="90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solidFill>
                      <a:srgbClr val="FFFFFF"/>
                    </a:solidFill>
                  </a:tcPr>
                </a:tc>
                <a:extLst>
                  <a:ext uri="{0D108BD9-81ED-4DB2-BD59-A6C34878D82A}">
                    <a16:rowId xmlns="" xmlns:a16="http://schemas.microsoft.com/office/drawing/2014/main" val="10000"/>
                  </a:ext>
                </a:extLst>
              </a:tr>
            </a:tbl>
          </a:graphicData>
        </a:graphic>
      </p:graphicFrame>
      <p:graphicFrame>
        <p:nvGraphicFramePr>
          <p:cNvPr id="345" name="Таблица 19"/>
          <p:cNvGraphicFramePr/>
          <p:nvPr/>
        </p:nvGraphicFramePr>
        <p:xfrm>
          <a:off x="214200" y="3046320"/>
          <a:ext cx="7178400" cy="1143720"/>
        </p:xfrm>
        <a:graphic>
          <a:graphicData uri="http://schemas.openxmlformats.org/drawingml/2006/table">
            <a:tbl>
              <a:tblPr/>
              <a:tblGrid>
                <a:gridCol w="1760040">
                  <a:extLst>
                    <a:ext uri="{9D8B030D-6E8A-4147-A177-3AD203B41FA5}">
                      <a16:colId xmlns="" xmlns:a16="http://schemas.microsoft.com/office/drawing/2014/main" val="20000"/>
                    </a:ext>
                  </a:extLst>
                </a:gridCol>
                <a:gridCol w="2059560">
                  <a:extLst>
                    <a:ext uri="{9D8B030D-6E8A-4147-A177-3AD203B41FA5}">
                      <a16:colId xmlns="" xmlns:a16="http://schemas.microsoft.com/office/drawing/2014/main" val="20001"/>
                    </a:ext>
                  </a:extLst>
                </a:gridCol>
                <a:gridCol w="3358800">
                  <a:extLst>
                    <a:ext uri="{9D8B030D-6E8A-4147-A177-3AD203B41FA5}">
                      <a16:colId xmlns="" xmlns:a16="http://schemas.microsoft.com/office/drawing/2014/main" val="20002"/>
                    </a:ext>
                  </a:extLst>
                </a:gridCol>
              </a:tblGrid>
              <a:tr h="228960">
                <a:tc rowSpan="4">
                  <a:txBody>
                    <a:bodyPr/>
                    <a:lstStyle/>
                    <a:p>
                      <a:pPr algn="ctr">
                        <a:lnSpc>
                          <a:spcPct val="100000"/>
                        </a:lnSpc>
                      </a:pPr>
                      <a:r>
                        <a:rPr lang="ru-RU" sz="1200" b="0" strike="noStrike" spc="-1" dirty="0">
                          <a:solidFill>
                            <a:srgbClr val="007FAC"/>
                          </a:solidFill>
                          <a:latin typeface="Open Sans Semibold"/>
                          <a:ea typeface="Open Sans Semibold"/>
                        </a:rPr>
                        <a:t>Характеристика</a:t>
                      </a:r>
                      <a:endParaRPr lang="ru-RU" sz="1200" b="0" strike="noStrike" spc="-1" dirty="0">
                        <a:latin typeface="Arial"/>
                      </a:endParaRPr>
                    </a:p>
                    <a:p>
                      <a:pPr algn="ctr">
                        <a:lnSpc>
                          <a:spcPct val="100000"/>
                        </a:lnSpc>
                      </a:pPr>
                      <a:r>
                        <a:rPr lang="ru-RU" sz="1200" b="0" strike="noStrike" spc="-1" dirty="0">
                          <a:solidFill>
                            <a:srgbClr val="007FAC"/>
                          </a:solidFill>
                          <a:latin typeface="Open Sans Semibold"/>
                          <a:ea typeface="Open Sans Semibold"/>
                        </a:rPr>
                        <a:t>участка</a:t>
                      </a:r>
                      <a:endParaRPr lang="ru-RU" sz="120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solidFill>
                      <a:srgbClr val="D1FFFF"/>
                    </a:solidFill>
                  </a:tcPr>
                </a:tc>
                <a:tc>
                  <a:txBody>
                    <a:bodyPr/>
                    <a:lstStyle/>
                    <a:p>
                      <a:pPr>
                        <a:lnSpc>
                          <a:spcPct val="100000"/>
                        </a:lnSpc>
                      </a:pPr>
                      <a:r>
                        <a:rPr lang="ru-RU" sz="900" b="0" strike="noStrike" spc="-1" dirty="0">
                          <a:solidFill>
                            <a:srgbClr val="007FAC"/>
                          </a:solidFill>
                          <a:latin typeface="Open Sans Semibold"/>
                          <a:ea typeface="Open Sans Semibold"/>
                        </a:rPr>
                        <a:t>Площадь</a:t>
                      </a:r>
                      <a:endParaRPr lang="ru-RU" sz="90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a:txBody>
                    <a:bodyPr/>
                    <a:lstStyle/>
                    <a:p>
                      <a:pPr>
                        <a:lnSpc>
                          <a:spcPct val="100000"/>
                        </a:lnSpc>
                      </a:pPr>
                      <a:r>
                        <a:rPr lang="ru-RU" sz="900" b="0" strike="noStrike" spc="-1">
                          <a:solidFill>
                            <a:srgbClr val="000000"/>
                          </a:solidFill>
                          <a:latin typeface="Open Sans"/>
                          <a:ea typeface="Open Sans"/>
                        </a:rPr>
                        <a:t>1,05 га</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0"/>
                  </a:ext>
                </a:extLst>
              </a:tr>
              <a:tr h="228960">
                <a:tc vMerge="1">
                  <a:txBody>
                    <a:bodyPr/>
                    <a:lstStyle/>
                    <a:p>
                      <a:endParaRPr lang="ru-RU"/>
                    </a:p>
                  </a:txBody>
                  <a:tcPr marL="90000" marR="90000">
                    <a:solidFill>
                      <a:srgbClr val="729FCF"/>
                    </a:solidFill>
                  </a:tcPr>
                </a:tc>
                <a:tc>
                  <a:txBody>
                    <a:bodyPr/>
                    <a:lstStyle/>
                    <a:p>
                      <a:pPr>
                        <a:lnSpc>
                          <a:spcPct val="100000"/>
                        </a:lnSpc>
                        <a:tabLst>
                          <a:tab pos="0" algn="l"/>
                        </a:tabLst>
                      </a:pPr>
                      <a:r>
                        <a:rPr lang="ru-RU" sz="900" b="0" strike="noStrike" spc="-1">
                          <a:solidFill>
                            <a:srgbClr val="007FAC"/>
                          </a:solidFill>
                          <a:latin typeface="Open Sans Semibold"/>
                          <a:ea typeface="Open Sans Semibold"/>
                        </a:rPr>
                        <a:t>Категория земли</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a:txBody>
                    <a:bodyPr/>
                    <a:lstStyle/>
                    <a:p>
                      <a:pPr>
                        <a:lnSpc>
                          <a:spcPct val="100000"/>
                        </a:lnSpc>
                        <a:tabLst>
                          <a:tab pos="0" algn="l"/>
                        </a:tabLst>
                      </a:pPr>
                      <a:r>
                        <a:rPr lang="ru-RU" sz="900" b="0" strike="noStrike" spc="-1">
                          <a:solidFill>
                            <a:srgbClr val="000000"/>
                          </a:solidFill>
                          <a:latin typeface="Open Sans"/>
                          <a:ea typeface="Open Sans"/>
                        </a:rPr>
                        <a:t>земли населенных пунктов</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1"/>
                  </a:ext>
                </a:extLst>
              </a:tr>
              <a:tr h="228960">
                <a:tc vMerge="1">
                  <a:txBody>
                    <a:bodyPr/>
                    <a:lstStyle/>
                    <a:p>
                      <a:endParaRPr lang="ru-RU"/>
                    </a:p>
                  </a:txBody>
                  <a:tcPr marL="90000" marR="90000">
                    <a:solidFill>
                      <a:srgbClr val="729FCF"/>
                    </a:solidFill>
                  </a:tcPr>
                </a:tc>
                <a:tc>
                  <a:txBody>
                    <a:bodyPr/>
                    <a:lstStyle/>
                    <a:p>
                      <a:pPr>
                        <a:lnSpc>
                          <a:spcPct val="100000"/>
                        </a:lnSpc>
                        <a:tabLst>
                          <a:tab pos="0" algn="l"/>
                        </a:tabLst>
                      </a:pPr>
                      <a:r>
                        <a:rPr lang="ru-RU" sz="900" b="0" strike="noStrike" spc="-1">
                          <a:solidFill>
                            <a:srgbClr val="007FAC"/>
                          </a:solidFill>
                          <a:latin typeface="Open Sans Semibold"/>
                          <a:ea typeface="Open Sans Semibold"/>
                        </a:rPr>
                        <a:t>Форма собственности</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a:txBody>
                    <a:bodyPr/>
                    <a:lstStyle/>
                    <a:p>
                      <a:pPr>
                        <a:lnSpc>
                          <a:spcPct val="100000"/>
                        </a:lnSpc>
                        <a:tabLst>
                          <a:tab pos="0" algn="l"/>
                        </a:tabLst>
                      </a:pPr>
                      <a:r>
                        <a:rPr lang="ru-RU" sz="900" b="0" strike="noStrike" spc="-1">
                          <a:solidFill>
                            <a:srgbClr val="000000"/>
                          </a:solidFill>
                          <a:latin typeface="Open Sans"/>
                          <a:ea typeface="Open Sans"/>
                        </a:rPr>
                        <a:t>государственная собственность до разграничения</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2"/>
                  </a:ext>
                </a:extLst>
              </a:tr>
              <a:tr h="456840">
                <a:tc vMerge="1">
                  <a:txBody>
                    <a:bodyPr/>
                    <a:lstStyle/>
                    <a:p>
                      <a:endParaRPr lang="ru-RU"/>
                    </a:p>
                  </a:txBody>
                  <a:tcPr marL="90000" marR="90000">
                    <a:solidFill>
                      <a:srgbClr val="729FCF"/>
                    </a:solidFill>
                  </a:tcPr>
                </a:tc>
                <a:tc>
                  <a:txBody>
                    <a:bodyPr/>
                    <a:lstStyle/>
                    <a:p>
                      <a:pPr>
                        <a:lnSpc>
                          <a:spcPct val="100000"/>
                        </a:lnSpc>
                        <a:tabLst>
                          <a:tab pos="0" algn="l"/>
                        </a:tabLst>
                      </a:pPr>
                      <a:r>
                        <a:rPr lang="ru-RU" sz="900" b="0" strike="noStrike" spc="-1">
                          <a:solidFill>
                            <a:srgbClr val="007FAC"/>
                          </a:solidFill>
                          <a:latin typeface="Open Sans Semibold"/>
                          <a:ea typeface="Open Sans Semibold"/>
                        </a:rPr>
                        <a:t>Приоритетное направление использования</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a:txBody>
                    <a:bodyPr/>
                    <a:lstStyle/>
                    <a:p>
                      <a:pPr>
                        <a:lnSpc>
                          <a:spcPct val="100000"/>
                        </a:lnSpc>
                        <a:tabLst>
                          <a:tab pos="0" algn="l"/>
                        </a:tabLst>
                      </a:pPr>
                      <a:r>
                        <a:rPr lang="ru-RU" sz="900" b="0" strike="noStrike" spc="-1" dirty="0">
                          <a:solidFill>
                            <a:srgbClr val="000000"/>
                          </a:solidFill>
                          <a:latin typeface="Open Sans"/>
                          <a:ea typeface="Open Sans"/>
                        </a:rPr>
                        <a:t>производственная зона</a:t>
                      </a:r>
                      <a:endParaRPr lang="ru-RU" sz="90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3"/>
                  </a:ext>
                </a:extLst>
              </a:tr>
            </a:tbl>
          </a:graphicData>
        </a:graphic>
      </p:graphicFrame>
      <p:graphicFrame>
        <p:nvGraphicFramePr>
          <p:cNvPr id="346" name="Таблица 20"/>
          <p:cNvGraphicFramePr/>
          <p:nvPr/>
        </p:nvGraphicFramePr>
        <p:xfrm>
          <a:off x="200160" y="4095720"/>
          <a:ext cx="6498720" cy="2195640"/>
        </p:xfrm>
        <a:graphic>
          <a:graphicData uri="http://schemas.openxmlformats.org/drawingml/2006/table">
            <a:tbl>
              <a:tblPr/>
              <a:tblGrid>
                <a:gridCol w="1291320">
                  <a:extLst>
                    <a:ext uri="{9D8B030D-6E8A-4147-A177-3AD203B41FA5}">
                      <a16:colId xmlns="" xmlns:a16="http://schemas.microsoft.com/office/drawing/2014/main" val="20000"/>
                    </a:ext>
                  </a:extLst>
                </a:gridCol>
                <a:gridCol w="1319040">
                  <a:extLst>
                    <a:ext uri="{9D8B030D-6E8A-4147-A177-3AD203B41FA5}">
                      <a16:colId xmlns="" xmlns:a16="http://schemas.microsoft.com/office/drawing/2014/main" val="20001"/>
                    </a:ext>
                  </a:extLst>
                </a:gridCol>
                <a:gridCol w="3888360">
                  <a:extLst>
                    <a:ext uri="{9D8B030D-6E8A-4147-A177-3AD203B41FA5}">
                      <a16:colId xmlns="" xmlns:a16="http://schemas.microsoft.com/office/drawing/2014/main" val="20002"/>
                    </a:ext>
                  </a:extLst>
                </a:gridCol>
              </a:tblGrid>
              <a:tr h="503280">
                <a:tc rowSpan="4">
                  <a:txBody>
                    <a:bodyPr/>
                    <a:lstStyle/>
                    <a:p>
                      <a:pPr algn="ctr">
                        <a:lnSpc>
                          <a:spcPct val="100000"/>
                        </a:lnSpc>
                      </a:pPr>
                      <a:r>
                        <a:rPr lang="ru-RU" sz="1050" b="0" strike="noStrike" spc="-1" dirty="0">
                          <a:solidFill>
                            <a:srgbClr val="007FAC"/>
                          </a:solidFill>
                          <a:latin typeface="Open Sans Semibold"/>
                          <a:ea typeface="Open Sans Semibold"/>
                        </a:rPr>
                        <a:t>Инженерные </a:t>
                      </a:r>
                      <a:endParaRPr lang="ru-RU" sz="1050" b="0" strike="noStrike" spc="-1" dirty="0">
                        <a:latin typeface="Arial"/>
                      </a:endParaRPr>
                    </a:p>
                    <a:p>
                      <a:pPr algn="ctr">
                        <a:lnSpc>
                          <a:spcPct val="100000"/>
                        </a:lnSpc>
                      </a:pPr>
                      <a:r>
                        <a:rPr lang="ru-RU" sz="1050" b="0" strike="noStrike" spc="-1" dirty="0">
                          <a:solidFill>
                            <a:srgbClr val="007FAC"/>
                          </a:solidFill>
                          <a:latin typeface="Open Sans Semibold"/>
                          <a:ea typeface="Open Sans Semibold"/>
                        </a:rPr>
                        <a:t>коммуникации</a:t>
                      </a:r>
                      <a:endParaRPr lang="ru-RU" sz="105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solidFill>
                      <a:srgbClr val="D1FFFF"/>
                    </a:solidFill>
                  </a:tcPr>
                </a:tc>
                <a:tc>
                  <a:txBody>
                    <a:bodyPr/>
                    <a:lstStyle/>
                    <a:p>
                      <a:pPr>
                        <a:lnSpc>
                          <a:spcPct val="100000"/>
                        </a:lnSpc>
                      </a:pPr>
                      <a:r>
                        <a:rPr lang="ru-RU" sz="900" b="0" strike="noStrike" spc="-1">
                          <a:solidFill>
                            <a:srgbClr val="007FAC"/>
                          </a:solidFill>
                          <a:latin typeface="Open Sans Semibold"/>
                          <a:ea typeface="Open Sans Semibold"/>
                        </a:rPr>
                        <a:t>Электроснабжение</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a:txBody>
                    <a:bodyPr/>
                    <a:lstStyle/>
                    <a:p>
                      <a:pPr>
                        <a:lnSpc>
                          <a:spcPct val="100000"/>
                        </a:lnSpc>
                        <a:tabLst>
                          <a:tab pos="0" algn="l"/>
                        </a:tabLst>
                      </a:pPr>
                      <a:r>
                        <a:rPr lang="ru-RU" sz="900" b="0" strike="noStrike" spc="-1" dirty="0">
                          <a:solidFill>
                            <a:srgbClr val="000000"/>
                          </a:solidFill>
                          <a:latin typeface="Open Sans"/>
                          <a:ea typeface="Open Sans"/>
                        </a:rPr>
                        <a:t>ближайший открытый центр питания ПС Темкино 110/35/10 на расстоянии 1,2 км до границы земельного участка по прямой. Резерв мощности для технологического присоединения 5,80 МВА</a:t>
                      </a:r>
                      <a:endParaRPr lang="ru-RU" sz="90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0"/>
                  </a:ext>
                </a:extLst>
              </a:tr>
              <a:tr h="640440">
                <a:tc vMerge="1">
                  <a:txBody>
                    <a:bodyPr/>
                    <a:lstStyle/>
                    <a:p>
                      <a:endParaRPr lang="ru-RU"/>
                    </a:p>
                  </a:txBody>
                  <a:tcPr marL="90000" marR="90000">
                    <a:solidFill>
                      <a:srgbClr val="729FCF"/>
                    </a:solidFill>
                  </a:tcPr>
                </a:tc>
                <a:tc>
                  <a:txBody>
                    <a:bodyPr/>
                    <a:lstStyle/>
                    <a:p>
                      <a:pPr>
                        <a:lnSpc>
                          <a:spcPct val="100000"/>
                        </a:lnSpc>
                      </a:pPr>
                      <a:r>
                        <a:rPr lang="ru-RU" sz="900" b="0" strike="noStrike" spc="-1">
                          <a:solidFill>
                            <a:srgbClr val="007FAC"/>
                          </a:solidFill>
                          <a:latin typeface="Open Sans Semibold"/>
                          <a:ea typeface="Open Sans Semibold"/>
                        </a:rPr>
                        <a:t>Газоснабжение</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a:txBody>
                    <a:bodyPr/>
                    <a:lstStyle/>
                    <a:p>
                      <a:pPr>
                        <a:lnSpc>
                          <a:spcPct val="100000"/>
                        </a:lnSpc>
                        <a:tabLst>
                          <a:tab pos="0" algn="l"/>
                        </a:tabLst>
                      </a:pPr>
                      <a:r>
                        <a:rPr lang="ru-RU" sz="900" b="0" strike="noStrike" spc="-1">
                          <a:solidFill>
                            <a:srgbClr val="000000"/>
                          </a:solidFill>
                          <a:latin typeface="Open Sans"/>
                          <a:ea typeface="Open Sans"/>
                        </a:rPr>
                        <a:t>точка подключения – в 1000-2000 м от участка, максимальная мощность – до 500-700 м3/час, сроки осуществления тех. присоединения – 1,5-2 года, ориентировочная стоимость – 0,8-1,0 млн. руб.</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1"/>
                  </a:ext>
                </a:extLst>
              </a:tr>
              <a:tr h="640440">
                <a:tc vMerge="1">
                  <a:txBody>
                    <a:bodyPr/>
                    <a:lstStyle/>
                    <a:p>
                      <a:endParaRPr lang="ru-RU"/>
                    </a:p>
                  </a:txBody>
                  <a:tcPr marL="90000" marR="90000">
                    <a:solidFill>
                      <a:srgbClr val="729FCF"/>
                    </a:solidFill>
                  </a:tcPr>
                </a:tc>
                <a:tc>
                  <a:txBody>
                    <a:bodyPr/>
                    <a:lstStyle/>
                    <a:p>
                      <a:pPr>
                        <a:lnSpc>
                          <a:spcPct val="100000"/>
                        </a:lnSpc>
                      </a:pPr>
                      <a:r>
                        <a:rPr lang="ru-RU" sz="900" b="0" strike="noStrike" spc="-1">
                          <a:solidFill>
                            <a:srgbClr val="007FAC"/>
                          </a:solidFill>
                          <a:latin typeface="Open Sans Semibold"/>
                          <a:ea typeface="Open Sans Semibold"/>
                        </a:rPr>
                        <a:t>Водоснабжение</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a:txBody>
                    <a:bodyPr/>
                    <a:lstStyle/>
                    <a:p>
                      <a:pPr>
                        <a:lnSpc>
                          <a:spcPct val="100000"/>
                        </a:lnSpc>
                        <a:tabLst>
                          <a:tab pos="0" algn="l"/>
                        </a:tabLst>
                      </a:pPr>
                      <a:r>
                        <a:rPr lang="ru-RU" sz="900" b="0" strike="noStrike" spc="-1">
                          <a:solidFill>
                            <a:srgbClr val="000000"/>
                          </a:solidFill>
                          <a:latin typeface="Open Sans"/>
                          <a:ea typeface="Open Sans"/>
                        </a:rPr>
                        <a:t>точка подключения – 800 м до границы земельного участка, максимальная мощность – 6 куб. м/ч (труба диаметром 63 мм), ориентировочная стоимость тех. присоединения – 1000,0 тыс. руб., сроки осуществления тех. присоединения – 1 мес.</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2"/>
                  </a:ext>
                </a:extLst>
              </a:tr>
              <a:tr h="411480">
                <a:tc vMerge="1">
                  <a:txBody>
                    <a:bodyPr/>
                    <a:lstStyle/>
                    <a:p>
                      <a:endParaRPr lang="ru-RU"/>
                    </a:p>
                  </a:txBody>
                  <a:tcPr marL="90000" marR="90000">
                    <a:solidFill>
                      <a:srgbClr val="729FCF"/>
                    </a:solidFill>
                  </a:tcPr>
                </a:tc>
                <a:tc>
                  <a:txBody>
                    <a:bodyPr/>
                    <a:lstStyle/>
                    <a:p>
                      <a:pPr>
                        <a:lnSpc>
                          <a:spcPct val="100000"/>
                        </a:lnSpc>
                      </a:pPr>
                      <a:r>
                        <a:rPr lang="ru-RU" sz="900" b="0" strike="noStrike" spc="-1">
                          <a:solidFill>
                            <a:srgbClr val="007FAC"/>
                          </a:solidFill>
                          <a:latin typeface="Open Sans Semibold"/>
                          <a:ea typeface="Open Sans Semibold"/>
                        </a:rPr>
                        <a:t>Водоотведение</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a:txBody>
                    <a:bodyPr/>
                    <a:lstStyle/>
                    <a:p>
                      <a:pPr>
                        <a:lnSpc>
                          <a:spcPct val="100000"/>
                        </a:lnSpc>
                        <a:tabLst>
                          <a:tab pos="0" algn="l"/>
                        </a:tabLst>
                      </a:pPr>
                      <a:r>
                        <a:rPr lang="ru-RU" sz="900" b="0" strike="noStrike" spc="-1">
                          <a:solidFill>
                            <a:srgbClr val="000000"/>
                          </a:solidFill>
                          <a:latin typeface="Open Sans"/>
                          <a:ea typeface="Open Sans"/>
                        </a:rPr>
                        <a:t>местный септик; сроки осуществления присоединения – 1 мес.; стоимость – 0,2 млн. руб.</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3"/>
                  </a:ext>
                </a:extLst>
              </a:tr>
            </a:tbl>
          </a:graphicData>
        </a:graphic>
      </p:graphicFrame>
      <p:sp>
        <p:nvSpPr>
          <p:cNvPr id="347" name="TextBox 16"/>
          <p:cNvSpPr/>
          <p:nvPr/>
        </p:nvSpPr>
        <p:spPr>
          <a:xfrm>
            <a:off x="858240" y="154800"/>
            <a:ext cx="1173824" cy="860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000" spc="-1" dirty="0" err="1" smtClean="0">
                <a:solidFill>
                  <a:srgbClr val="002060"/>
                </a:solidFill>
                <a:latin typeface="Open Sans"/>
                <a:ea typeface="Open Sans"/>
              </a:rPr>
              <a:t>Темкинский</a:t>
            </a:r>
            <a:endParaRPr lang="ru-RU" sz="1000" spc="-1" dirty="0" smtClean="0"/>
          </a:p>
          <a:p>
            <a:pPr>
              <a:lnSpc>
                <a:spcPct val="100000"/>
              </a:lnSpc>
            </a:pPr>
            <a:r>
              <a:rPr lang="ru-RU" sz="1000" spc="-1" dirty="0" smtClean="0">
                <a:solidFill>
                  <a:srgbClr val="002060"/>
                </a:solidFill>
                <a:latin typeface="Open Sans"/>
                <a:ea typeface="Open Sans"/>
              </a:rPr>
              <a:t>муниципальный </a:t>
            </a:r>
          </a:p>
          <a:p>
            <a:pPr>
              <a:lnSpc>
                <a:spcPct val="100000"/>
              </a:lnSpc>
            </a:pPr>
            <a:r>
              <a:rPr lang="ru-RU" sz="1000" spc="-1" dirty="0" smtClean="0">
                <a:solidFill>
                  <a:srgbClr val="002060"/>
                </a:solidFill>
                <a:latin typeface="Open Sans"/>
                <a:ea typeface="Open Sans"/>
              </a:rPr>
              <a:t>округ</a:t>
            </a:r>
            <a:endParaRPr lang="ru-RU" sz="1000" spc="-1" dirty="0" smtClean="0"/>
          </a:p>
          <a:p>
            <a:pPr>
              <a:lnSpc>
                <a:spcPct val="100000"/>
              </a:lnSpc>
            </a:pPr>
            <a:r>
              <a:rPr lang="ru-RU" sz="1000" spc="-1" dirty="0" smtClean="0">
                <a:solidFill>
                  <a:srgbClr val="002060"/>
                </a:solidFill>
                <a:latin typeface="Open Sans"/>
                <a:ea typeface="Open Sans"/>
              </a:rPr>
              <a:t>Смоленской</a:t>
            </a:r>
            <a:endParaRPr lang="ru-RU" sz="1000" spc="-1" dirty="0" smtClean="0"/>
          </a:p>
          <a:p>
            <a:pPr>
              <a:lnSpc>
                <a:spcPct val="100000"/>
              </a:lnSpc>
            </a:pPr>
            <a:r>
              <a:rPr lang="ru-RU" sz="1000" spc="-1" dirty="0" smtClean="0">
                <a:solidFill>
                  <a:srgbClr val="002060"/>
                </a:solidFill>
                <a:latin typeface="Open Sans"/>
                <a:ea typeface="Open Sans"/>
              </a:rPr>
              <a:t>Области</a:t>
            </a:r>
            <a:endParaRPr lang="ru-RU" sz="1000" spc="-1" dirty="0" smtClean="0"/>
          </a:p>
        </p:txBody>
      </p:sp>
      <p:sp>
        <p:nvSpPr>
          <p:cNvPr id="348" name="TextBox 22"/>
          <p:cNvSpPr/>
          <p:nvPr/>
        </p:nvSpPr>
        <p:spPr>
          <a:xfrm>
            <a:off x="244440" y="439560"/>
            <a:ext cx="396000" cy="196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700" b="0" strike="noStrike" spc="-1">
                <a:solidFill>
                  <a:srgbClr val="002060"/>
                </a:solidFill>
                <a:latin typeface="Open Sans"/>
                <a:ea typeface="Open Sans"/>
              </a:rPr>
              <a:t>Герб </a:t>
            </a:r>
            <a:endParaRPr lang="ru-RU" sz="700" b="0" strike="noStrike" spc="-1">
              <a:latin typeface="Arial"/>
            </a:endParaRPr>
          </a:p>
        </p:txBody>
      </p:sp>
      <p:pic>
        <p:nvPicPr>
          <p:cNvPr id="349" name="Рисунок 23"/>
          <p:cNvPicPr/>
          <p:nvPr/>
        </p:nvPicPr>
        <p:blipFill>
          <a:blip r:embed="rId4"/>
          <a:stretch/>
        </p:blipFill>
        <p:spPr>
          <a:xfrm>
            <a:off x="226080" y="108720"/>
            <a:ext cx="597240" cy="861480"/>
          </a:xfrm>
          <a:prstGeom prst="rect">
            <a:avLst/>
          </a:prstGeom>
          <a:ln w="0">
            <a:noFill/>
          </a:ln>
        </p:spPr>
      </p:pic>
      <p:pic>
        <p:nvPicPr>
          <p:cNvPr id="350" name="Рисунок 13" descr="C:\Documents and Settings\таня\Рабочий стол\67-20-08.png"/>
          <p:cNvPicPr/>
          <p:nvPr/>
        </p:nvPicPr>
        <p:blipFill>
          <a:blip r:embed="rId5" cstate="print"/>
          <a:stretch/>
        </p:blipFill>
        <p:spPr>
          <a:xfrm>
            <a:off x="2636829" y="1065193"/>
            <a:ext cx="2357454" cy="1928362"/>
          </a:xfrm>
          <a:prstGeom prst="rect">
            <a:avLst/>
          </a:prstGeom>
          <a:ln w="9525">
            <a:solidFill>
              <a:srgbClr val="1F497D">
                <a:lumMod val="20000"/>
                <a:lumOff val="80000"/>
              </a:srgbClr>
            </a:solidFill>
            <a:miter/>
          </a:ln>
        </p:spPr>
      </p:pic>
      <p:pic>
        <p:nvPicPr>
          <p:cNvPr id="14" name="Рисунок 13" descr="C:\Users\user\Desktop\фото площадки\010.JPG"/>
          <p:cNvPicPr/>
          <p:nvPr/>
        </p:nvPicPr>
        <p:blipFill>
          <a:blip r:embed="rId6" cstate="print"/>
          <a:srcRect/>
          <a:stretch>
            <a:fillRect/>
          </a:stretch>
        </p:blipFill>
        <p:spPr bwMode="auto">
          <a:xfrm>
            <a:off x="5065721" y="1065194"/>
            <a:ext cx="2295520" cy="1928826"/>
          </a:xfrm>
          <a:prstGeom prst="rect">
            <a:avLst/>
          </a:prstGeom>
          <a:noFill/>
          <a:ln w="9525">
            <a:solidFill>
              <a:schemeClr val="bg2">
                <a:lumMod val="25000"/>
              </a:schemeClr>
            </a:solidFill>
            <a:miter lim="800000"/>
            <a:headEnd/>
            <a:tailEnd/>
          </a:ln>
        </p:spPr>
      </p:pic>
      <p:pic>
        <p:nvPicPr>
          <p:cNvPr id="18434" name="Picture 2" descr="D:\Логотип.png"/>
          <p:cNvPicPr>
            <a:picLocks noChangeAspect="1" noChangeArrowheads="1"/>
          </p:cNvPicPr>
          <p:nvPr/>
        </p:nvPicPr>
        <p:blipFill>
          <a:blip r:embed="rId7" cstate="print"/>
          <a:srcRect/>
          <a:stretch>
            <a:fillRect/>
          </a:stretch>
        </p:blipFill>
        <p:spPr bwMode="auto">
          <a:xfrm>
            <a:off x="0" y="6708795"/>
            <a:ext cx="2851143" cy="850880"/>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 name="Рисунок 9"/>
          <p:cNvPicPr/>
          <p:nvPr/>
        </p:nvPicPr>
        <p:blipFill>
          <a:blip r:embed="rId3"/>
          <a:stretch/>
        </p:blipFill>
        <p:spPr>
          <a:xfrm>
            <a:off x="2061000" y="156240"/>
            <a:ext cx="5498280" cy="767880"/>
          </a:xfrm>
          <a:prstGeom prst="rect">
            <a:avLst/>
          </a:prstGeom>
          <a:ln w="0">
            <a:noFill/>
          </a:ln>
        </p:spPr>
      </p:pic>
      <p:sp>
        <p:nvSpPr>
          <p:cNvPr id="352" name="TextBox 2"/>
          <p:cNvSpPr/>
          <p:nvPr/>
        </p:nvSpPr>
        <p:spPr>
          <a:xfrm>
            <a:off x="2061000" y="317160"/>
            <a:ext cx="549828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400" b="0" strike="noStrike" spc="-1">
                <a:solidFill>
                  <a:srgbClr val="FFFFFF"/>
                </a:solidFill>
                <a:latin typeface="Open Sans Semibold"/>
                <a:ea typeface="Open Sans Semibold"/>
              </a:rPr>
              <a:t>Инвестиционные площадки</a:t>
            </a:r>
            <a:endParaRPr lang="ru-RU" sz="2400" b="0" strike="noStrike" spc="-1">
              <a:latin typeface="Arial"/>
            </a:endParaRPr>
          </a:p>
        </p:txBody>
      </p:sp>
      <p:sp>
        <p:nvSpPr>
          <p:cNvPr id="353" name="TextBox 14"/>
          <p:cNvSpPr/>
          <p:nvPr/>
        </p:nvSpPr>
        <p:spPr>
          <a:xfrm>
            <a:off x="7135920" y="7190280"/>
            <a:ext cx="437982"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800" b="1" i="1" strike="noStrike" spc="-1" dirty="0" smtClean="0">
                <a:solidFill>
                  <a:srgbClr val="339533"/>
                </a:solidFill>
                <a:latin typeface="Open Sans Semibold"/>
                <a:ea typeface="Open Sans Semibold"/>
              </a:rPr>
              <a:t>13</a:t>
            </a:r>
            <a:endParaRPr lang="ru-RU" sz="1800" b="0" strike="noStrike" spc="-1" dirty="0">
              <a:latin typeface="Arial"/>
            </a:endParaRPr>
          </a:p>
        </p:txBody>
      </p:sp>
      <p:graphicFrame>
        <p:nvGraphicFramePr>
          <p:cNvPr id="354" name="Таблица 18"/>
          <p:cNvGraphicFramePr/>
          <p:nvPr/>
        </p:nvGraphicFramePr>
        <p:xfrm>
          <a:off x="168120" y="1056240"/>
          <a:ext cx="7224480" cy="2241720"/>
        </p:xfrm>
        <a:graphic>
          <a:graphicData uri="http://schemas.openxmlformats.org/drawingml/2006/table">
            <a:tbl>
              <a:tblPr/>
              <a:tblGrid>
                <a:gridCol w="2254395">
                  <a:extLst>
                    <a:ext uri="{9D8B030D-6E8A-4147-A177-3AD203B41FA5}">
                      <a16:colId xmlns="" xmlns:a16="http://schemas.microsoft.com/office/drawing/2014/main" val="20000"/>
                    </a:ext>
                  </a:extLst>
                </a:gridCol>
                <a:gridCol w="4970085">
                  <a:extLst>
                    <a:ext uri="{9D8B030D-6E8A-4147-A177-3AD203B41FA5}">
                      <a16:colId xmlns="" xmlns:a16="http://schemas.microsoft.com/office/drawing/2014/main" val="20001"/>
                    </a:ext>
                  </a:extLst>
                </a:gridCol>
              </a:tblGrid>
              <a:tr h="532080">
                <a:tc>
                  <a:txBody>
                    <a:bodyPr/>
                    <a:lstStyle/>
                    <a:p>
                      <a:pPr algn="ctr">
                        <a:lnSpc>
                          <a:spcPct val="100000"/>
                        </a:lnSpc>
                      </a:pPr>
                      <a:r>
                        <a:rPr lang="ru-RU" sz="1400" b="0" strike="noStrike" spc="-1" dirty="0">
                          <a:solidFill>
                            <a:srgbClr val="007FAC"/>
                          </a:solidFill>
                          <a:latin typeface="Open Sans Semibold"/>
                          <a:ea typeface="Open Sans Semibold"/>
                        </a:rPr>
                        <a:t>Инвестиционная площадка </a:t>
                      </a:r>
                      <a:endParaRPr lang="ru-RU" sz="1400" b="0" strike="noStrike" spc="-1" dirty="0">
                        <a:latin typeface="Arial"/>
                      </a:endParaRPr>
                    </a:p>
                    <a:p>
                      <a:pPr algn="ctr">
                        <a:lnSpc>
                          <a:spcPct val="100000"/>
                        </a:lnSpc>
                      </a:pPr>
                      <a:r>
                        <a:rPr lang="ru-RU" sz="1400" b="0" strike="noStrike" spc="-1" dirty="0">
                          <a:solidFill>
                            <a:srgbClr val="007FAC"/>
                          </a:solidFill>
                          <a:latin typeface="Open Sans Semibold"/>
                          <a:ea typeface="Open Sans Semibold"/>
                        </a:rPr>
                        <a:t>№ 67-20-11</a:t>
                      </a:r>
                      <a:endParaRPr lang="ru-RU" sz="140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solidFill>
                      <a:srgbClr val="D1FFFF"/>
                    </a:solidFill>
                  </a:tcPr>
                </a:tc>
                <a:tc rowSpan="2">
                  <a:txBody>
                    <a:bodyPr/>
                    <a:lstStyle/>
                    <a:p>
                      <a:endParaRPr lang="ru-RU" dirty="0"/>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0"/>
                  </a:ext>
                </a:extLst>
              </a:tr>
              <a:tr h="1510200">
                <a:tc>
                  <a:txBody>
                    <a:bodyPr/>
                    <a:lstStyle/>
                    <a:p>
                      <a:pPr algn="ctr">
                        <a:lnSpc>
                          <a:spcPct val="100000"/>
                        </a:lnSpc>
                      </a:pPr>
                      <a:r>
                        <a:rPr lang="ru-RU" sz="1400" b="0" strike="noStrike" spc="-1" dirty="0">
                          <a:solidFill>
                            <a:srgbClr val="007FAC"/>
                          </a:solidFill>
                          <a:latin typeface="Open Sans Semibold"/>
                          <a:ea typeface="Open Sans Semibold"/>
                        </a:rPr>
                        <a:t>Местоположение</a:t>
                      </a:r>
                      <a:r>
                        <a:rPr lang="ru-RU" sz="1400" b="0" strike="noStrike" spc="-1" dirty="0" smtClean="0">
                          <a:solidFill>
                            <a:srgbClr val="007FAC"/>
                          </a:solidFill>
                          <a:latin typeface="Open Sans Semibold"/>
                          <a:ea typeface="Open Sans Semibold"/>
                        </a:rPr>
                        <a:t>:</a:t>
                      </a:r>
                      <a:endParaRPr lang="ru-RU" sz="1400" b="0" strike="noStrike" spc="-1" dirty="0">
                        <a:latin typeface="Arial"/>
                      </a:endParaRPr>
                    </a:p>
                    <a:p>
                      <a:pPr marL="182520" indent="-1080" algn="just">
                        <a:lnSpc>
                          <a:spcPct val="100000"/>
                        </a:lnSpc>
                        <a:tabLst>
                          <a:tab pos="0" algn="l"/>
                        </a:tabLst>
                      </a:pPr>
                      <a:r>
                        <a:rPr lang="ru-RU" sz="900" b="0" strike="noStrike" spc="-1" dirty="0" err="1">
                          <a:solidFill>
                            <a:srgbClr val="000000"/>
                          </a:solidFill>
                          <a:latin typeface="Open Sans"/>
                          <a:ea typeface="Open Sans"/>
                        </a:rPr>
                        <a:t>Темкинский</a:t>
                      </a:r>
                      <a:r>
                        <a:rPr lang="ru-RU" sz="900" b="0" strike="noStrike" spc="-1" dirty="0">
                          <a:solidFill>
                            <a:srgbClr val="000000"/>
                          </a:solidFill>
                          <a:latin typeface="Open Sans"/>
                          <a:ea typeface="Open Sans"/>
                        </a:rPr>
                        <a:t> район, </a:t>
                      </a:r>
                      <a:r>
                        <a:rPr lang="ru-RU" sz="900" b="0" strike="noStrike" spc="-1" dirty="0" err="1">
                          <a:solidFill>
                            <a:srgbClr val="000000"/>
                          </a:solidFill>
                          <a:latin typeface="Open Sans"/>
                          <a:ea typeface="Open Sans"/>
                        </a:rPr>
                        <a:t>Медведевское</a:t>
                      </a:r>
                      <a:r>
                        <a:rPr lang="ru-RU" sz="900" b="0" strike="noStrike" spc="-1" dirty="0">
                          <a:solidFill>
                            <a:srgbClr val="000000"/>
                          </a:solidFill>
                          <a:latin typeface="Open Sans"/>
                          <a:ea typeface="Open Sans"/>
                        </a:rPr>
                        <a:t> с/</a:t>
                      </a:r>
                      <a:r>
                        <a:rPr lang="ru-RU" sz="900" b="0" strike="noStrike" spc="-1" dirty="0" err="1">
                          <a:solidFill>
                            <a:srgbClr val="000000"/>
                          </a:solidFill>
                          <a:latin typeface="Open Sans"/>
                          <a:ea typeface="Open Sans"/>
                        </a:rPr>
                        <a:t>п</a:t>
                      </a:r>
                      <a:r>
                        <a:rPr lang="ru-RU" sz="900" b="0" strike="noStrike" spc="-1" dirty="0">
                          <a:solidFill>
                            <a:srgbClr val="000000"/>
                          </a:solidFill>
                          <a:latin typeface="Open Sans"/>
                          <a:ea typeface="Open Sans"/>
                        </a:rPr>
                        <a:t>, в 600 м </a:t>
                      </a:r>
                      <a:endParaRPr lang="ru-RU" sz="900" b="0" strike="noStrike" spc="-1" dirty="0">
                        <a:latin typeface="Arial"/>
                      </a:endParaRPr>
                    </a:p>
                    <a:p>
                      <a:pPr marL="182520" indent="-1080" algn="just">
                        <a:lnSpc>
                          <a:spcPct val="100000"/>
                        </a:lnSpc>
                        <a:tabLst>
                          <a:tab pos="0" algn="l"/>
                        </a:tabLst>
                      </a:pPr>
                      <a:r>
                        <a:rPr lang="ru-RU" sz="900" b="0" strike="noStrike" spc="-1" dirty="0">
                          <a:solidFill>
                            <a:srgbClr val="000000"/>
                          </a:solidFill>
                          <a:latin typeface="Open Sans"/>
                          <a:ea typeface="Open Sans"/>
                        </a:rPr>
                        <a:t>на северо-восток от д. Овсяники;</a:t>
                      </a:r>
                      <a:endParaRPr lang="ru-RU" sz="900" b="0" strike="noStrike" spc="-1" dirty="0">
                        <a:latin typeface="Arial"/>
                      </a:endParaRPr>
                    </a:p>
                    <a:p>
                      <a:pPr algn="just">
                        <a:lnSpc>
                          <a:spcPct val="100000"/>
                        </a:lnSpc>
                        <a:tabLst>
                          <a:tab pos="0" algn="l"/>
                        </a:tabLst>
                      </a:pPr>
                      <a:r>
                        <a:rPr lang="ru-RU" sz="900" b="0" strike="noStrike" spc="-1" dirty="0">
                          <a:solidFill>
                            <a:srgbClr val="000000"/>
                          </a:solidFill>
                          <a:latin typeface="Open Sans"/>
                          <a:ea typeface="Open Sans"/>
                        </a:rPr>
                        <a:t>- расстояние до г. Москвы: 220 км;</a:t>
                      </a:r>
                      <a:endParaRPr lang="ru-RU" sz="900" b="0" strike="noStrike" spc="-1" dirty="0">
                        <a:latin typeface="Arial"/>
                      </a:endParaRPr>
                    </a:p>
                    <a:p>
                      <a:pPr algn="just">
                        <a:lnSpc>
                          <a:spcPct val="100000"/>
                        </a:lnSpc>
                        <a:tabLst>
                          <a:tab pos="0" algn="l"/>
                        </a:tabLst>
                      </a:pPr>
                      <a:r>
                        <a:rPr lang="ru-RU" sz="900" b="0" strike="noStrike" spc="-1" dirty="0">
                          <a:solidFill>
                            <a:srgbClr val="000000"/>
                          </a:solidFill>
                          <a:latin typeface="Open Sans"/>
                          <a:ea typeface="Open Sans"/>
                        </a:rPr>
                        <a:t>- расстояние до г. Смоленска: 240 км;</a:t>
                      </a:r>
                      <a:endParaRPr lang="ru-RU" sz="900" b="0" strike="noStrike" spc="-1" dirty="0">
                        <a:latin typeface="Arial"/>
                      </a:endParaRPr>
                    </a:p>
                    <a:p>
                      <a:pPr algn="just">
                        <a:lnSpc>
                          <a:spcPct val="100000"/>
                        </a:lnSpc>
                        <a:tabLst>
                          <a:tab pos="0" algn="l"/>
                        </a:tabLst>
                      </a:pPr>
                      <a:r>
                        <a:rPr lang="ru-RU" sz="900" b="0" strike="noStrike" spc="-1" dirty="0">
                          <a:solidFill>
                            <a:srgbClr val="000000"/>
                          </a:solidFill>
                          <a:latin typeface="Open Sans"/>
                          <a:ea typeface="Open Sans"/>
                        </a:rPr>
                        <a:t>- расстояние до центра с.Темкино: 3,0 км.</a:t>
                      </a:r>
                      <a:endParaRPr lang="ru-RU" sz="900" b="0" strike="noStrike" spc="-1" dirty="0">
                        <a:latin typeface="Arial"/>
                      </a:endParaRPr>
                    </a:p>
                    <a:p>
                      <a:pPr algn="just">
                        <a:lnSpc>
                          <a:spcPct val="100000"/>
                        </a:lnSpc>
                        <a:tabLst>
                          <a:tab pos="0" algn="l"/>
                        </a:tabLst>
                      </a:pPr>
                      <a:endParaRPr lang="ru-RU" sz="110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vMerge="1">
                  <a:txBody>
                    <a:bodyPr/>
                    <a:lstStyle/>
                    <a:p>
                      <a:endParaRPr lang="ru-RU"/>
                    </a:p>
                  </a:txBody>
                  <a:tcPr marL="90000" marR="90000">
                    <a:solidFill>
                      <a:srgbClr val="729FCF"/>
                    </a:solidFill>
                  </a:tcPr>
                </a:tc>
                <a:extLst>
                  <a:ext uri="{0D108BD9-81ED-4DB2-BD59-A6C34878D82A}">
                    <a16:rowId xmlns="" xmlns:a16="http://schemas.microsoft.com/office/drawing/2014/main" val="10001"/>
                  </a:ext>
                </a:extLst>
              </a:tr>
            </a:tbl>
          </a:graphicData>
        </a:graphic>
      </p:graphicFrame>
      <p:graphicFrame>
        <p:nvGraphicFramePr>
          <p:cNvPr id="355" name="Таблица 12"/>
          <p:cNvGraphicFramePr/>
          <p:nvPr/>
        </p:nvGraphicFramePr>
        <p:xfrm>
          <a:off x="182880" y="5889240"/>
          <a:ext cx="5690520" cy="366120"/>
        </p:xfrm>
        <a:graphic>
          <a:graphicData uri="http://schemas.openxmlformats.org/drawingml/2006/table">
            <a:tbl>
              <a:tblPr/>
              <a:tblGrid>
                <a:gridCol w="2598480">
                  <a:extLst>
                    <a:ext uri="{9D8B030D-6E8A-4147-A177-3AD203B41FA5}">
                      <a16:colId xmlns="" xmlns:a16="http://schemas.microsoft.com/office/drawing/2014/main" val="20000"/>
                    </a:ext>
                  </a:extLst>
                </a:gridCol>
                <a:gridCol w="3092040">
                  <a:extLst>
                    <a:ext uri="{9D8B030D-6E8A-4147-A177-3AD203B41FA5}">
                      <a16:colId xmlns="" xmlns:a16="http://schemas.microsoft.com/office/drawing/2014/main" val="20001"/>
                    </a:ext>
                  </a:extLst>
                </a:gridCol>
              </a:tblGrid>
              <a:tr h="366120">
                <a:tc>
                  <a:txBody>
                    <a:bodyPr/>
                    <a:lstStyle/>
                    <a:p>
                      <a:pPr algn="ctr">
                        <a:lnSpc>
                          <a:spcPct val="100000"/>
                        </a:lnSpc>
                      </a:pPr>
                      <a:r>
                        <a:rPr lang="ru-RU" sz="1100" b="0" strike="noStrike" spc="-1">
                          <a:solidFill>
                            <a:srgbClr val="007FAC"/>
                          </a:solidFill>
                          <a:latin typeface="Open Sans Semibold"/>
                          <a:ea typeface="Open Sans Semibold"/>
                        </a:rPr>
                        <a:t>Подъездные пути</a:t>
                      </a:r>
                      <a:endParaRPr lang="ru-RU" sz="11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solidFill>
                      <a:srgbClr val="D1FFFF"/>
                    </a:solidFill>
                  </a:tcPr>
                </a:tc>
                <a:tc>
                  <a:txBody>
                    <a:bodyPr/>
                    <a:lstStyle/>
                    <a:p>
                      <a:pPr>
                        <a:lnSpc>
                          <a:spcPct val="100000"/>
                        </a:lnSpc>
                      </a:pPr>
                      <a:r>
                        <a:rPr lang="ru-RU" sz="900" b="0" strike="noStrike" spc="-1">
                          <a:solidFill>
                            <a:srgbClr val="000000"/>
                          </a:solidFill>
                          <a:latin typeface="Open Sans"/>
                          <a:ea typeface="Open Sans"/>
                        </a:rPr>
                        <a:t>автомобильная дорога на расстоянии 0.9 км, железная дорога - 2,9 км</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solidFill>
                      <a:srgbClr val="FFFFFF"/>
                    </a:solidFill>
                  </a:tcPr>
                </a:tc>
                <a:extLst>
                  <a:ext uri="{0D108BD9-81ED-4DB2-BD59-A6C34878D82A}">
                    <a16:rowId xmlns="" xmlns:a16="http://schemas.microsoft.com/office/drawing/2014/main" val="10000"/>
                  </a:ext>
                </a:extLst>
              </a:tr>
            </a:tbl>
          </a:graphicData>
        </a:graphic>
      </p:graphicFrame>
      <p:graphicFrame>
        <p:nvGraphicFramePr>
          <p:cNvPr id="356" name="Таблица 17"/>
          <p:cNvGraphicFramePr/>
          <p:nvPr/>
        </p:nvGraphicFramePr>
        <p:xfrm>
          <a:off x="182880" y="6246720"/>
          <a:ext cx="5690520" cy="346320"/>
        </p:xfrm>
        <a:graphic>
          <a:graphicData uri="http://schemas.openxmlformats.org/drawingml/2006/table">
            <a:tbl>
              <a:tblPr/>
              <a:tblGrid>
                <a:gridCol w="2598480">
                  <a:extLst>
                    <a:ext uri="{9D8B030D-6E8A-4147-A177-3AD203B41FA5}">
                      <a16:colId xmlns="" xmlns:a16="http://schemas.microsoft.com/office/drawing/2014/main" val="20000"/>
                    </a:ext>
                  </a:extLst>
                </a:gridCol>
                <a:gridCol w="3092040">
                  <a:extLst>
                    <a:ext uri="{9D8B030D-6E8A-4147-A177-3AD203B41FA5}">
                      <a16:colId xmlns="" xmlns:a16="http://schemas.microsoft.com/office/drawing/2014/main" val="20001"/>
                    </a:ext>
                  </a:extLst>
                </a:gridCol>
              </a:tblGrid>
              <a:tr h="346320">
                <a:tc>
                  <a:txBody>
                    <a:bodyPr/>
                    <a:lstStyle/>
                    <a:p>
                      <a:pPr algn="ctr">
                        <a:lnSpc>
                          <a:spcPct val="100000"/>
                        </a:lnSpc>
                      </a:pPr>
                      <a:r>
                        <a:rPr lang="ru-RU" sz="1100" b="0" strike="noStrike" spc="-1">
                          <a:solidFill>
                            <a:srgbClr val="007FAC"/>
                          </a:solidFill>
                          <a:latin typeface="Open Sans Semibold"/>
                          <a:ea typeface="Open Sans Semibold"/>
                        </a:rPr>
                        <a:t>Условия предоставления</a:t>
                      </a:r>
                      <a:endParaRPr lang="ru-RU" sz="11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solidFill>
                      <a:srgbClr val="D1FFFF"/>
                    </a:solidFill>
                  </a:tcPr>
                </a:tc>
                <a:tc>
                  <a:txBody>
                    <a:bodyPr/>
                    <a:lstStyle/>
                    <a:p>
                      <a:pPr>
                        <a:lnSpc>
                          <a:spcPct val="100000"/>
                        </a:lnSpc>
                      </a:pPr>
                      <a:r>
                        <a:rPr lang="ru-RU" sz="900" b="0" strike="noStrike" spc="-1">
                          <a:solidFill>
                            <a:srgbClr val="000000"/>
                          </a:solidFill>
                          <a:latin typeface="Open Sans"/>
                          <a:ea typeface="Open Sans"/>
                        </a:rPr>
                        <a:t>аренда: 87,860 тыс.руб. в год</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solidFill>
                      <a:srgbClr val="FFFFFF"/>
                    </a:solidFill>
                  </a:tcPr>
                </a:tc>
                <a:extLst>
                  <a:ext uri="{0D108BD9-81ED-4DB2-BD59-A6C34878D82A}">
                    <a16:rowId xmlns="" xmlns:a16="http://schemas.microsoft.com/office/drawing/2014/main" val="10000"/>
                  </a:ext>
                </a:extLst>
              </a:tr>
            </a:tbl>
          </a:graphicData>
        </a:graphic>
      </p:graphicFrame>
      <p:graphicFrame>
        <p:nvGraphicFramePr>
          <p:cNvPr id="357" name="Таблица 19"/>
          <p:cNvGraphicFramePr/>
          <p:nvPr/>
        </p:nvGraphicFramePr>
        <p:xfrm>
          <a:off x="168120" y="3094560"/>
          <a:ext cx="7224480" cy="1555200"/>
        </p:xfrm>
        <a:graphic>
          <a:graphicData uri="http://schemas.openxmlformats.org/drawingml/2006/table">
            <a:tbl>
              <a:tblPr/>
              <a:tblGrid>
                <a:gridCol w="1806120">
                  <a:extLst>
                    <a:ext uri="{9D8B030D-6E8A-4147-A177-3AD203B41FA5}">
                      <a16:colId xmlns="" xmlns:a16="http://schemas.microsoft.com/office/drawing/2014/main" val="20000"/>
                    </a:ext>
                  </a:extLst>
                </a:gridCol>
                <a:gridCol w="1864080">
                  <a:extLst>
                    <a:ext uri="{9D8B030D-6E8A-4147-A177-3AD203B41FA5}">
                      <a16:colId xmlns="" xmlns:a16="http://schemas.microsoft.com/office/drawing/2014/main" val="20001"/>
                    </a:ext>
                  </a:extLst>
                </a:gridCol>
                <a:gridCol w="3554280">
                  <a:extLst>
                    <a:ext uri="{9D8B030D-6E8A-4147-A177-3AD203B41FA5}">
                      <a16:colId xmlns="" xmlns:a16="http://schemas.microsoft.com/office/drawing/2014/main" val="20002"/>
                    </a:ext>
                  </a:extLst>
                </a:gridCol>
              </a:tblGrid>
              <a:tr h="228960">
                <a:tc rowSpan="4">
                  <a:txBody>
                    <a:bodyPr/>
                    <a:lstStyle/>
                    <a:p>
                      <a:pPr algn="ctr">
                        <a:lnSpc>
                          <a:spcPct val="100000"/>
                        </a:lnSpc>
                      </a:pPr>
                      <a:r>
                        <a:rPr lang="ru-RU" sz="1200" b="0" strike="noStrike" spc="-1" dirty="0">
                          <a:solidFill>
                            <a:srgbClr val="007FAC"/>
                          </a:solidFill>
                          <a:latin typeface="Open Sans Semibold"/>
                          <a:ea typeface="Open Sans Semibold"/>
                        </a:rPr>
                        <a:t>Характеристика</a:t>
                      </a:r>
                      <a:endParaRPr lang="ru-RU" sz="1200" b="0" strike="noStrike" spc="-1" dirty="0">
                        <a:latin typeface="Arial"/>
                      </a:endParaRPr>
                    </a:p>
                    <a:p>
                      <a:pPr algn="ctr">
                        <a:lnSpc>
                          <a:spcPct val="100000"/>
                        </a:lnSpc>
                      </a:pPr>
                      <a:r>
                        <a:rPr lang="ru-RU" sz="1200" b="0" strike="noStrike" spc="-1" dirty="0">
                          <a:solidFill>
                            <a:srgbClr val="007FAC"/>
                          </a:solidFill>
                          <a:latin typeface="Open Sans Semibold"/>
                          <a:ea typeface="Open Sans Semibold"/>
                        </a:rPr>
                        <a:t>участка</a:t>
                      </a:r>
                      <a:endParaRPr lang="ru-RU" sz="120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solidFill>
                      <a:srgbClr val="D1FFFF"/>
                    </a:solidFill>
                  </a:tcPr>
                </a:tc>
                <a:tc>
                  <a:txBody>
                    <a:bodyPr/>
                    <a:lstStyle/>
                    <a:p>
                      <a:pPr>
                        <a:lnSpc>
                          <a:spcPct val="100000"/>
                        </a:lnSpc>
                      </a:pPr>
                      <a:r>
                        <a:rPr lang="ru-RU" sz="900" b="0" strike="noStrike" spc="-1">
                          <a:solidFill>
                            <a:srgbClr val="007FAC"/>
                          </a:solidFill>
                          <a:latin typeface="Open Sans Semibold"/>
                          <a:ea typeface="Open Sans Semibold"/>
                        </a:rPr>
                        <a:t>Площадь</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a:txBody>
                    <a:bodyPr/>
                    <a:lstStyle/>
                    <a:p>
                      <a:pPr>
                        <a:lnSpc>
                          <a:spcPct val="100000"/>
                        </a:lnSpc>
                      </a:pPr>
                      <a:r>
                        <a:rPr lang="ru-RU" sz="900" b="0" strike="noStrike" spc="-1">
                          <a:solidFill>
                            <a:srgbClr val="000000"/>
                          </a:solidFill>
                          <a:latin typeface="Open Sans"/>
                          <a:ea typeface="Open Sans"/>
                        </a:rPr>
                        <a:t>3,177 га</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0"/>
                  </a:ext>
                </a:extLst>
              </a:tr>
              <a:tr h="640440">
                <a:tc vMerge="1">
                  <a:txBody>
                    <a:bodyPr/>
                    <a:lstStyle/>
                    <a:p>
                      <a:endParaRPr lang="ru-RU"/>
                    </a:p>
                  </a:txBody>
                  <a:tcPr marL="90000" marR="90000">
                    <a:solidFill>
                      <a:srgbClr val="729FCF"/>
                    </a:solidFill>
                  </a:tcPr>
                </a:tc>
                <a:tc>
                  <a:txBody>
                    <a:bodyPr/>
                    <a:lstStyle/>
                    <a:p>
                      <a:pPr>
                        <a:lnSpc>
                          <a:spcPct val="100000"/>
                        </a:lnSpc>
                        <a:tabLst>
                          <a:tab pos="0" algn="l"/>
                        </a:tabLst>
                      </a:pPr>
                      <a:r>
                        <a:rPr lang="ru-RU" sz="900" b="0" strike="noStrike" spc="-1" dirty="0">
                          <a:solidFill>
                            <a:srgbClr val="007FAC"/>
                          </a:solidFill>
                          <a:latin typeface="Open Sans Semibold"/>
                          <a:ea typeface="Open Sans Semibold"/>
                        </a:rPr>
                        <a:t>Категория земли</a:t>
                      </a:r>
                      <a:endParaRPr lang="ru-RU" sz="90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a:txBody>
                    <a:bodyPr/>
                    <a:lstStyle/>
                    <a:p>
                      <a:pPr>
                        <a:lnSpc>
                          <a:spcPct val="100000"/>
                        </a:lnSpc>
                        <a:tabLst>
                          <a:tab pos="0" algn="l"/>
                        </a:tabLst>
                      </a:pPr>
                      <a:r>
                        <a:rPr lang="ru-RU" sz="900" b="0" strike="noStrike" spc="-1" dirty="0">
                          <a:solidFill>
                            <a:srgbClr val="000000"/>
                          </a:solidFill>
                          <a:latin typeface="Open Sans"/>
                          <a:ea typeface="Open Sans"/>
                        </a:rPr>
                        <a:t>земли промышленности, энергетики, транспорта, связи, радиовещания, телевидения, информатики, земли для обеспечения космической деятельности, земли обороны, безопасности и земли иного специального назначения</a:t>
                      </a:r>
                      <a:endParaRPr lang="ru-RU" sz="90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1"/>
                  </a:ext>
                </a:extLst>
              </a:tr>
              <a:tr h="228960">
                <a:tc vMerge="1">
                  <a:txBody>
                    <a:bodyPr/>
                    <a:lstStyle/>
                    <a:p>
                      <a:endParaRPr lang="ru-RU"/>
                    </a:p>
                  </a:txBody>
                  <a:tcPr marL="90000" marR="90000">
                    <a:solidFill>
                      <a:srgbClr val="729FCF"/>
                    </a:solidFill>
                  </a:tcPr>
                </a:tc>
                <a:tc>
                  <a:txBody>
                    <a:bodyPr/>
                    <a:lstStyle/>
                    <a:p>
                      <a:pPr>
                        <a:lnSpc>
                          <a:spcPct val="100000"/>
                        </a:lnSpc>
                        <a:tabLst>
                          <a:tab pos="0" algn="l"/>
                        </a:tabLst>
                      </a:pPr>
                      <a:r>
                        <a:rPr lang="ru-RU" sz="900" b="0" strike="noStrike" spc="-1">
                          <a:solidFill>
                            <a:srgbClr val="007FAC"/>
                          </a:solidFill>
                          <a:latin typeface="Open Sans Semibold"/>
                          <a:ea typeface="Open Sans Semibold"/>
                        </a:rPr>
                        <a:t>Форма собственности</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a:txBody>
                    <a:bodyPr/>
                    <a:lstStyle/>
                    <a:p>
                      <a:pPr>
                        <a:lnSpc>
                          <a:spcPct val="100000"/>
                        </a:lnSpc>
                        <a:tabLst>
                          <a:tab pos="0" algn="l"/>
                        </a:tabLst>
                      </a:pPr>
                      <a:r>
                        <a:rPr lang="ru-RU" sz="900" b="0" strike="noStrike" spc="-1">
                          <a:solidFill>
                            <a:srgbClr val="000000"/>
                          </a:solidFill>
                          <a:latin typeface="Open Sans"/>
                          <a:ea typeface="Open Sans"/>
                        </a:rPr>
                        <a:t>государственная до разграничения</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2"/>
                  </a:ext>
                </a:extLst>
              </a:tr>
              <a:tr h="456840">
                <a:tc vMerge="1">
                  <a:txBody>
                    <a:bodyPr/>
                    <a:lstStyle/>
                    <a:p>
                      <a:endParaRPr lang="ru-RU"/>
                    </a:p>
                  </a:txBody>
                  <a:tcPr marL="90000" marR="90000">
                    <a:solidFill>
                      <a:srgbClr val="729FCF"/>
                    </a:solidFill>
                  </a:tcPr>
                </a:tc>
                <a:tc>
                  <a:txBody>
                    <a:bodyPr/>
                    <a:lstStyle/>
                    <a:p>
                      <a:pPr>
                        <a:lnSpc>
                          <a:spcPct val="100000"/>
                        </a:lnSpc>
                        <a:tabLst>
                          <a:tab pos="0" algn="l"/>
                        </a:tabLst>
                      </a:pPr>
                      <a:r>
                        <a:rPr lang="ru-RU" sz="900" b="0" strike="noStrike" spc="-1" dirty="0">
                          <a:solidFill>
                            <a:srgbClr val="007FAC"/>
                          </a:solidFill>
                          <a:latin typeface="Open Sans Semibold"/>
                          <a:ea typeface="Open Sans Semibold"/>
                        </a:rPr>
                        <a:t>Приоритетное направление использования</a:t>
                      </a:r>
                      <a:endParaRPr lang="ru-RU" sz="90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a:txBody>
                    <a:bodyPr/>
                    <a:lstStyle/>
                    <a:p>
                      <a:pPr>
                        <a:lnSpc>
                          <a:spcPct val="100000"/>
                        </a:lnSpc>
                        <a:tabLst>
                          <a:tab pos="0" algn="l"/>
                        </a:tabLst>
                      </a:pPr>
                      <a:r>
                        <a:rPr lang="ru-RU" sz="900" b="0" strike="noStrike" spc="-1">
                          <a:solidFill>
                            <a:srgbClr val="000000"/>
                          </a:solidFill>
                          <a:latin typeface="Open Sans"/>
                          <a:ea typeface="Open Sans"/>
                        </a:rPr>
                        <a:t>строительство полигона твердых бытовых отходов с подъездной дорогой</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3"/>
                  </a:ext>
                </a:extLst>
              </a:tr>
            </a:tbl>
          </a:graphicData>
        </a:graphic>
      </p:graphicFrame>
      <p:graphicFrame>
        <p:nvGraphicFramePr>
          <p:cNvPr id="358" name="Таблица 20"/>
          <p:cNvGraphicFramePr/>
          <p:nvPr/>
        </p:nvGraphicFramePr>
        <p:xfrm>
          <a:off x="178200" y="4561200"/>
          <a:ext cx="6517440" cy="1372680"/>
        </p:xfrm>
        <a:graphic>
          <a:graphicData uri="http://schemas.openxmlformats.org/drawingml/2006/table">
            <a:tbl>
              <a:tblPr/>
              <a:tblGrid>
                <a:gridCol w="1263240">
                  <a:extLst>
                    <a:ext uri="{9D8B030D-6E8A-4147-A177-3AD203B41FA5}">
                      <a16:colId xmlns="" xmlns:a16="http://schemas.microsoft.com/office/drawing/2014/main" val="20000"/>
                    </a:ext>
                  </a:extLst>
                </a:gridCol>
                <a:gridCol w="1344600">
                  <a:extLst>
                    <a:ext uri="{9D8B030D-6E8A-4147-A177-3AD203B41FA5}">
                      <a16:colId xmlns="" xmlns:a16="http://schemas.microsoft.com/office/drawing/2014/main" val="20001"/>
                    </a:ext>
                  </a:extLst>
                </a:gridCol>
                <a:gridCol w="3909600">
                  <a:extLst>
                    <a:ext uri="{9D8B030D-6E8A-4147-A177-3AD203B41FA5}">
                      <a16:colId xmlns="" xmlns:a16="http://schemas.microsoft.com/office/drawing/2014/main" val="20002"/>
                    </a:ext>
                  </a:extLst>
                </a:gridCol>
              </a:tblGrid>
              <a:tr h="503280">
                <a:tc rowSpan="4">
                  <a:txBody>
                    <a:bodyPr/>
                    <a:lstStyle/>
                    <a:p>
                      <a:pPr algn="ctr">
                        <a:lnSpc>
                          <a:spcPct val="100000"/>
                        </a:lnSpc>
                      </a:pPr>
                      <a:r>
                        <a:rPr lang="ru-RU" sz="1050" b="0" strike="noStrike" spc="-1">
                          <a:solidFill>
                            <a:srgbClr val="007FAC"/>
                          </a:solidFill>
                          <a:latin typeface="Open Sans Semibold"/>
                          <a:ea typeface="Open Sans Semibold"/>
                        </a:rPr>
                        <a:t>Инженерные </a:t>
                      </a:r>
                      <a:endParaRPr lang="ru-RU" sz="1050" b="0" strike="noStrike" spc="-1">
                        <a:latin typeface="Arial"/>
                      </a:endParaRPr>
                    </a:p>
                    <a:p>
                      <a:pPr algn="ctr">
                        <a:lnSpc>
                          <a:spcPct val="100000"/>
                        </a:lnSpc>
                      </a:pPr>
                      <a:r>
                        <a:rPr lang="ru-RU" sz="1050" b="0" strike="noStrike" spc="-1">
                          <a:solidFill>
                            <a:srgbClr val="007FAC"/>
                          </a:solidFill>
                          <a:latin typeface="Open Sans Semibold"/>
                          <a:ea typeface="Open Sans Semibold"/>
                        </a:rPr>
                        <a:t>коммуникации</a:t>
                      </a:r>
                      <a:endParaRPr lang="ru-RU" sz="105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solidFill>
                      <a:srgbClr val="D1FFFF"/>
                    </a:solidFill>
                  </a:tcPr>
                </a:tc>
                <a:tc>
                  <a:txBody>
                    <a:bodyPr/>
                    <a:lstStyle/>
                    <a:p>
                      <a:pPr>
                        <a:lnSpc>
                          <a:spcPct val="100000"/>
                        </a:lnSpc>
                      </a:pPr>
                      <a:r>
                        <a:rPr lang="ru-RU" sz="900" b="0" strike="noStrike" spc="-1">
                          <a:solidFill>
                            <a:srgbClr val="007FAC"/>
                          </a:solidFill>
                          <a:latin typeface="Open Sans Semibold"/>
                          <a:ea typeface="Open Sans Semibold"/>
                        </a:rPr>
                        <a:t>Электроснабжение</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a:txBody>
                    <a:bodyPr/>
                    <a:lstStyle/>
                    <a:p>
                      <a:pPr>
                        <a:lnSpc>
                          <a:spcPct val="100000"/>
                        </a:lnSpc>
                        <a:tabLst>
                          <a:tab pos="0" algn="l"/>
                        </a:tabLst>
                      </a:pPr>
                      <a:r>
                        <a:rPr lang="ru-RU" sz="900" b="0" strike="noStrike" spc="-1">
                          <a:solidFill>
                            <a:srgbClr val="000000"/>
                          </a:solidFill>
                          <a:latin typeface="Open Sans"/>
                          <a:ea typeface="Open Sans"/>
                        </a:rPr>
                        <a:t>ближайший открытый центр питания является ПС Темкино 110/35/10 на расстоянии 1,8 км до границы земельного участка по прямой. Резерв мощности для технологического присоединения 5,8 МВА</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0"/>
                  </a:ext>
                </a:extLst>
              </a:tr>
              <a:tr h="228960">
                <a:tc vMerge="1">
                  <a:txBody>
                    <a:bodyPr/>
                    <a:lstStyle/>
                    <a:p>
                      <a:endParaRPr lang="ru-RU"/>
                    </a:p>
                  </a:txBody>
                  <a:tcPr marL="90000" marR="90000">
                    <a:solidFill>
                      <a:srgbClr val="729FCF"/>
                    </a:solidFill>
                  </a:tcPr>
                </a:tc>
                <a:tc>
                  <a:txBody>
                    <a:bodyPr/>
                    <a:lstStyle/>
                    <a:p>
                      <a:pPr>
                        <a:lnSpc>
                          <a:spcPct val="100000"/>
                        </a:lnSpc>
                      </a:pPr>
                      <a:r>
                        <a:rPr lang="ru-RU" sz="900" b="0" strike="noStrike" spc="-1">
                          <a:solidFill>
                            <a:srgbClr val="007FAC"/>
                          </a:solidFill>
                          <a:latin typeface="Open Sans Semibold"/>
                          <a:ea typeface="Open Sans Semibold"/>
                        </a:rPr>
                        <a:t>Газоснабжение</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a:txBody>
                    <a:bodyPr/>
                    <a:lstStyle/>
                    <a:p>
                      <a:pPr>
                        <a:lnSpc>
                          <a:spcPct val="100000"/>
                        </a:lnSpc>
                      </a:pPr>
                      <a:r>
                        <a:rPr lang="ru-RU" sz="900" b="0" strike="noStrike" spc="-1">
                          <a:solidFill>
                            <a:srgbClr val="000000"/>
                          </a:solidFill>
                          <a:latin typeface="Open Sans"/>
                          <a:ea typeface="Open Sans"/>
                        </a:rPr>
                        <a:t>не потребуется</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1"/>
                  </a:ext>
                </a:extLst>
              </a:tr>
              <a:tr h="228960">
                <a:tc vMerge="1">
                  <a:txBody>
                    <a:bodyPr/>
                    <a:lstStyle/>
                    <a:p>
                      <a:endParaRPr lang="ru-RU"/>
                    </a:p>
                  </a:txBody>
                  <a:tcPr marL="90000" marR="90000">
                    <a:solidFill>
                      <a:srgbClr val="729FCF"/>
                    </a:solidFill>
                  </a:tcPr>
                </a:tc>
                <a:tc>
                  <a:txBody>
                    <a:bodyPr/>
                    <a:lstStyle/>
                    <a:p>
                      <a:pPr>
                        <a:lnSpc>
                          <a:spcPct val="100000"/>
                        </a:lnSpc>
                      </a:pPr>
                      <a:r>
                        <a:rPr lang="ru-RU" sz="900" b="0" strike="noStrike" spc="-1">
                          <a:solidFill>
                            <a:srgbClr val="007FAC"/>
                          </a:solidFill>
                          <a:latin typeface="Open Sans Semibold"/>
                          <a:ea typeface="Open Sans Semibold"/>
                        </a:rPr>
                        <a:t>Водоснабжение</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a:txBody>
                    <a:bodyPr/>
                    <a:lstStyle/>
                    <a:p>
                      <a:pPr>
                        <a:lnSpc>
                          <a:spcPct val="100000"/>
                        </a:lnSpc>
                      </a:pPr>
                      <a:r>
                        <a:rPr lang="ru-RU" sz="900" b="0" strike="noStrike" spc="-1">
                          <a:solidFill>
                            <a:srgbClr val="000000"/>
                          </a:solidFill>
                          <a:latin typeface="Open Sans"/>
                          <a:ea typeface="Open Sans"/>
                        </a:rPr>
                        <a:t>не потребуется</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2"/>
                  </a:ext>
                </a:extLst>
              </a:tr>
              <a:tr h="411480">
                <a:tc vMerge="1">
                  <a:txBody>
                    <a:bodyPr/>
                    <a:lstStyle/>
                    <a:p>
                      <a:endParaRPr lang="ru-RU"/>
                    </a:p>
                  </a:txBody>
                  <a:tcPr marL="90000" marR="90000">
                    <a:solidFill>
                      <a:srgbClr val="729FCF"/>
                    </a:solidFill>
                  </a:tcPr>
                </a:tc>
                <a:tc>
                  <a:txBody>
                    <a:bodyPr/>
                    <a:lstStyle/>
                    <a:p>
                      <a:pPr>
                        <a:lnSpc>
                          <a:spcPct val="100000"/>
                        </a:lnSpc>
                      </a:pPr>
                      <a:r>
                        <a:rPr lang="ru-RU" sz="900" b="0" strike="noStrike" spc="-1">
                          <a:solidFill>
                            <a:srgbClr val="007FAC"/>
                          </a:solidFill>
                          <a:latin typeface="Open Sans Semibold"/>
                          <a:ea typeface="Open Sans Semibold"/>
                        </a:rPr>
                        <a:t>Водоотведение</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a:txBody>
                    <a:bodyPr/>
                    <a:lstStyle/>
                    <a:p>
                      <a:pPr>
                        <a:lnSpc>
                          <a:spcPct val="100000"/>
                        </a:lnSpc>
                      </a:pPr>
                      <a:r>
                        <a:rPr lang="ru-RU" sz="900" b="0" strike="noStrike" spc="-1">
                          <a:solidFill>
                            <a:srgbClr val="000000"/>
                          </a:solidFill>
                          <a:latin typeface="Open Sans"/>
                          <a:ea typeface="Open Sans"/>
                        </a:rPr>
                        <a:t>не потребуется</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3"/>
                  </a:ext>
                </a:extLst>
              </a:tr>
            </a:tbl>
          </a:graphicData>
        </a:graphic>
      </p:graphicFrame>
      <p:sp>
        <p:nvSpPr>
          <p:cNvPr id="359" name="TextBox 22"/>
          <p:cNvSpPr/>
          <p:nvPr/>
        </p:nvSpPr>
        <p:spPr>
          <a:xfrm>
            <a:off x="858240" y="154800"/>
            <a:ext cx="1173824" cy="860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000" b="0" strike="noStrike" spc="-1" dirty="0" err="1">
                <a:solidFill>
                  <a:srgbClr val="002060"/>
                </a:solidFill>
                <a:latin typeface="Open Sans"/>
                <a:ea typeface="Open Sans"/>
              </a:rPr>
              <a:t>Темкинский</a:t>
            </a:r>
            <a:endParaRPr lang="ru-RU" sz="1000" b="0" strike="noStrike" spc="-1" dirty="0">
              <a:latin typeface="Arial"/>
            </a:endParaRPr>
          </a:p>
          <a:p>
            <a:pPr>
              <a:lnSpc>
                <a:spcPct val="100000"/>
              </a:lnSpc>
            </a:pPr>
            <a:r>
              <a:rPr lang="ru-RU" sz="1000" b="0" strike="noStrike" spc="-1" dirty="0" smtClean="0">
                <a:solidFill>
                  <a:srgbClr val="002060"/>
                </a:solidFill>
                <a:latin typeface="Open Sans"/>
                <a:ea typeface="Open Sans"/>
              </a:rPr>
              <a:t>муниципальный </a:t>
            </a:r>
          </a:p>
          <a:p>
            <a:pPr>
              <a:lnSpc>
                <a:spcPct val="100000"/>
              </a:lnSpc>
            </a:pPr>
            <a:r>
              <a:rPr lang="ru-RU" sz="1000" b="0" strike="noStrike" spc="-1" dirty="0" smtClean="0">
                <a:solidFill>
                  <a:srgbClr val="002060"/>
                </a:solidFill>
                <a:latin typeface="Open Sans"/>
                <a:ea typeface="Open Sans"/>
              </a:rPr>
              <a:t>округ</a:t>
            </a:r>
            <a:endParaRPr lang="ru-RU" sz="1000" b="0" strike="noStrike" spc="-1" dirty="0">
              <a:latin typeface="Arial"/>
            </a:endParaRPr>
          </a:p>
          <a:p>
            <a:pPr>
              <a:lnSpc>
                <a:spcPct val="100000"/>
              </a:lnSpc>
            </a:pPr>
            <a:r>
              <a:rPr lang="ru-RU" sz="1000" b="0" strike="noStrike" spc="-1" dirty="0">
                <a:solidFill>
                  <a:srgbClr val="002060"/>
                </a:solidFill>
                <a:latin typeface="Open Sans"/>
                <a:ea typeface="Open Sans"/>
              </a:rPr>
              <a:t>Смоленской</a:t>
            </a:r>
            <a:endParaRPr lang="ru-RU" sz="1000" b="0" strike="noStrike" spc="-1" dirty="0">
              <a:latin typeface="Arial"/>
            </a:endParaRPr>
          </a:p>
          <a:p>
            <a:pPr>
              <a:lnSpc>
                <a:spcPct val="100000"/>
              </a:lnSpc>
            </a:pPr>
            <a:r>
              <a:rPr lang="ru-RU" sz="1000" b="0" strike="noStrike" spc="-1" dirty="0">
                <a:solidFill>
                  <a:srgbClr val="002060"/>
                </a:solidFill>
                <a:latin typeface="Open Sans"/>
                <a:ea typeface="Open Sans"/>
              </a:rPr>
              <a:t>области</a:t>
            </a:r>
            <a:endParaRPr lang="ru-RU" sz="1000" b="0" strike="noStrike" spc="-1" dirty="0">
              <a:latin typeface="Arial"/>
            </a:endParaRPr>
          </a:p>
        </p:txBody>
      </p:sp>
      <p:sp>
        <p:nvSpPr>
          <p:cNvPr id="360" name="TextBox 23"/>
          <p:cNvSpPr/>
          <p:nvPr/>
        </p:nvSpPr>
        <p:spPr>
          <a:xfrm>
            <a:off x="244440" y="439560"/>
            <a:ext cx="396000" cy="196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700" b="0" strike="noStrike" spc="-1">
                <a:solidFill>
                  <a:srgbClr val="002060"/>
                </a:solidFill>
                <a:latin typeface="Open Sans"/>
                <a:ea typeface="Open Sans"/>
              </a:rPr>
              <a:t>Герб </a:t>
            </a:r>
            <a:endParaRPr lang="ru-RU" sz="700" b="0" strike="noStrike" spc="-1">
              <a:latin typeface="Arial"/>
            </a:endParaRPr>
          </a:p>
        </p:txBody>
      </p:sp>
      <p:pic>
        <p:nvPicPr>
          <p:cNvPr id="361" name="Рисунок 24"/>
          <p:cNvPicPr/>
          <p:nvPr/>
        </p:nvPicPr>
        <p:blipFill>
          <a:blip r:embed="rId4"/>
          <a:stretch/>
        </p:blipFill>
        <p:spPr>
          <a:xfrm>
            <a:off x="226080" y="108720"/>
            <a:ext cx="597240" cy="861480"/>
          </a:xfrm>
          <a:prstGeom prst="rect">
            <a:avLst/>
          </a:prstGeom>
          <a:ln w="0">
            <a:noFill/>
          </a:ln>
        </p:spPr>
      </p:pic>
      <p:pic>
        <p:nvPicPr>
          <p:cNvPr id="362" name="Рисунок 5"/>
          <p:cNvPicPr/>
          <p:nvPr/>
        </p:nvPicPr>
        <p:blipFill>
          <a:blip r:embed="rId5"/>
          <a:stretch/>
        </p:blipFill>
        <p:spPr>
          <a:xfrm>
            <a:off x="2493953" y="1065193"/>
            <a:ext cx="2357454" cy="2001398"/>
          </a:xfrm>
          <a:prstGeom prst="rect">
            <a:avLst/>
          </a:prstGeom>
          <a:ln w="0">
            <a:noFill/>
          </a:ln>
        </p:spPr>
      </p:pic>
      <p:pic>
        <p:nvPicPr>
          <p:cNvPr id="14" name="Рисунок 13" descr="C:\Users\user\Desktop\фото площадки\017.JPG"/>
          <p:cNvPicPr/>
          <p:nvPr/>
        </p:nvPicPr>
        <p:blipFill>
          <a:blip r:embed="rId6" cstate="print"/>
          <a:srcRect/>
          <a:stretch>
            <a:fillRect/>
          </a:stretch>
        </p:blipFill>
        <p:spPr bwMode="auto">
          <a:xfrm>
            <a:off x="4922845" y="1065194"/>
            <a:ext cx="2462209" cy="2000264"/>
          </a:xfrm>
          <a:prstGeom prst="rect">
            <a:avLst/>
          </a:prstGeom>
          <a:noFill/>
          <a:ln w="9525">
            <a:solidFill>
              <a:schemeClr val="bg2">
                <a:lumMod val="25000"/>
              </a:schemeClr>
            </a:solidFill>
            <a:miter lim="800000"/>
            <a:headEnd/>
            <a:tailEnd/>
          </a:ln>
        </p:spPr>
      </p:pic>
      <p:pic>
        <p:nvPicPr>
          <p:cNvPr id="17410" name="Picture 2" descr="D:\Логотип.png"/>
          <p:cNvPicPr>
            <a:picLocks noChangeAspect="1" noChangeArrowheads="1"/>
          </p:cNvPicPr>
          <p:nvPr/>
        </p:nvPicPr>
        <p:blipFill>
          <a:blip r:embed="rId7" cstate="print"/>
          <a:srcRect/>
          <a:stretch>
            <a:fillRect/>
          </a:stretch>
        </p:blipFill>
        <p:spPr bwMode="auto">
          <a:xfrm>
            <a:off x="0" y="6637357"/>
            <a:ext cx="2922581" cy="922318"/>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 name="Рисунок 9"/>
          <p:cNvPicPr/>
          <p:nvPr/>
        </p:nvPicPr>
        <p:blipFill>
          <a:blip r:embed="rId3"/>
          <a:stretch/>
        </p:blipFill>
        <p:spPr>
          <a:xfrm>
            <a:off x="2061000" y="156240"/>
            <a:ext cx="5498280" cy="767880"/>
          </a:xfrm>
          <a:prstGeom prst="rect">
            <a:avLst/>
          </a:prstGeom>
          <a:ln w="0">
            <a:noFill/>
          </a:ln>
        </p:spPr>
      </p:pic>
      <p:sp>
        <p:nvSpPr>
          <p:cNvPr id="364" name="TextBox 2"/>
          <p:cNvSpPr/>
          <p:nvPr/>
        </p:nvSpPr>
        <p:spPr>
          <a:xfrm>
            <a:off x="2061000" y="317160"/>
            <a:ext cx="549828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400" b="0" strike="noStrike" spc="-1">
                <a:solidFill>
                  <a:srgbClr val="FFFFFF"/>
                </a:solidFill>
                <a:latin typeface="Open Sans Semibold"/>
                <a:ea typeface="Open Sans Semibold"/>
              </a:rPr>
              <a:t>Инвестиционные площадки</a:t>
            </a:r>
            <a:endParaRPr lang="ru-RU" sz="2400" b="0" strike="noStrike" spc="-1">
              <a:latin typeface="Arial"/>
            </a:endParaRPr>
          </a:p>
        </p:txBody>
      </p:sp>
      <p:sp>
        <p:nvSpPr>
          <p:cNvPr id="365" name="TextBox 14"/>
          <p:cNvSpPr/>
          <p:nvPr/>
        </p:nvSpPr>
        <p:spPr>
          <a:xfrm>
            <a:off x="7126200" y="7190280"/>
            <a:ext cx="437982"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800" b="1" i="1" strike="noStrike" spc="-1" dirty="0" smtClean="0">
                <a:solidFill>
                  <a:srgbClr val="339533"/>
                </a:solidFill>
                <a:latin typeface="Open Sans Semibold"/>
                <a:ea typeface="Open Sans Semibold"/>
              </a:rPr>
              <a:t>14</a:t>
            </a:r>
            <a:endParaRPr lang="ru-RU" sz="1800" b="0" strike="noStrike" spc="-1" dirty="0">
              <a:latin typeface="Arial"/>
            </a:endParaRPr>
          </a:p>
        </p:txBody>
      </p:sp>
      <p:graphicFrame>
        <p:nvGraphicFramePr>
          <p:cNvPr id="366" name="Таблица 18"/>
          <p:cNvGraphicFramePr/>
          <p:nvPr/>
        </p:nvGraphicFramePr>
        <p:xfrm>
          <a:off x="207937" y="1062000"/>
          <a:ext cx="7143800" cy="2241720"/>
        </p:xfrm>
        <a:graphic>
          <a:graphicData uri="http://schemas.openxmlformats.org/drawingml/2006/table">
            <a:tbl>
              <a:tblPr/>
              <a:tblGrid>
                <a:gridCol w="2286016">
                  <a:extLst>
                    <a:ext uri="{9D8B030D-6E8A-4147-A177-3AD203B41FA5}">
                      <a16:colId xmlns="" xmlns:a16="http://schemas.microsoft.com/office/drawing/2014/main" val="20000"/>
                    </a:ext>
                  </a:extLst>
                </a:gridCol>
                <a:gridCol w="4857784">
                  <a:extLst>
                    <a:ext uri="{9D8B030D-6E8A-4147-A177-3AD203B41FA5}">
                      <a16:colId xmlns="" xmlns:a16="http://schemas.microsoft.com/office/drawing/2014/main" val="20001"/>
                    </a:ext>
                  </a:extLst>
                </a:gridCol>
              </a:tblGrid>
              <a:tr h="532080">
                <a:tc>
                  <a:txBody>
                    <a:bodyPr/>
                    <a:lstStyle/>
                    <a:p>
                      <a:pPr algn="ctr">
                        <a:lnSpc>
                          <a:spcPct val="100000"/>
                        </a:lnSpc>
                      </a:pPr>
                      <a:r>
                        <a:rPr lang="ru-RU" sz="1400" b="0" strike="noStrike" spc="-1" dirty="0">
                          <a:solidFill>
                            <a:srgbClr val="007FAC"/>
                          </a:solidFill>
                          <a:latin typeface="Open Sans Semibold"/>
                          <a:ea typeface="Open Sans Semibold"/>
                        </a:rPr>
                        <a:t>Инвестиционная площадка </a:t>
                      </a:r>
                      <a:endParaRPr lang="ru-RU" sz="1400" b="0" strike="noStrike" spc="-1" dirty="0">
                        <a:latin typeface="Arial"/>
                      </a:endParaRPr>
                    </a:p>
                    <a:p>
                      <a:pPr algn="ctr">
                        <a:lnSpc>
                          <a:spcPct val="100000"/>
                        </a:lnSpc>
                      </a:pPr>
                      <a:r>
                        <a:rPr lang="ru-RU" sz="1400" b="0" strike="noStrike" spc="-1" dirty="0">
                          <a:solidFill>
                            <a:srgbClr val="007FAC"/>
                          </a:solidFill>
                          <a:latin typeface="Open Sans Semibold"/>
                          <a:ea typeface="Open Sans Semibold"/>
                        </a:rPr>
                        <a:t>№ 67-20-12</a:t>
                      </a:r>
                      <a:endParaRPr lang="ru-RU" sz="140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solidFill>
                      <a:srgbClr val="D1FFFF"/>
                    </a:solidFill>
                  </a:tcPr>
                </a:tc>
                <a:tc rowSpan="2">
                  <a:txBody>
                    <a:bodyPr/>
                    <a:lstStyle/>
                    <a:p>
                      <a:endParaRPr lang="ru-RU" dirty="0"/>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0"/>
                  </a:ext>
                </a:extLst>
              </a:tr>
              <a:tr h="1510200">
                <a:tc>
                  <a:txBody>
                    <a:bodyPr/>
                    <a:lstStyle/>
                    <a:p>
                      <a:pPr algn="ctr">
                        <a:lnSpc>
                          <a:spcPct val="100000"/>
                        </a:lnSpc>
                      </a:pPr>
                      <a:r>
                        <a:rPr lang="ru-RU" sz="1400" b="0" strike="noStrike" spc="-1" dirty="0">
                          <a:solidFill>
                            <a:srgbClr val="007FAC"/>
                          </a:solidFill>
                          <a:latin typeface="Open Sans Semibold"/>
                          <a:ea typeface="Open Sans Semibold"/>
                        </a:rPr>
                        <a:t>Местоположение</a:t>
                      </a:r>
                      <a:r>
                        <a:rPr lang="ru-RU" sz="1400" b="0" strike="noStrike" spc="-1" dirty="0" smtClean="0">
                          <a:solidFill>
                            <a:srgbClr val="007FAC"/>
                          </a:solidFill>
                          <a:latin typeface="Open Sans Semibold"/>
                          <a:ea typeface="Open Sans Semibold"/>
                        </a:rPr>
                        <a:t>:</a:t>
                      </a:r>
                      <a:endParaRPr lang="ru-RU" sz="1400" b="0" strike="noStrike" spc="-1" dirty="0">
                        <a:latin typeface="Arial"/>
                      </a:endParaRPr>
                    </a:p>
                    <a:p>
                      <a:pPr algn="just">
                        <a:lnSpc>
                          <a:spcPct val="100000"/>
                        </a:lnSpc>
                        <a:tabLst>
                          <a:tab pos="0" algn="l"/>
                        </a:tabLst>
                      </a:pPr>
                      <a:r>
                        <a:rPr lang="ru-RU" sz="900" b="0" strike="noStrike" spc="-1" dirty="0" err="1">
                          <a:solidFill>
                            <a:srgbClr val="000000"/>
                          </a:solidFill>
                          <a:latin typeface="Open Sans"/>
                          <a:ea typeface="Open Sans"/>
                        </a:rPr>
                        <a:t>Темкинский</a:t>
                      </a:r>
                      <a:r>
                        <a:rPr lang="ru-RU" sz="900" b="0" strike="noStrike" spc="-1" dirty="0">
                          <a:solidFill>
                            <a:srgbClr val="000000"/>
                          </a:solidFill>
                          <a:latin typeface="Open Sans"/>
                          <a:ea typeface="Open Sans"/>
                        </a:rPr>
                        <a:t> район, </a:t>
                      </a:r>
                      <a:r>
                        <a:rPr lang="ru-RU" sz="900" b="0" strike="noStrike" spc="-1" dirty="0" err="1">
                          <a:solidFill>
                            <a:srgbClr val="000000"/>
                          </a:solidFill>
                          <a:latin typeface="Open Sans"/>
                          <a:ea typeface="Open Sans"/>
                        </a:rPr>
                        <a:t>Вязищенское</a:t>
                      </a:r>
                      <a:r>
                        <a:rPr lang="ru-RU" sz="900" b="0" strike="noStrike" spc="-1" dirty="0">
                          <a:solidFill>
                            <a:srgbClr val="000000"/>
                          </a:solidFill>
                          <a:latin typeface="Open Sans"/>
                          <a:ea typeface="Open Sans"/>
                        </a:rPr>
                        <a:t> с/</a:t>
                      </a:r>
                      <a:r>
                        <a:rPr lang="ru-RU" sz="900" b="0" strike="noStrike" spc="-1" dirty="0" err="1">
                          <a:solidFill>
                            <a:srgbClr val="000000"/>
                          </a:solidFill>
                          <a:latin typeface="Open Sans"/>
                          <a:ea typeface="Open Sans"/>
                        </a:rPr>
                        <a:t>п</a:t>
                      </a:r>
                      <a:r>
                        <a:rPr lang="ru-RU" sz="900" b="0" strike="noStrike" spc="-1" dirty="0">
                          <a:solidFill>
                            <a:srgbClr val="000000"/>
                          </a:solidFill>
                          <a:latin typeface="Open Sans"/>
                          <a:ea typeface="Open Sans"/>
                        </a:rPr>
                        <a:t>, д. </a:t>
                      </a:r>
                      <a:r>
                        <a:rPr lang="ru-RU" sz="900" b="0" strike="noStrike" spc="-1" dirty="0" err="1">
                          <a:solidFill>
                            <a:srgbClr val="000000"/>
                          </a:solidFill>
                          <a:latin typeface="Open Sans"/>
                          <a:ea typeface="Open Sans"/>
                        </a:rPr>
                        <a:t>Замыцкое</a:t>
                      </a:r>
                      <a:r>
                        <a:rPr lang="ru-RU" sz="900" b="0" strike="noStrike" spc="-1" dirty="0">
                          <a:solidFill>
                            <a:srgbClr val="000000"/>
                          </a:solidFill>
                          <a:latin typeface="Open Sans"/>
                          <a:ea typeface="Open Sans"/>
                        </a:rPr>
                        <a:t>;</a:t>
                      </a:r>
                      <a:endParaRPr lang="ru-RU" sz="900" b="0" strike="noStrike" spc="-1" dirty="0">
                        <a:latin typeface="Arial"/>
                      </a:endParaRPr>
                    </a:p>
                    <a:p>
                      <a:pPr algn="just">
                        <a:lnSpc>
                          <a:spcPct val="100000"/>
                        </a:lnSpc>
                        <a:tabLst>
                          <a:tab pos="0" algn="l"/>
                        </a:tabLst>
                      </a:pPr>
                      <a:r>
                        <a:rPr lang="ru-RU" sz="900" b="0" strike="noStrike" spc="-1" dirty="0">
                          <a:solidFill>
                            <a:srgbClr val="000000"/>
                          </a:solidFill>
                          <a:latin typeface="Open Sans"/>
                          <a:ea typeface="Open Sans"/>
                        </a:rPr>
                        <a:t>- расстояние до г. Москвы: 220 км;</a:t>
                      </a:r>
                      <a:endParaRPr lang="ru-RU" sz="900" b="0" strike="noStrike" spc="-1" dirty="0">
                        <a:latin typeface="Arial"/>
                      </a:endParaRPr>
                    </a:p>
                    <a:p>
                      <a:pPr algn="just">
                        <a:lnSpc>
                          <a:spcPct val="100000"/>
                        </a:lnSpc>
                        <a:tabLst>
                          <a:tab pos="0" algn="l"/>
                        </a:tabLst>
                      </a:pPr>
                      <a:r>
                        <a:rPr lang="ru-RU" sz="900" b="0" strike="noStrike" spc="-1" dirty="0">
                          <a:solidFill>
                            <a:srgbClr val="000000"/>
                          </a:solidFill>
                          <a:latin typeface="Open Sans"/>
                          <a:ea typeface="Open Sans"/>
                        </a:rPr>
                        <a:t>- расстояние до г. Смоленска: 250 км;</a:t>
                      </a:r>
                      <a:endParaRPr lang="ru-RU" sz="900" b="0" strike="noStrike" spc="-1" dirty="0">
                        <a:latin typeface="Arial"/>
                      </a:endParaRPr>
                    </a:p>
                    <a:p>
                      <a:pPr algn="just">
                        <a:lnSpc>
                          <a:spcPct val="100000"/>
                        </a:lnSpc>
                        <a:tabLst>
                          <a:tab pos="0" algn="l"/>
                        </a:tabLst>
                      </a:pPr>
                      <a:r>
                        <a:rPr lang="ru-RU" sz="900" b="0" strike="noStrike" spc="-1" dirty="0">
                          <a:solidFill>
                            <a:srgbClr val="000000"/>
                          </a:solidFill>
                          <a:latin typeface="Open Sans"/>
                          <a:ea typeface="Open Sans"/>
                        </a:rPr>
                        <a:t>- расстояние до центра с.Темкино: 12 км.</a:t>
                      </a:r>
                      <a:endParaRPr lang="ru-RU" sz="900" b="0" strike="noStrike" spc="-1" dirty="0">
                        <a:latin typeface="Arial"/>
                      </a:endParaRPr>
                    </a:p>
                    <a:p>
                      <a:pPr algn="just">
                        <a:lnSpc>
                          <a:spcPct val="100000"/>
                        </a:lnSpc>
                        <a:tabLst>
                          <a:tab pos="0" algn="l"/>
                        </a:tabLst>
                      </a:pPr>
                      <a:endParaRPr lang="ru-RU" sz="110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vMerge="1">
                  <a:txBody>
                    <a:bodyPr/>
                    <a:lstStyle/>
                    <a:p>
                      <a:endParaRPr lang="ru-RU"/>
                    </a:p>
                  </a:txBody>
                  <a:tcPr marL="90000" marR="90000">
                    <a:solidFill>
                      <a:srgbClr val="729FCF"/>
                    </a:solidFill>
                  </a:tcPr>
                </a:tc>
                <a:extLst>
                  <a:ext uri="{0D108BD9-81ED-4DB2-BD59-A6C34878D82A}">
                    <a16:rowId xmlns="" xmlns:a16="http://schemas.microsoft.com/office/drawing/2014/main" val="10001"/>
                  </a:ext>
                </a:extLst>
              </a:tr>
            </a:tbl>
          </a:graphicData>
        </a:graphic>
      </p:graphicFrame>
      <p:graphicFrame>
        <p:nvGraphicFramePr>
          <p:cNvPr id="367" name="Таблица 12"/>
          <p:cNvGraphicFramePr/>
          <p:nvPr/>
        </p:nvGraphicFramePr>
        <p:xfrm>
          <a:off x="161280" y="5890680"/>
          <a:ext cx="6282000" cy="384840"/>
        </p:xfrm>
        <a:graphic>
          <a:graphicData uri="http://schemas.openxmlformats.org/drawingml/2006/table">
            <a:tbl>
              <a:tblPr/>
              <a:tblGrid>
                <a:gridCol w="2581560">
                  <a:extLst>
                    <a:ext uri="{9D8B030D-6E8A-4147-A177-3AD203B41FA5}">
                      <a16:colId xmlns="" xmlns:a16="http://schemas.microsoft.com/office/drawing/2014/main" val="20000"/>
                    </a:ext>
                  </a:extLst>
                </a:gridCol>
                <a:gridCol w="3700440">
                  <a:extLst>
                    <a:ext uri="{9D8B030D-6E8A-4147-A177-3AD203B41FA5}">
                      <a16:colId xmlns="" xmlns:a16="http://schemas.microsoft.com/office/drawing/2014/main" val="20001"/>
                    </a:ext>
                  </a:extLst>
                </a:gridCol>
              </a:tblGrid>
              <a:tr h="384840">
                <a:tc>
                  <a:txBody>
                    <a:bodyPr/>
                    <a:lstStyle/>
                    <a:p>
                      <a:pPr algn="ctr">
                        <a:lnSpc>
                          <a:spcPct val="100000"/>
                        </a:lnSpc>
                      </a:pPr>
                      <a:r>
                        <a:rPr lang="ru-RU" sz="1100" b="0" strike="noStrike" spc="-1">
                          <a:solidFill>
                            <a:srgbClr val="007FAC"/>
                          </a:solidFill>
                          <a:latin typeface="Open Sans Semibold"/>
                          <a:ea typeface="Open Sans Semibold"/>
                        </a:rPr>
                        <a:t>Подъездные пути</a:t>
                      </a:r>
                      <a:endParaRPr lang="ru-RU" sz="11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solidFill>
                      <a:srgbClr val="D1FFFF"/>
                    </a:solidFill>
                  </a:tcPr>
                </a:tc>
                <a:tc>
                  <a:txBody>
                    <a:bodyPr/>
                    <a:lstStyle/>
                    <a:p>
                      <a:pPr>
                        <a:lnSpc>
                          <a:spcPct val="100000"/>
                        </a:lnSpc>
                      </a:pPr>
                      <a:r>
                        <a:rPr lang="ru-RU" sz="900" b="0" strike="noStrike" spc="-1">
                          <a:solidFill>
                            <a:srgbClr val="000000"/>
                          </a:solidFill>
                          <a:latin typeface="Open Sans"/>
                          <a:ea typeface="Open Sans"/>
                        </a:rPr>
                        <a:t>автомобильная дорога примыкает к участку, железная дорога на расстоянии 12 км</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solidFill>
                      <a:srgbClr val="FFFFFF"/>
                    </a:solidFill>
                  </a:tcPr>
                </a:tc>
                <a:extLst>
                  <a:ext uri="{0D108BD9-81ED-4DB2-BD59-A6C34878D82A}">
                    <a16:rowId xmlns="" xmlns:a16="http://schemas.microsoft.com/office/drawing/2014/main" val="10000"/>
                  </a:ext>
                </a:extLst>
              </a:tr>
            </a:tbl>
          </a:graphicData>
        </a:graphic>
      </p:graphicFrame>
      <p:graphicFrame>
        <p:nvGraphicFramePr>
          <p:cNvPr id="368" name="Таблица 17"/>
          <p:cNvGraphicFramePr/>
          <p:nvPr/>
        </p:nvGraphicFramePr>
        <p:xfrm>
          <a:off x="161280" y="6274080"/>
          <a:ext cx="5675040" cy="259080"/>
        </p:xfrm>
        <a:graphic>
          <a:graphicData uri="http://schemas.openxmlformats.org/drawingml/2006/table">
            <a:tbl>
              <a:tblPr/>
              <a:tblGrid>
                <a:gridCol w="2581920">
                  <a:extLst>
                    <a:ext uri="{9D8B030D-6E8A-4147-A177-3AD203B41FA5}">
                      <a16:colId xmlns="" xmlns:a16="http://schemas.microsoft.com/office/drawing/2014/main" val="20000"/>
                    </a:ext>
                  </a:extLst>
                </a:gridCol>
                <a:gridCol w="3093120">
                  <a:extLst>
                    <a:ext uri="{9D8B030D-6E8A-4147-A177-3AD203B41FA5}">
                      <a16:colId xmlns="" xmlns:a16="http://schemas.microsoft.com/office/drawing/2014/main" val="20001"/>
                    </a:ext>
                  </a:extLst>
                </a:gridCol>
              </a:tblGrid>
              <a:tr h="0">
                <a:tc>
                  <a:txBody>
                    <a:bodyPr/>
                    <a:lstStyle/>
                    <a:p>
                      <a:pPr algn="ctr">
                        <a:lnSpc>
                          <a:spcPct val="100000"/>
                        </a:lnSpc>
                      </a:pPr>
                      <a:r>
                        <a:rPr lang="ru-RU" sz="1100" b="1" strike="noStrike" spc="-1" dirty="0">
                          <a:solidFill>
                            <a:srgbClr val="007FAC"/>
                          </a:solidFill>
                          <a:latin typeface="Open Sans Semibold"/>
                          <a:ea typeface="Open Sans Semibold"/>
                        </a:rPr>
                        <a:t>Условия предоставления</a:t>
                      </a:r>
                      <a:endParaRPr lang="ru-RU" sz="110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solidFill>
                      <a:srgbClr val="D1FFFF"/>
                    </a:solidFill>
                  </a:tcPr>
                </a:tc>
                <a:tc>
                  <a:txBody>
                    <a:bodyPr/>
                    <a:lstStyle/>
                    <a:p>
                      <a:pPr>
                        <a:lnSpc>
                          <a:spcPct val="100000"/>
                        </a:lnSpc>
                      </a:pPr>
                      <a:r>
                        <a:rPr lang="ru-RU" sz="900" b="0" strike="noStrike" spc="-1" dirty="0">
                          <a:solidFill>
                            <a:srgbClr val="000000"/>
                          </a:solidFill>
                          <a:latin typeface="Open Sans"/>
                          <a:ea typeface="Open Sans"/>
                        </a:rPr>
                        <a:t>выкуп: 80,0 млн. руб</a:t>
                      </a:r>
                      <a:r>
                        <a:rPr lang="ru-RU" sz="1000" b="0" strike="noStrike" spc="-1" dirty="0">
                          <a:solidFill>
                            <a:srgbClr val="000000"/>
                          </a:solidFill>
                          <a:latin typeface="Open Sans"/>
                          <a:ea typeface="Open Sans"/>
                        </a:rPr>
                        <a:t>.</a:t>
                      </a:r>
                      <a:endParaRPr lang="ru-RU" sz="100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solidFill>
                      <a:srgbClr val="FFFFFF"/>
                    </a:solidFill>
                  </a:tcPr>
                </a:tc>
                <a:extLst>
                  <a:ext uri="{0D108BD9-81ED-4DB2-BD59-A6C34878D82A}">
                    <a16:rowId xmlns="" xmlns:a16="http://schemas.microsoft.com/office/drawing/2014/main" val="10000"/>
                  </a:ext>
                </a:extLst>
              </a:tr>
            </a:tbl>
          </a:graphicData>
        </a:graphic>
      </p:graphicFrame>
      <p:graphicFrame>
        <p:nvGraphicFramePr>
          <p:cNvPr id="369" name="Таблица 19"/>
          <p:cNvGraphicFramePr/>
          <p:nvPr/>
        </p:nvGraphicFramePr>
        <p:xfrm>
          <a:off x="207937" y="3065457"/>
          <a:ext cx="7143800" cy="1537963"/>
        </p:xfrm>
        <a:graphic>
          <a:graphicData uri="http://schemas.openxmlformats.org/drawingml/2006/table">
            <a:tbl>
              <a:tblPr/>
              <a:tblGrid>
                <a:gridCol w="1806120">
                  <a:extLst>
                    <a:ext uri="{9D8B030D-6E8A-4147-A177-3AD203B41FA5}">
                      <a16:colId xmlns="" xmlns:a16="http://schemas.microsoft.com/office/drawing/2014/main" val="20000"/>
                    </a:ext>
                  </a:extLst>
                </a:gridCol>
                <a:gridCol w="1864080">
                  <a:extLst>
                    <a:ext uri="{9D8B030D-6E8A-4147-A177-3AD203B41FA5}">
                      <a16:colId xmlns="" xmlns:a16="http://schemas.microsoft.com/office/drawing/2014/main" val="20001"/>
                    </a:ext>
                  </a:extLst>
                </a:gridCol>
                <a:gridCol w="3473600">
                  <a:extLst>
                    <a:ext uri="{9D8B030D-6E8A-4147-A177-3AD203B41FA5}">
                      <a16:colId xmlns="" xmlns:a16="http://schemas.microsoft.com/office/drawing/2014/main" val="20002"/>
                    </a:ext>
                  </a:extLst>
                </a:gridCol>
              </a:tblGrid>
              <a:tr h="220862">
                <a:tc rowSpan="4">
                  <a:txBody>
                    <a:bodyPr/>
                    <a:lstStyle/>
                    <a:p>
                      <a:pPr algn="ctr">
                        <a:lnSpc>
                          <a:spcPct val="100000"/>
                        </a:lnSpc>
                      </a:pPr>
                      <a:r>
                        <a:rPr lang="ru-RU" sz="1200" b="0" strike="noStrike" spc="-1" dirty="0">
                          <a:solidFill>
                            <a:srgbClr val="007FAC"/>
                          </a:solidFill>
                          <a:latin typeface="Open Sans Semibold"/>
                          <a:ea typeface="Open Sans Semibold"/>
                        </a:rPr>
                        <a:t>Характеристика</a:t>
                      </a:r>
                      <a:endParaRPr lang="ru-RU" sz="1200" b="0" strike="noStrike" spc="-1" dirty="0">
                        <a:latin typeface="Arial"/>
                      </a:endParaRPr>
                    </a:p>
                    <a:p>
                      <a:pPr algn="ctr">
                        <a:lnSpc>
                          <a:spcPct val="100000"/>
                        </a:lnSpc>
                      </a:pPr>
                      <a:r>
                        <a:rPr lang="ru-RU" sz="1200" b="0" strike="noStrike" spc="-1" dirty="0">
                          <a:solidFill>
                            <a:srgbClr val="007FAC"/>
                          </a:solidFill>
                          <a:latin typeface="Open Sans Semibold"/>
                          <a:ea typeface="Open Sans Semibold"/>
                        </a:rPr>
                        <a:t>участка</a:t>
                      </a:r>
                      <a:endParaRPr lang="ru-RU" sz="120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solidFill>
                      <a:srgbClr val="D1FFFF"/>
                    </a:solidFill>
                  </a:tcPr>
                </a:tc>
                <a:tc>
                  <a:txBody>
                    <a:bodyPr/>
                    <a:lstStyle/>
                    <a:p>
                      <a:pPr>
                        <a:lnSpc>
                          <a:spcPct val="100000"/>
                        </a:lnSpc>
                      </a:pPr>
                      <a:r>
                        <a:rPr lang="ru-RU" sz="900" b="0" strike="noStrike" spc="-1" dirty="0">
                          <a:solidFill>
                            <a:srgbClr val="007FAC"/>
                          </a:solidFill>
                          <a:latin typeface="Open Sans Semibold"/>
                          <a:ea typeface="Open Sans Semibold"/>
                        </a:rPr>
                        <a:t>Площадь</a:t>
                      </a:r>
                      <a:endParaRPr lang="ru-RU" sz="90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a:txBody>
                    <a:bodyPr/>
                    <a:lstStyle/>
                    <a:p>
                      <a:pPr>
                        <a:lnSpc>
                          <a:spcPct val="100000"/>
                        </a:lnSpc>
                      </a:pPr>
                      <a:r>
                        <a:rPr lang="ru-RU" sz="900" b="0" strike="noStrike" spc="-1" dirty="0">
                          <a:solidFill>
                            <a:srgbClr val="000000"/>
                          </a:solidFill>
                          <a:latin typeface="Open Sans"/>
                          <a:ea typeface="Open Sans"/>
                        </a:rPr>
                        <a:t>21,94 га</a:t>
                      </a:r>
                      <a:endParaRPr lang="ru-RU" sz="90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0"/>
                  </a:ext>
                </a:extLst>
              </a:tr>
              <a:tr h="617790">
                <a:tc vMerge="1">
                  <a:txBody>
                    <a:bodyPr/>
                    <a:lstStyle/>
                    <a:p>
                      <a:endParaRPr lang="ru-RU"/>
                    </a:p>
                  </a:txBody>
                  <a:tcPr marL="90000" marR="90000">
                    <a:solidFill>
                      <a:srgbClr val="729FCF"/>
                    </a:solidFill>
                  </a:tcPr>
                </a:tc>
                <a:tc>
                  <a:txBody>
                    <a:bodyPr/>
                    <a:lstStyle/>
                    <a:p>
                      <a:pPr>
                        <a:lnSpc>
                          <a:spcPct val="100000"/>
                        </a:lnSpc>
                        <a:tabLst>
                          <a:tab pos="0" algn="l"/>
                        </a:tabLst>
                      </a:pPr>
                      <a:r>
                        <a:rPr lang="ru-RU" sz="900" b="0" strike="noStrike" spc="-1" dirty="0">
                          <a:solidFill>
                            <a:srgbClr val="007FAC"/>
                          </a:solidFill>
                          <a:latin typeface="Open Sans Semibold"/>
                          <a:ea typeface="Open Sans Semibold"/>
                        </a:rPr>
                        <a:t>Категория земли</a:t>
                      </a:r>
                      <a:endParaRPr lang="ru-RU" sz="90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a:txBody>
                    <a:bodyPr/>
                    <a:lstStyle/>
                    <a:p>
                      <a:pPr>
                        <a:lnSpc>
                          <a:spcPct val="100000"/>
                        </a:lnSpc>
                        <a:tabLst>
                          <a:tab pos="0" algn="l"/>
                        </a:tabLst>
                      </a:pPr>
                      <a:r>
                        <a:rPr lang="ru-RU" sz="900" b="0" strike="noStrike" spc="-1" dirty="0">
                          <a:solidFill>
                            <a:srgbClr val="000000"/>
                          </a:solidFill>
                          <a:latin typeface="Open Sans"/>
                          <a:ea typeface="Open Sans"/>
                        </a:rPr>
                        <a:t>земли промышленности, энергетики, транспорта, связи, радиовещания, телевидения, информатики, земли для обеспечения космической деятельности, земли обороны, безопасности и земли иного специального назначения</a:t>
                      </a:r>
                      <a:endParaRPr lang="ru-RU" sz="90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1"/>
                  </a:ext>
                </a:extLst>
              </a:tr>
              <a:tr h="220862">
                <a:tc vMerge="1">
                  <a:txBody>
                    <a:bodyPr/>
                    <a:lstStyle/>
                    <a:p>
                      <a:endParaRPr lang="ru-RU"/>
                    </a:p>
                  </a:txBody>
                  <a:tcPr marL="90000" marR="90000">
                    <a:solidFill>
                      <a:srgbClr val="729FCF"/>
                    </a:solidFill>
                  </a:tcPr>
                </a:tc>
                <a:tc>
                  <a:txBody>
                    <a:bodyPr/>
                    <a:lstStyle/>
                    <a:p>
                      <a:pPr>
                        <a:lnSpc>
                          <a:spcPct val="100000"/>
                        </a:lnSpc>
                        <a:tabLst>
                          <a:tab pos="0" algn="l"/>
                        </a:tabLst>
                      </a:pPr>
                      <a:r>
                        <a:rPr lang="ru-RU" sz="900" b="0" strike="noStrike" spc="-1">
                          <a:solidFill>
                            <a:srgbClr val="007FAC"/>
                          </a:solidFill>
                          <a:latin typeface="Open Sans Semibold"/>
                          <a:ea typeface="Open Sans Semibold"/>
                        </a:rPr>
                        <a:t>Форма собственности</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a:txBody>
                    <a:bodyPr/>
                    <a:lstStyle/>
                    <a:p>
                      <a:pPr>
                        <a:lnSpc>
                          <a:spcPct val="100000"/>
                        </a:lnSpc>
                        <a:tabLst>
                          <a:tab pos="0" algn="l"/>
                        </a:tabLst>
                      </a:pPr>
                      <a:r>
                        <a:rPr lang="ru-RU" sz="900" b="0" strike="noStrike" spc="-1" dirty="0">
                          <a:solidFill>
                            <a:srgbClr val="000000"/>
                          </a:solidFill>
                          <a:latin typeface="Open Sans"/>
                          <a:ea typeface="Open Sans"/>
                        </a:rPr>
                        <a:t>частная</a:t>
                      </a:r>
                      <a:endParaRPr lang="ru-RU" sz="90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2"/>
                  </a:ext>
                </a:extLst>
              </a:tr>
              <a:tr h="440683">
                <a:tc vMerge="1">
                  <a:txBody>
                    <a:bodyPr/>
                    <a:lstStyle/>
                    <a:p>
                      <a:endParaRPr lang="ru-RU"/>
                    </a:p>
                  </a:txBody>
                  <a:tcPr marL="90000" marR="90000">
                    <a:solidFill>
                      <a:srgbClr val="729FCF"/>
                    </a:solidFill>
                  </a:tcPr>
                </a:tc>
                <a:tc>
                  <a:txBody>
                    <a:bodyPr/>
                    <a:lstStyle/>
                    <a:p>
                      <a:pPr>
                        <a:lnSpc>
                          <a:spcPct val="100000"/>
                        </a:lnSpc>
                        <a:tabLst>
                          <a:tab pos="0" algn="l"/>
                        </a:tabLst>
                      </a:pPr>
                      <a:r>
                        <a:rPr lang="ru-RU" sz="900" b="0" strike="noStrike" spc="-1">
                          <a:solidFill>
                            <a:srgbClr val="007FAC"/>
                          </a:solidFill>
                          <a:latin typeface="Open Sans Semibold"/>
                          <a:ea typeface="Open Sans Semibold"/>
                        </a:rPr>
                        <a:t>Приоритетное направление использования</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a:txBody>
                    <a:bodyPr/>
                    <a:lstStyle/>
                    <a:p>
                      <a:pPr>
                        <a:lnSpc>
                          <a:spcPct val="100000"/>
                        </a:lnSpc>
                        <a:tabLst>
                          <a:tab pos="0" algn="l"/>
                        </a:tabLst>
                      </a:pPr>
                      <a:r>
                        <a:rPr lang="ru-RU" sz="900" b="0" strike="noStrike" spc="-1" dirty="0">
                          <a:solidFill>
                            <a:srgbClr val="000000"/>
                          </a:solidFill>
                          <a:latin typeface="Open Sans"/>
                          <a:ea typeface="Open Sans"/>
                        </a:rPr>
                        <a:t>обслуживание птицефабрики на 500 тыс. бройлеров и хозяйственно-складского комплекса</a:t>
                      </a:r>
                      <a:endParaRPr lang="ru-RU" sz="90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3"/>
                  </a:ext>
                </a:extLst>
              </a:tr>
            </a:tbl>
          </a:graphicData>
        </a:graphic>
      </p:graphicFrame>
      <p:graphicFrame>
        <p:nvGraphicFramePr>
          <p:cNvPr id="370" name="Таблица 20"/>
          <p:cNvGraphicFramePr/>
          <p:nvPr/>
        </p:nvGraphicFramePr>
        <p:xfrm>
          <a:off x="165240" y="4560480"/>
          <a:ext cx="6773040" cy="1509840"/>
        </p:xfrm>
        <a:graphic>
          <a:graphicData uri="http://schemas.openxmlformats.org/drawingml/2006/table">
            <a:tbl>
              <a:tblPr/>
              <a:tblGrid>
                <a:gridCol w="1276200">
                  <a:extLst>
                    <a:ext uri="{9D8B030D-6E8A-4147-A177-3AD203B41FA5}">
                      <a16:colId xmlns="" xmlns:a16="http://schemas.microsoft.com/office/drawing/2014/main" val="20000"/>
                    </a:ext>
                  </a:extLst>
                </a:gridCol>
                <a:gridCol w="1301400">
                  <a:extLst>
                    <a:ext uri="{9D8B030D-6E8A-4147-A177-3AD203B41FA5}">
                      <a16:colId xmlns="" xmlns:a16="http://schemas.microsoft.com/office/drawing/2014/main" val="20001"/>
                    </a:ext>
                  </a:extLst>
                </a:gridCol>
                <a:gridCol w="4195440">
                  <a:extLst>
                    <a:ext uri="{9D8B030D-6E8A-4147-A177-3AD203B41FA5}">
                      <a16:colId xmlns="" xmlns:a16="http://schemas.microsoft.com/office/drawing/2014/main" val="20002"/>
                    </a:ext>
                  </a:extLst>
                </a:gridCol>
              </a:tblGrid>
              <a:tr h="503280">
                <a:tc rowSpan="4">
                  <a:txBody>
                    <a:bodyPr/>
                    <a:lstStyle/>
                    <a:p>
                      <a:pPr algn="ctr">
                        <a:lnSpc>
                          <a:spcPct val="100000"/>
                        </a:lnSpc>
                      </a:pPr>
                      <a:r>
                        <a:rPr lang="ru-RU" sz="1050" b="0" strike="noStrike" spc="-1" dirty="0">
                          <a:solidFill>
                            <a:srgbClr val="007FAC"/>
                          </a:solidFill>
                          <a:latin typeface="Open Sans Semibold"/>
                          <a:ea typeface="Open Sans Semibold"/>
                        </a:rPr>
                        <a:t>Инженерные </a:t>
                      </a:r>
                      <a:endParaRPr lang="ru-RU" sz="1050" b="0" strike="noStrike" spc="-1" dirty="0">
                        <a:latin typeface="Arial"/>
                      </a:endParaRPr>
                    </a:p>
                    <a:p>
                      <a:pPr algn="ctr">
                        <a:lnSpc>
                          <a:spcPct val="100000"/>
                        </a:lnSpc>
                      </a:pPr>
                      <a:r>
                        <a:rPr lang="ru-RU" sz="1050" b="0" strike="noStrike" spc="-1" dirty="0">
                          <a:solidFill>
                            <a:srgbClr val="007FAC"/>
                          </a:solidFill>
                          <a:latin typeface="Open Sans Semibold"/>
                          <a:ea typeface="Open Sans Semibold"/>
                        </a:rPr>
                        <a:t>коммуникации</a:t>
                      </a:r>
                      <a:endParaRPr lang="ru-RU" sz="105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solidFill>
                      <a:srgbClr val="D1FFFF"/>
                    </a:solidFill>
                  </a:tcPr>
                </a:tc>
                <a:tc>
                  <a:txBody>
                    <a:bodyPr/>
                    <a:lstStyle/>
                    <a:p>
                      <a:pPr>
                        <a:lnSpc>
                          <a:spcPct val="100000"/>
                        </a:lnSpc>
                        <a:tabLst>
                          <a:tab pos="0" algn="l"/>
                        </a:tabLst>
                      </a:pPr>
                      <a:r>
                        <a:rPr lang="ru-RU" sz="900" b="0" strike="noStrike" spc="-1">
                          <a:solidFill>
                            <a:srgbClr val="007FAC"/>
                          </a:solidFill>
                          <a:latin typeface="Open Sans Semibold"/>
                          <a:ea typeface="Open Sans Semibold"/>
                        </a:rPr>
                        <a:t>Электроснабжение</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a:txBody>
                    <a:bodyPr/>
                    <a:lstStyle/>
                    <a:p>
                      <a:pPr>
                        <a:lnSpc>
                          <a:spcPct val="100000"/>
                        </a:lnSpc>
                        <a:tabLst>
                          <a:tab pos="0" algn="l"/>
                        </a:tabLst>
                      </a:pPr>
                      <a:r>
                        <a:rPr lang="ru-RU" sz="900" b="0" strike="noStrike" spc="-1" dirty="0">
                          <a:solidFill>
                            <a:srgbClr val="000000"/>
                          </a:solidFill>
                          <a:latin typeface="Open Sans"/>
                          <a:ea typeface="Open Sans"/>
                        </a:rPr>
                        <a:t>ближайший открытый центр питания является ПС Темкино 110/35/10 на расстоянии 12,6 км до границы земельного участка по прямой. Резерв мощности для технологического присоединения 5,8 МВА</a:t>
                      </a:r>
                      <a:endParaRPr lang="ru-RU" sz="90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0"/>
                  </a:ext>
                </a:extLst>
              </a:tr>
              <a:tr h="366120">
                <a:tc vMerge="1">
                  <a:txBody>
                    <a:bodyPr/>
                    <a:lstStyle/>
                    <a:p>
                      <a:endParaRPr lang="ru-RU"/>
                    </a:p>
                  </a:txBody>
                  <a:tcPr marL="90000" marR="90000">
                    <a:solidFill>
                      <a:srgbClr val="729FCF"/>
                    </a:solidFill>
                  </a:tcPr>
                </a:tc>
                <a:tc>
                  <a:txBody>
                    <a:bodyPr/>
                    <a:lstStyle/>
                    <a:p>
                      <a:pPr>
                        <a:lnSpc>
                          <a:spcPct val="100000"/>
                        </a:lnSpc>
                        <a:tabLst>
                          <a:tab pos="0" algn="l"/>
                        </a:tabLst>
                      </a:pPr>
                      <a:r>
                        <a:rPr lang="ru-RU" sz="900" b="0" strike="noStrike" spc="-1" dirty="0">
                          <a:solidFill>
                            <a:srgbClr val="007FAC"/>
                          </a:solidFill>
                          <a:latin typeface="Open Sans Semibold"/>
                          <a:ea typeface="Open Sans Semibold"/>
                        </a:rPr>
                        <a:t>Газоснабжение</a:t>
                      </a:r>
                      <a:endParaRPr lang="ru-RU" sz="90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a:txBody>
                    <a:bodyPr/>
                    <a:lstStyle/>
                    <a:p>
                      <a:pPr>
                        <a:lnSpc>
                          <a:spcPct val="100000"/>
                        </a:lnSpc>
                        <a:tabLst>
                          <a:tab pos="0" algn="l"/>
                        </a:tabLst>
                      </a:pPr>
                      <a:r>
                        <a:rPr lang="ru-RU" sz="900" b="0" strike="noStrike" spc="-1">
                          <a:solidFill>
                            <a:srgbClr val="000000"/>
                          </a:solidFill>
                          <a:latin typeface="Open Sans"/>
                          <a:ea typeface="Open Sans"/>
                        </a:rPr>
                        <a:t>по территории проходит газопровод низкого давления. Имеется разрешение на подключение к газораспределительным сетям.</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1"/>
                  </a:ext>
                </a:extLst>
              </a:tr>
              <a:tr h="228960">
                <a:tc vMerge="1">
                  <a:txBody>
                    <a:bodyPr/>
                    <a:lstStyle/>
                    <a:p>
                      <a:endParaRPr lang="ru-RU"/>
                    </a:p>
                  </a:txBody>
                  <a:tcPr marL="90000" marR="90000">
                    <a:solidFill>
                      <a:srgbClr val="729FCF"/>
                    </a:solidFill>
                  </a:tcPr>
                </a:tc>
                <a:tc>
                  <a:txBody>
                    <a:bodyPr/>
                    <a:lstStyle/>
                    <a:p>
                      <a:pPr>
                        <a:lnSpc>
                          <a:spcPct val="100000"/>
                        </a:lnSpc>
                        <a:tabLst>
                          <a:tab pos="0" algn="l"/>
                        </a:tabLst>
                      </a:pPr>
                      <a:r>
                        <a:rPr lang="ru-RU" sz="900" b="0" strike="noStrike" spc="-1">
                          <a:solidFill>
                            <a:srgbClr val="007FAC"/>
                          </a:solidFill>
                          <a:latin typeface="Open Sans Semibold"/>
                          <a:ea typeface="Open Sans Semibold"/>
                        </a:rPr>
                        <a:t>Водоснабжение</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a:txBody>
                    <a:bodyPr/>
                    <a:lstStyle/>
                    <a:p>
                      <a:pPr>
                        <a:lnSpc>
                          <a:spcPct val="100000"/>
                        </a:lnSpc>
                      </a:pPr>
                      <a:r>
                        <a:rPr lang="ru-RU" sz="900" b="0" strike="noStrike" spc="-1">
                          <a:solidFill>
                            <a:srgbClr val="000000"/>
                          </a:solidFill>
                          <a:latin typeface="Open Sans"/>
                          <a:ea typeface="Open Sans"/>
                        </a:rPr>
                        <a:t>на территории имеются 2 скважины по 50 куб.м в сутки каждая</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2"/>
                  </a:ext>
                </a:extLst>
              </a:tr>
              <a:tr h="411480">
                <a:tc vMerge="1">
                  <a:txBody>
                    <a:bodyPr/>
                    <a:lstStyle/>
                    <a:p>
                      <a:endParaRPr lang="ru-RU"/>
                    </a:p>
                  </a:txBody>
                  <a:tcPr marL="90000" marR="90000">
                    <a:solidFill>
                      <a:srgbClr val="729FCF"/>
                    </a:solidFill>
                  </a:tcPr>
                </a:tc>
                <a:tc>
                  <a:txBody>
                    <a:bodyPr/>
                    <a:lstStyle/>
                    <a:p>
                      <a:pPr>
                        <a:lnSpc>
                          <a:spcPct val="100000"/>
                        </a:lnSpc>
                        <a:tabLst>
                          <a:tab pos="0" algn="l"/>
                        </a:tabLst>
                      </a:pPr>
                      <a:r>
                        <a:rPr lang="ru-RU" sz="900" b="0" strike="noStrike" spc="-1" dirty="0">
                          <a:solidFill>
                            <a:srgbClr val="007FAC"/>
                          </a:solidFill>
                          <a:latin typeface="Open Sans Semibold"/>
                          <a:ea typeface="Open Sans Semibold"/>
                        </a:rPr>
                        <a:t>Водоотведение</a:t>
                      </a:r>
                      <a:endParaRPr lang="ru-RU" sz="90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a:txBody>
                    <a:bodyPr/>
                    <a:lstStyle/>
                    <a:p>
                      <a:pPr>
                        <a:lnSpc>
                          <a:spcPct val="100000"/>
                        </a:lnSpc>
                      </a:pPr>
                      <a:r>
                        <a:rPr lang="ru-RU" sz="900" b="0" strike="noStrike" spc="-1" dirty="0">
                          <a:solidFill>
                            <a:srgbClr val="000000"/>
                          </a:solidFill>
                          <a:latin typeface="Open Sans"/>
                          <a:ea typeface="Open Sans"/>
                        </a:rPr>
                        <a:t>строительство локальных очистных сооружений</a:t>
                      </a:r>
                      <a:endParaRPr lang="ru-RU" sz="90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3"/>
                  </a:ext>
                </a:extLst>
              </a:tr>
            </a:tbl>
          </a:graphicData>
        </a:graphic>
      </p:graphicFrame>
      <p:sp>
        <p:nvSpPr>
          <p:cNvPr id="371" name="TextBox 16"/>
          <p:cNvSpPr/>
          <p:nvPr/>
        </p:nvSpPr>
        <p:spPr>
          <a:xfrm>
            <a:off x="858240" y="154800"/>
            <a:ext cx="1138686" cy="860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000" b="0" strike="noStrike" spc="-1" dirty="0" err="1">
                <a:solidFill>
                  <a:srgbClr val="002060"/>
                </a:solidFill>
                <a:latin typeface="Open Sans"/>
                <a:ea typeface="Open Sans"/>
              </a:rPr>
              <a:t>Темкинский</a:t>
            </a:r>
            <a:endParaRPr lang="ru-RU" sz="1000" b="0" strike="noStrike" spc="-1" dirty="0">
              <a:latin typeface="Arial"/>
            </a:endParaRPr>
          </a:p>
          <a:p>
            <a:pPr>
              <a:lnSpc>
                <a:spcPct val="100000"/>
              </a:lnSpc>
            </a:pPr>
            <a:r>
              <a:rPr lang="ru-RU" sz="1000" b="0" strike="noStrike" spc="-1" dirty="0" smtClean="0">
                <a:solidFill>
                  <a:srgbClr val="002060"/>
                </a:solidFill>
                <a:latin typeface="Open Sans"/>
                <a:ea typeface="Open Sans"/>
              </a:rPr>
              <a:t>муниципальный</a:t>
            </a:r>
          </a:p>
          <a:p>
            <a:pPr>
              <a:lnSpc>
                <a:spcPct val="100000"/>
              </a:lnSpc>
            </a:pPr>
            <a:r>
              <a:rPr lang="ru-RU" sz="1000" spc="-1" dirty="0" smtClean="0">
                <a:solidFill>
                  <a:srgbClr val="002060"/>
                </a:solidFill>
                <a:latin typeface="Arial"/>
              </a:rPr>
              <a:t>округ</a:t>
            </a:r>
            <a:endParaRPr lang="ru-RU" sz="1000" b="0" strike="noStrike" spc="-1" dirty="0">
              <a:latin typeface="Arial"/>
            </a:endParaRPr>
          </a:p>
          <a:p>
            <a:pPr>
              <a:lnSpc>
                <a:spcPct val="100000"/>
              </a:lnSpc>
            </a:pPr>
            <a:r>
              <a:rPr lang="ru-RU" sz="1000" b="0" strike="noStrike" spc="-1" dirty="0">
                <a:solidFill>
                  <a:srgbClr val="002060"/>
                </a:solidFill>
                <a:latin typeface="Open Sans"/>
                <a:ea typeface="Open Sans"/>
              </a:rPr>
              <a:t>Смоленской</a:t>
            </a:r>
            <a:endParaRPr lang="ru-RU" sz="1000" b="0" strike="noStrike" spc="-1" dirty="0">
              <a:latin typeface="Arial"/>
            </a:endParaRPr>
          </a:p>
          <a:p>
            <a:pPr>
              <a:lnSpc>
                <a:spcPct val="100000"/>
              </a:lnSpc>
            </a:pPr>
            <a:r>
              <a:rPr lang="ru-RU" sz="1000" b="0" strike="noStrike" spc="-1" dirty="0">
                <a:solidFill>
                  <a:srgbClr val="002060"/>
                </a:solidFill>
                <a:latin typeface="Open Sans"/>
                <a:ea typeface="Open Sans"/>
              </a:rPr>
              <a:t>области</a:t>
            </a:r>
            <a:endParaRPr lang="ru-RU" sz="1000" b="0" strike="noStrike" spc="-1" dirty="0">
              <a:latin typeface="Arial"/>
            </a:endParaRPr>
          </a:p>
        </p:txBody>
      </p:sp>
      <p:sp>
        <p:nvSpPr>
          <p:cNvPr id="372" name="TextBox 22"/>
          <p:cNvSpPr/>
          <p:nvPr/>
        </p:nvSpPr>
        <p:spPr>
          <a:xfrm>
            <a:off x="244440" y="439560"/>
            <a:ext cx="396000" cy="196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700" b="0" strike="noStrike" spc="-1">
                <a:solidFill>
                  <a:srgbClr val="002060"/>
                </a:solidFill>
                <a:latin typeface="Open Sans"/>
                <a:ea typeface="Open Sans"/>
              </a:rPr>
              <a:t>Герб </a:t>
            </a:r>
            <a:endParaRPr lang="ru-RU" sz="700" b="0" strike="noStrike" spc="-1">
              <a:latin typeface="Arial"/>
            </a:endParaRPr>
          </a:p>
        </p:txBody>
      </p:sp>
      <p:pic>
        <p:nvPicPr>
          <p:cNvPr id="373" name="Рисунок 23"/>
          <p:cNvPicPr/>
          <p:nvPr/>
        </p:nvPicPr>
        <p:blipFill>
          <a:blip r:embed="rId4"/>
          <a:stretch/>
        </p:blipFill>
        <p:spPr>
          <a:xfrm>
            <a:off x="226080" y="108720"/>
            <a:ext cx="597240" cy="861480"/>
          </a:xfrm>
          <a:prstGeom prst="rect">
            <a:avLst/>
          </a:prstGeom>
          <a:ln w="0">
            <a:noFill/>
          </a:ln>
        </p:spPr>
      </p:pic>
      <p:pic>
        <p:nvPicPr>
          <p:cNvPr id="374" name="Рисунок 4"/>
          <p:cNvPicPr/>
          <p:nvPr/>
        </p:nvPicPr>
        <p:blipFill>
          <a:blip r:embed="rId5"/>
          <a:stretch/>
        </p:blipFill>
        <p:spPr>
          <a:xfrm>
            <a:off x="2565391" y="1065193"/>
            <a:ext cx="2357454" cy="2000264"/>
          </a:xfrm>
          <a:prstGeom prst="rect">
            <a:avLst/>
          </a:prstGeom>
          <a:ln w="0">
            <a:noFill/>
          </a:ln>
        </p:spPr>
      </p:pic>
      <p:sp>
        <p:nvSpPr>
          <p:cNvPr id="28674" name="AutoShape 2" descr="IMG_20230621_16450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8676" name="AutoShape 4" descr="IMG_20230621_16450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8678" name="AutoShape 6" descr="IMG_20230621_16450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8679" name="Picture 7" descr="C:\Users\user\Downloads\IMG_20230621_164500.jpg"/>
          <p:cNvPicPr>
            <a:picLocks noChangeAspect="1" noChangeArrowheads="1"/>
          </p:cNvPicPr>
          <p:nvPr/>
        </p:nvPicPr>
        <p:blipFill>
          <a:blip r:embed="rId6" cstate="print"/>
          <a:srcRect/>
          <a:stretch>
            <a:fillRect/>
          </a:stretch>
        </p:blipFill>
        <p:spPr bwMode="auto">
          <a:xfrm rot="5400000">
            <a:off x="5172878" y="886598"/>
            <a:ext cx="2000264" cy="2357454"/>
          </a:xfrm>
          <a:prstGeom prst="rect">
            <a:avLst/>
          </a:prstGeom>
          <a:noFill/>
        </p:spPr>
      </p:pic>
      <p:pic>
        <p:nvPicPr>
          <p:cNvPr id="16386" name="Picture 2" descr="D:\Логотип.png"/>
          <p:cNvPicPr>
            <a:picLocks noChangeAspect="1" noChangeArrowheads="1"/>
          </p:cNvPicPr>
          <p:nvPr/>
        </p:nvPicPr>
        <p:blipFill>
          <a:blip r:embed="rId7" cstate="print"/>
          <a:srcRect/>
          <a:stretch>
            <a:fillRect/>
          </a:stretch>
        </p:blipFill>
        <p:spPr bwMode="auto">
          <a:xfrm>
            <a:off x="0" y="6637357"/>
            <a:ext cx="2851143" cy="922318"/>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Рисунок 25"/>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61031" y="318012"/>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Малое предпринимательство</a:t>
            </a:r>
          </a:p>
        </p:txBody>
      </p:sp>
      <p:sp>
        <p:nvSpPr>
          <p:cNvPr id="27" name="TextBox 26"/>
          <p:cNvSpPr txBox="1"/>
          <p:nvPr/>
        </p:nvSpPr>
        <p:spPr>
          <a:xfrm>
            <a:off x="7121735"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15</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55" name="Диаграмма 54"/>
          <p:cNvGraphicFramePr/>
          <p:nvPr>
            <p:extLst>
              <p:ext uri="{D42A27DB-BD31-4B8C-83A1-F6EECF244321}">
                <p14:modId xmlns:p14="http://schemas.microsoft.com/office/powerpoint/2010/main" xmlns="" val="338340267"/>
              </p:ext>
            </p:extLst>
          </p:nvPr>
        </p:nvGraphicFramePr>
        <p:xfrm>
          <a:off x="3588267" y="2266817"/>
          <a:ext cx="3401289" cy="2904885"/>
        </p:xfrm>
        <a:graphic>
          <a:graphicData uri="http://schemas.openxmlformats.org/drawingml/2006/chart">
            <c:chart xmlns:c="http://schemas.openxmlformats.org/drawingml/2006/chart" xmlns:r="http://schemas.openxmlformats.org/officeDocument/2006/relationships" r:id="rId4"/>
          </a:graphicData>
        </a:graphic>
      </p:graphicFrame>
      <p:pic>
        <p:nvPicPr>
          <p:cNvPr id="63" name="Рисунок 6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993038" y="5208827"/>
            <a:ext cx="1018111" cy="1018111"/>
          </a:xfrm>
          <a:prstGeom prst="rect">
            <a:avLst/>
          </a:prstGeom>
        </p:spPr>
      </p:pic>
      <p:sp>
        <p:nvSpPr>
          <p:cNvPr id="65" name="TextBox 64"/>
          <p:cNvSpPr txBox="1"/>
          <p:nvPr/>
        </p:nvSpPr>
        <p:spPr>
          <a:xfrm>
            <a:off x="347150" y="5003310"/>
            <a:ext cx="1601721" cy="276999"/>
          </a:xfrm>
          <a:prstGeom prst="rect">
            <a:avLst/>
          </a:prstGeom>
          <a:noFill/>
        </p:spPr>
        <p:txBody>
          <a:bodyPr wrap="none" rtlCol="0">
            <a:spAutoFit/>
          </a:bodyPr>
          <a:lstStyle/>
          <a:p>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Промышленность</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6" name="TextBox 65"/>
          <p:cNvSpPr txBox="1"/>
          <p:nvPr/>
        </p:nvSpPr>
        <p:spPr>
          <a:xfrm>
            <a:off x="2018759" y="4992114"/>
            <a:ext cx="1350178" cy="276999"/>
          </a:xfrm>
          <a:prstGeom prst="rect">
            <a:avLst/>
          </a:prstGeom>
          <a:noFill/>
        </p:spPr>
        <p:txBody>
          <a:bodyPr wrap="none" rtlCol="0">
            <a:spAutoFit/>
          </a:bodyPr>
          <a:lstStyle/>
          <a:p>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Строительство</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7" name="TextBox 66"/>
          <p:cNvSpPr txBox="1"/>
          <p:nvPr/>
        </p:nvSpPr>
        <p:spPr>
          <a:xfrm>
            <a:off x="350813" y="6423044"/>
            <a:ext cx="2286016" cy="261610"/>
          </a:xfrm>
          <a:prstGeom prst="rect">
            <a:avLst/>
          </a:prstGeom>
          <a:noFill/>
        </p:spPr>
        <p:txBody>
          <a:bodyPr wrap="square" rtlCol="0">
            <a:spAutoFit/>
          </a:bodyPr>
          <a:lstStyle/>
          <a:p>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Оптовая и розничная</a:t>
            </a: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торговля</a:t>
            </a:r>
          </a:p>
        </p:txBody>
      </p:sp>
      <p:sp>
        <p:nvSpPr>
          <p:cNvPr id="68" name="TextBox 67"/>
          <p:cNvSpPr txBox="1"/>
          <p:nvPr/>
        </p:nvSpPr>
        <p:spPr>
          <a:xfrm>
            <a:off x="2565391" y="6498777"/>
            <a:ext cx="1285884" cy="461665"/>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9" name="TextBox 68"/>
          <p:cNvSpPr txBox="1"/>
          <p:nvPr/>
        </p:nvSpPr>
        <p:spPr>
          <a:xfrm>
            <a:off x="3955056" y="6250796"/>
            <a:ext cx="1183464" cy="646331"/>
          </a:xfrm>
          <a:prstGeom prst="rect">
            <a:avLst/>
          </a:prstGeom>
          <a:noFill/>
        </p:spPr>
        <p:txBody>
          <a:bodyPr wrap="non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Заготовка и </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переработка</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древесины</a:t>
            </a:r>
          </a:p>
        </p:txBody>
      </p:sp>
      <p:pic>
        <p:nvPicPr>
          <p:cNvPr id="70" name="Рисунок 6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123378" y="3946224"/>
            <a:ext cx="992023" cy="992023"/>
          </a:xfrm>
          <a:prstGeom prst="rect">
            <a:avLst/>
          </a:prstGeom>
        </p:spPr>
      </p:pic>
      <p:pic>
        <p:nvPicPr>
          <p:cNvPr id="71" name="Рисунок 70"/>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962478" y="5389341"/>
            <a:ext cx="976936" cy="976936"/>
          </a:xfrm>
          <a:prstGeom prst="rect">
            <a:avLst/>
          </a:prstGeom>
        </p:spPr>
      </p:pic>
      <p:pic>
        <p:nvPicPr>
          <p:cNvPr id="72" name="Рисунок 71"/>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582032" y="3973764"/>
            <a:ext cx="974743" cy="973077"/>
          </a:xfrm>
          <a:prstGeom prst="rect">
            <a:avLst/>
          </a:prstGeom>
        </p:spPr>
      </p:pic>
      <p:pic>
        <p:nvPicPr>
          <p:cNvPr id="73" name="Рисунок 72"/>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2492357" y="5405418"/>
            <a:ext cx="991395" cy="991395"/>
          </a:xfrm>
          <a:prstGeom prst="rect">
            <a:avLst/>
          </a:prstGeom>
        </p:spPr>
      </p:pic>
      <p:pic>
        <p:nvPicPr>
          <p:cNvPr id="74" name="Рисунок 73"/>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914432" y="5340101"/>
            <a:ext cx="1058566" cy="1058566"/>
          </a:xfrm>
          <a:prstGeom prst="rect">
            <a:avLst/>
          </a:prstGeom>
        </p:spPr>
      </p:pic>
      <p:pic>
        <p:nvPicPr>
          <p:cNvPr id="75" name="Рисунок 74"/>
          <p:cNvPicPr>
            <a:picLocks noChangeAspect="1"/>
          </p:cNvPicPr>
          <p:nvPr/>
        </p:nvPicPr>
        <p:blipFill>
          <a:blip r:embed="rId11" cstate="print">
            <a:duotone>
              <a:prstClr val="black"/>
              <a:srgbClr val="31AFE7">
                <a:tint val="45000"/>
                <a:satMod val="400000"/>
              </a:srgbClr>
            </a:duotone>
            <a:extLst>
              <a:ext uri="{28A0092B-C50C-407E-A947-70E740481C1C}">
                <a14:useLocalDpi xmlns:a14="http://schemas.microsoft.com/office/drawing/2010/main" xmlns="" val="0"/>
              </a:ext>
            </a:extLst>
          </a:blip>
          <a:stretch>
            <a:fillRect/>
          </a:stretch>
        </p:blipFill>
        <p:spPr>
          <a:xfrm>
            <a:off x="3970641" y="5184776"/>
            <a:ext cx="1060876" cy="1060876"/>
          </a:xfrm>
          <a:prstGeom prst="rect">
            <a:avLst/>
          </a:prstGeom>
        </p:spPr>
      </p:pic>
      <p:pic>
        <p:nvPicPr>
          <p:cNvPr id="76" name="Рисунок 75"/>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548847" y="3908514"/>
            <a:ext cx="1062406" cy="1062406"/>
          </a:xfrm>
          <a:prstGeom prst="rect">
            <a:avLst/>
          </a:prstGeom>
        </p:spPr>
      </p:pic>
      <p:pic>
        <p:nvPicPr>
          <p:cNvPr id="77" name="Рисунок 76"/>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2110514" y="3912137"/>
            <a:ext cx="1060196" cy="1060196"/>
          </a:xfrm>
          <a:prstGeom prst="rect">
            <a:avLst/>
          </a:prstGeom>
        </p:spPr>
      </p:pic>
      <p:pic>
        <p:nvPicPr>
          <p:cNvPr id="78" name="Рисунок 77"/>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2456379" y="5389341"/>
            <a:ext cx="1070126" cy="1070126"/>
          </a:xfrm>
          <a:prstGeom prst="rect">
            <a:avLst/>
          </a:prstGeom>
        </p:spPr>
      </p:pic>
      <p:pic>
        <p:nvPicPr>
          <p:cNvPr id="79" name="Рисунок 78"/>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1460080" y="2284123"/>
            <a:ext cx="863492" cy="876026"/>
          </a:xfrm>
          <a:prstGeom prst="rect">
            <a:avLst/>
          </a:prstGeom>
        </p:spPr>
      </p:pic>
      <p:pic>
        <p:nvPicPr>
          <p:cNvPr id="80" name="Рисунок 79"/>
          <p:cNvPicPr>
            <a:picLocks noChangeAspect="1"/>
          </p:cNvPicPr>
          <p:nvPr/>
        </p:nvPicPr>
        <p:blipFill>
          <a:blip r:embed="rId16" cstate="print">
            <a:lum bright="70000" contrast="-70000"/>
            <a:extLst>
              <a:ext uri="{BEBA8EAE-BF5A-486C-A8C5-ECC9F3942E4B}">
                <a14:imgProps xmlns:a14="http://schemas.microsoft.com/office/drawing/2010/main" xmlns="">
                  <a14:imgLayer r:embed="">
                    <a14:imgEffect>
                      <a14:brightnessContrast contrast="40000"/>
                    </a14:imgEffect>
                  </a14:imgLayer>
                </a14:imgProps>
              </a:ext>
              <a:ext uri="{28A0092B-C50C-407E-A947-70E740481C1C}">
                <a14:useLocalDpi xmlns:a14="http://schemas.microsoft.com/office/drawing/2010/main" xmlns="" val="0"/>
              </a:ext>
            </a:extLst>
          </a:blip>
          <a:stretch>
            <a:fillRect/>
          </a:stretch>
        </p:blipFill>
        <p:spPr>
          <a:xfrm>
            <a:off x="0" y="1221765"/>
            <a:ext cx="2858359" cy="901249"/>
          </a:xfrm>
          <a:prstGeom prst="rect">
            <a:avLst/>
          </a:prstGeom>
        </p:spPr>
      </p:pic>
      <p:sp>
        <p:nvSpPr>
          <p:cNvPr id="81" name="TextBox 80"/>
          <p:cNvSpPr txBox="1"/>
          <p:nvPr/>
        </p:nvSpPr>
        <p:spPr>
          <a:xfrm>
            <a:off x="-149420" y="1258809"/>
            <a:ext cx="3157529" cy="830997"/>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Число субъектов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малого и среднего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предпринимательства</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3" name="TextBox 82"/>
          <p:cNvSpPr txBox="1"/>
          <p:nvPr/>
        </p:nvSpPr>
        <p:spPr>
          <a:xfrm>
            <a:off x="1316504" y="2477751"/>
            <a:ext cx="1096391" cy="523220"/>
          </a:xfrm>
          <a:prstGeom prst="rect">
            <a:avLst/>
          </a:prstGeom>
          <a:noFill/>
        </p:spPr>
        <p:txBody>
          <a:bodyPr wrap="square" rtlCol="0">
            <a:spAutoFit/>
          </a:bodyPr>
          <a:lstStyle/>
          <a:p>
            <a:pPr algn="ctr"/>
            <a:r>
              <a:rPr lang="ru-RU" sz="2800" b="1" dirty="0" smtClean="0">
                <a:solidFill>
                  <a:srgbClr val="0085B8"/>
                </a:solidFill>
                <a:latin typeface="Open Sans Semibold" panose="020B0706030804020204" pitchFamily="34" charset="0"/>
                <a:ea typeface="Open Sans Semibold" panose="020B0706030804020204" pitchFamily="34" charset="0"/>
                <a:cs typeface="Open Sans Semibold" panose="020B0706030804020204" pitchFamily="34" charset="0"/>
              </a:rPr>
              <a:t>143</a:t>
            </a:r>
            <a:r>
              <a:rPr lang="ru-RU" sz="2800" dirty="0" smtClean="0">
                <a:solidFill>
                  <a:srgbClr val="0085B8"/>
                </a:solidFill>
                <a:latin typeface="Open Sans Semibold" panose="020B0706030804020204" pitchFamily="34" charset="0"/>
                <a:ea typeface="Open Sans Semibold" panose="020B0706030804020204" pitchFamily="34" charset="0"/>
                <a:cs typeface="Open Sans Semibold" panose="020B0706030804020204" pitchFamily="34" charset="0"/>
              </a:rPr>
              <a:t> </a:t>
            </a:r>
          </a:p>
        </p:txBody>
      </p:sp>
      <p:pic>
        <p:nvPicPr>
          <p:cNvPr id="84" name="Рисунок 83"/>
          <p:cNvPicPr>
            <a:picLocks noChangeAspect="1"/>
          </p:cNvPicPr>
          <p:nvPr/>
        </p:nvPicPr>
        <p:blipFill>
          <a:blip r:embed="rId17" cstate="print">
            <a:extLst>
              <a:ext uri="{28A0092B-C50C-407E-A947-70E740481C1C}">
                <a14:useLocalDpi xmlns:a14="http://schemas.microsoft.com/office/drawing/2010/main" xmlns="" val="0"/>
              </a:ext>
            </a:extLst>
          </a:blip>
          <a:stretch>
            <a:fillRect/>
          </a:stretch>
        </p:blipFill>
        <p:spPr>
          <a:xfrm>
            <a:off x="515108" y="2350950"/>
            <a:ext cx="798648" cy="763486"/>
          </a:xfrm>
          <a:prstGeom prst="rect">
            <a:avLst/>
          </a:prstGeom>
        </p:spPr>
      </p:pic>
      <p:pic>
        <p:nvPicPr>
          <p:cNvPr id="85" name="Рисунок 84"/>
          <p:cNvPicPr>
            <a:picLocks noChangeAspect="1"/>
          </p:cNvPicPr>
          <p:nvPr/>
        </p:nvPicPr>
        <p:blipFill>
          <a:blip r:embed="rId18" cstate="print">
            <a:lum bright="70000" contrast="-70000"/>
            <a:extLst>
              <a:ext uri="{BEBA8EAE-BF5A-486C-A8C5-ECC9F3942E4B}">
                <a14:imgProps xmlns:a14="http://schemas.microsoft.com/office/drawing/2010/main" xmlns="">
                  <a14:imgLayer r:embed="">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xmlns="" val="0"/>
              </a:ext>
            </a:extLst>
          </a:blip>
          <a:stretch>
            <a:fillRect/>
          </a:stretch>
        </p:blipFill>
        <p:spPr>
          <a:xfrm>
            <a:off x="3115401" y="1153677"/>
            <a:ext cx="4444274" cy="1064917"/>
          </a:xfrm>
          <a:prstGeom prst="rect">
            <a:avLst/>
          </a:prstGeom>
        </p:spPr>
      </p:pic>
      <p:sp>
        <p:nvSpPr>
          <p:cNvPr id="86" name="TextBox 85"/>
          <p:cNvSpPr txBox="1"/>
          <p:nvPr/>
        </p:nvSpPr>
        <p:spPr>
          <a:xfrm>
            <a:off x="3007623" y="1258809"/>
            <a:ext cx="4552052" cy="830997"/>
          </a:xfrm>
          <a:prstGeom prst="rect">
            <a:avLst/>
          </a:prstGeom>
          <a:noFill/>
        </p:spPr>
        <p:txBody>
          <a:bodyPr wrap="square" rtlCol="0">
            <a:spAutoFit/>
          </a:bodyPr>
          <a:lstStyle/>
          <a:p>
            <a:pPr algn="ctr"/>
            <a:r>
              <a:rPr lang="ru-RU" sz="1600" b="1"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Структура субъектов малого и среднего предпринимательства по сферам деятельности, %</a:t>
            </a:r>
            <a:endParaRPr lang="ru-RU" sz="1600" b="1"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7" name="TextBox 86"/>
          <p:cNvSpPr txBox="1"/>
          <p:nvPr/>
        </p:nvSpPr>
        <p:spPr>
          <a:xfrm>
            <a:off x="5524148" y="6074665"/>
            <a:ext cx="777905" cy="461665"/>
          </a:xfrm>
          <a:prstGeom prst="rect">
            <a:avLst/>
          </a:prstGeom>
          <a:noFill/>
        </p:spPr>
        <p:txBody>
          <a:bodyPr wrap="non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Прочие</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виды</a:t>
            </a:r>
          </a:p>
        </p:txBody>
      </p:sp>
      <p:pic>
        <p:nvPicPr>
          <p:cNvPr id="88" name="Рисунок 87"/>
          <p:cNvPicPr>
            <a:picLocks noChangeAspect="1"/>
          </p:cNvPicPr>
          <p:nvPr/>
        </p:nvPicPr>
        <p:blipFill>
          <a:blip r:embed="rId19" cstate="print">
            <a:extLst>
              <a:ext uri="{28A0092B-C50C-407E-A947-70E740481C1C}">
                <a14:useLocalDpi xmlns:a14="http://schemas.microsoft.com/office/drawing/2010/main" xmlns="" val="0"/>
              </a:ext>
            </a:extLst>
          </a:blip>
          <a:stretch>
            <a:fillRect/>
          </a:stretch>
        </p:blipFill>
        <p:spPr>
          <a:xfrm>
            <a:off x="5406532" y="5061650"/>
            <a:ext cx="991395" cy="991395"/>
          </a:xfrm>
          <a:prstGeom prst="rect">
            <a:avLst/>
          </a:prstGeom>
        </p:spPr>
      </p:pic>
      <p:pic>
        <p:nvPicPr>
          <p:cNvPr id="89" name="Рисунок 88"/>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5343454" y="5039043"/>
            <a:ext cx="1060876" cy="1060876"/>
          </a:xfrm>
          <a:prstGeom prst="rect">
            <a:avLst/>
          </a:prstGeom>
        </p:spPr>
      </p:pic>
      <p:sp>
        <p:nvSpPr>
          <p:cNvPr id="90" name="TextBox 89"/>
          <p:cNvSpPr txBox="1"/>
          <p:nvPr/>
        </p:nvSpPr>
        <p:spPr>
          <a:xfrm>
            <a:off x="856177" y="4077002"/>
            <a:ext cx="470000" cy="707886"/>
          </a:xfrm>
          <a:prstGeom prst="rect">
            <a:avLst/>
          </a:prstGeom>
          <a:noFill/>
        </p:spPr>
        <p:txBody>
          <a:bodyPr wrap="none" rtlCol="0">
            <a:spAutoFit/>
          </a:bodyPr>
          <a:lstStyle/>
          <a:p>
            <a:r>
              <a:rPr lang="ru-RU" sz="4000"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4</a:t>
            </a:r>
            <a:endParaRPr lang="ru-RU" sz="40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1" name="TextBox 90"/>
          <p:cNvSpPr txBox="1"/>
          <p:nvPr/>
        </p:nvSpPr>
        <p:spPr>
          <a:xfrm>
            <a:off x="2380381" y="4075190"/>
            <a:ext cx="470000" cy="707886"/>
          </a:xfrm>
          <a:prstGeom prst="rect">
            <a:avLst/>
          </a:prstGeom>
          <a:noFill/>
        </p:spPr>
        <p:txBody>
          <a:bodyPr wrap="none" rtlCol="0">
            <a:spAutoFit/>
          </a:bodyPr>
          <a:lstStyle/>
          <a:p>
            <a:r>
              <a:rPr lang="ru-RU" sz="4000"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9</a:t>
            </a:r>
            <a:endParaRPr lang="ru-RU" sz="40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2" name="TextBox 91"/>
          <p:cNvSpPr txBox="1"/>
          <p:nvPr/>
        </p:nvSpPr>
        <p:spPr>
          <a:xfrm>
            <a:off x="1080050" y="5543534"/>
            <a:ext cx="697627" cy="646331"/>
          </a:xfrm>
          <a:prstGeom prst="rect">
            <a:avLst/>
          </a:prstGeom>
          <a:noFill/>
        </p:spPr>
        <p:txBody>
          <a:bodyPr wrap="none" rtlCol="0">
            <a:spAutoFit/>
          </a:bodyPr>
          <a:lstStyle/>
          <a:p>
            <a:r>
              <a:rPr lang="ru-RU" sz="3600" dirty="0" smtClean="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48</a:t>
            </a:r>
            <a:endParaRPr lang="ru-RU" sz="3600" dirty="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3" name="TextBox 92"/>
          <p:cNvSpPr txBox="1"/>
          <p:nvPr/>
        </p:nvSpPr>
        <p:spPr>
          <a:xfrm>
            <a:off x="2639240" y="5599321"/>
            <a:ext cx="697627" cy="646331"/>
          </a:xfrm>
          <a:prstGeom prst="rect">
            <a:avLst/>
          </a:prstGeom>
          <a:noFill/>
        </p:spPr>
        <p:txBody>
          <a:bodyPr wrap="none" rtlCol="0">
            <a:spAutoFit/>
          </a:bodyPr>
          <a:lstStyle/>
          <a:p>
            <a:r>
              <a:rPr lang="ru-RU" sz="3600"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32</a:t>
            </a:r>
            <a:endPar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4" name="TextBox 93"/>
          <p:cNvSpPr txBox="1"/>
          <p:nvPr/>
        </p:nvSpPr>
        <p:spPr>
          <a:xfrm>
            <a:off x="4152265" y="5392048"/>
            <a:ext cx="663387" cy="646331"/>
          </a:xfrm>
          <a:prstGeom prst="rect">
            <a:avLst/>
          </a:prstGeom>
          <a:noFill/>
        </p:spPr>
        <p:txBody>
          <a:bodyPr wrap="none" rtlCol="0">
            <a:spAutoFit/>
          </a:bodyPr>
          <a:lstStyle/>
          <a:p>
            <a:r>
              <a:rPr lang="ru-RU" sz="3600"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11</a:t>
            </a:r>
            <a:endPar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5" name="TextBox 94"/>
          <p:cNvSpPr txBox="1"/>
          <p:nvPr/>
        </p:nvSpPr>
        <p:spPr>
          <a:xfrm>
            <a:off x="5525078" y="5246139"/>
            <a:ext cx="697627" cy="646331"/>
          </a:xfrm>
          <a:prstGeom prst="rect">
            <a:avLst/>
          </a:prstGeom>
          <a:noFill/>
        </p:spPr>
        <p:txBody>
          <a:bodyPr wrap="none" rtlCol="0">
            <a:spAutoFit/>
          </a:bodyPr>
          <a:lstStyle/>
          <a:p>
            <a:r>
              <a:rPr lang="ru-RU" sz="3600" dirty="0" smtClean="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39</a:t>
            </a:r>
            <a:endParaRPr lang="ru-RU" sz="3600" dirty="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2" name="TextBox 41"/>
          <p:cNvSpPr txBox="1"/>
          <p:nvPr/>
        </p:nvSpPr>
        <p:spPr>
          <a:xfrm>
            <a:off x="833915" y="154887"/>
            <a:ext cx="1143262" cy="861774"/>
          </a:xfrm>
          <a:prstGeom prst="rect">
            <a:avLst/>
          </a:prstGeom>
          <a:noFill/>
        </p:spPr>
        <p:txBody>
          <a:bodyPr wrap="none" rtlCol="0">
            <a:spAutoFit/>
          </a:bodyPr>
          <a:lstStyle/>
          <a:p>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Темкинский</a:t>
            </a:r>
          </a:p>
          <a:p>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a:t>
            </a:r>
          </a:p>
          <a:p>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округ</a:t>
            </a:r>
            <a:endParaRPr lang="ru-RU" sz="1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3" name="TextBox 42"/>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44" name="Рисунок 43"/>
          <p:cNvPicPr>
            <a:picLocks noChangeAspect="1"/>
          </p:cNvPicPr>
          <p:nvPr/>
        </p:nvPicPr>
        <p:blipFill>
          <a:blip r:embed="rId20" cstate="print">
            <a:extLst>
              <a:ext uri="{28A0092B-C50C-407E-A947-70E740481C1C}">
                <a14:useLocalDpi xmlns:a14="http://schemas.microsoft.com/office/drawing/2010/main" xmlns="" val="0"/>
              </a:ext>
            </a:extLst>
          </a:blip>
          <a:stretch>
            <a:fillRect/>
          </a:stretch>
        </p:blipFill>
        <p:spPr>
          <a:xfrm>
            <a:off x="226007" y="108683"/>
            <a:ext cx="597547" cy="861846"/>
          </a:xfrm>
          <a:prstGeom prst="rect">
            <a:avLst/>
          </a:prstGeom>
        </p:spPr>
      </p:pic>
      <p:pic>
        <p:nvPicPr>
          <p:cNvPr id="41" name="Рисунок 39"/>
          <p:cNvPicPr>
            <a:picLocks noChangeAspect="1"/>
          </p:cNvPicPr>
          <p:nvPr/>
        </p:nvPicPr>
        <p:blipFill>
          <a:blip r:embed="rId21">
            <a:lum bright="70000" contrast="-70000"/>
            <a:extLst>
              <a:ext uri="{28A0092B-C50C-407E-A947-70E740481C1C}">
                <a14:useLocalDpi xmlns:a14="http://schemas.microsoft.com/office/drawing/2010/main" xmlns="" val="0"/>
              </a:ext>
            </a:extLst>
          </a:blip>
          <a:srcRect/>
          <a:stretch>
            <a:fillRect/>
          </a:stretch>
        </p:blipFill>
        <p:spPr bwMode="auto">
          <a:xfrm>
            <a:off x="-3949" y="3522141"/>
            <a:ext cx="2862307" cy="306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 name="TextBox 40"/>
          <p:cNvSpPr txBox="1">
            <a:spLocks noChangeArrowheads="1"/>
          </p:cNvSpPr>
          <p:nvPr/>
        </p:nvSpPr>
        <p:spPr bwMode="auto">
          <a:xfrm>
            <a:off x="-18236" y="3531666"/>
            <a:ext cx="265747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sz="1400" dirty="0">
                <a:solidFill>
                  <a:srgbClr val="265F92"/>
                </a:solidFill>
                <a:latin typeface="Open Sans" panose="020B0606030504020204" pitchFamily="34" charset="0"/>
                <a:cs typeface="Open Sans" panose="020B0606030504020204" pitchFamily="34" charset="0"/>
              </a:rPr>
              <a:t>По видам деятельности:</a:t>
            </a:r>
          </a:p>
        </p:txBody>
      </p:sp>
      <p:sp>
        <p:nvSpPr>
          <p:cNvPr id="46" name="TextBox 45"/>
          <p:cNvSpPr txBox="1"/>
          <p:nvPr/>
        </p:nvSpPr>
        <p:spPr>
          <a:xfrm>
            <a:off x="1068797" y="3189856"/>
            <a:ext cx="2163862" cy="276999"/>
          </a:xfrm>
          <a:prstGeom prst="rect">
            <a:avLst/>
          </a:prstGeom>
          <a:noFill/>
        </p:spPr>
        <p:txBody>
          <a:bodyPr wrap="none" rtlCol="0">
            <a:spAutoFit/>
          </a:bodyPr>
          <a:lstStyle/>
          <a:p>
            <a:r>
              <a:rPr lang="ru-RU" sz="1200"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103,6 % к уровню 2023 года</a:t>
            </a:r>
            <a:endParaRPr lang="ru-RU" sz="12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362" name="Picture 2" descr="D:\Логотип.png"/>
          <p:cNvPicPr>
            <a:picLocks noChangeAspect="1" noChangeArrowheads="1"/>
          </p:cNvPicPr>
          <p:nvPr/>
        </p:nvPicPr>
        <p:blipFill>
          <a:blip r:embed="rId22" cstate="print"/>
          <a:srcRect/>
          <a:stretch>
            <a:fillRect/>
          </a:stretch>
        </p:blipFill>
        <p:spPr bwMode="auto">
          <a:xfrm>
            <a:off x="0" y="6637357"/>
            <a:ext cx="2851143" cy="922318"/>
          </a:xfrm>
          <a:prstGeom prst="rect">
            <a:avLst/>
          </a:prstGeom>
          <a:noFill/>
        </p:spPr>
      </p:pic>
    </p:spTree>
    <p:extLst>
      <p:ext uri="{BB962C8B-B14F-4D97-AF65-F5344CB8AC3E}">
        <p14:creationId xmlns:p14="http://schemas.microsoft.com/office/powerpoint/2010/main" xmlns="" val="36920471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TextBox 2"/>
          <p:cNvSpPr txBox="1">
            <a:spLocks noChangeArrowheads="1"/>
          </p:cNvSpPr>
          <p:nvPr/>
        </p:nvSpPr>
        <p:spPr bwMode="auto">
          <a:xfrm>
            <a:off x="1752600" y="230188"/>
            <a:ext cx="6116638"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sz="1700">
                <a:solidFill>
                  <a:schemeClr val="bg1"/>
                </a:solidFill>
                <a:latin typeface="Open Sans Semibold" pitchFamily="34" charset="0"/>
                <a:cs typeface="Open Sans Semibold" pitchFamily="34" charset="0"/>
              </a:rPr>
              <a:t>Государственная поддержка субъектов малого и </a:t>
            </a:r>
          </a:p>
          <a:p>
            <a:pPr algn="ctr" eaLnBrk="1" hangingPunct="1"/>
            <a:r>
              <a:rPr lang="ru-RU" sz="1700">
                <a:solidFill>
                  <a:schemeClr val="bg1"/>
                </a:solidFill>
                <a:latin typeface="Open Sans Semibold" pitchFamily="34" charset="0"/>
                <a:cs typeface="Open Sans Semibold" pitchFamily="34" charset="0"/>
              </a:rPr>
              <a:t>среднего бизнеса Смоленской области</a:t>
            </a:r>
          </a:p>
        </p:txBody>
      </p:sp>
      <p:sp>
        <p:nvSpPr>
          <p:cNvPr id="20496" name="TextBox 30"/>
          <p:cNvSpPr txBox="1">
            <a:spLocks noChangeArrowheads="1"/>
          </p:cNvSpPr>
          <p:nvPr/>
        </p:nvSpPr>
        <p:spPr bwMode="auto">
          <a:xfrm>
            <a:off x="7112000" y="7189788"/>
            <a:ext cx="44114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ru-RU" b="1" i="1" dirty="0" smtClean="0">
                <a:solidFill>
                  <a:srgbClr val="339533"/>
                </a:solidFill>
                <a:latin typeface="Open Sans Semibold" pitchFamily="34" charset="0"/>
                <a:cs typeface="Open Sans Semibold" pitchFamily="34" charset="0"/>
              </a:rPr>
              <a:t>15</a:t>
            </a:r>
            <a:endParaRPr lang="ru-RU" b="1" i="1" dirty="0">
              <a:solidFill>
                <a:srgbClr val="339533"/>
              </a:solidFill>
              <a:latin typeface="Open Sans Semibold" pitchFamily="34" charset="0"/>
              <a:cs typeface="Open Sans Semibold" pitchFamily="34" charset="0"/>
            </a:endParaRPr>
          </a:p>
        </p:txBody>
      </p:sp>
      <p:sp>
        <p:nvSpPr>
          <p:cNvPr id="20497" name="TextBox 26"/>
          <p:cNvSpPr txBox="1">
            <a:spLocks noChangeArrowheads="1"/>
          </p:cNvSpPr>
          <p:nvPr/>
        </p:nvSpPr>
        <p:spPr bwMode="auto">
          <a:xfrm>
            <a:off x="890588" y="166688"/>
            <a:ext cx="1143262" cy="861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ru-RU" sz="1000" dirty="0" err="1" smtClean="0">
                <a:solidFill>
                  <a:srgbClr val="002060"/>
                </a:solidFill>
                <a:latin typeface="Open Sans" pitchFamily="34" charset="0"/>
                <a:cs typeface="Open Sans" pitchFamily="34" charset="0"/>
              </a:rPr>
              <a:t>Темкинский</a:t>
            </a:r>
            <a:endParaRPr lang="ru-RU" sz="1000" dirty="0">
              <a:solidFill>
                <a:srgbClr val="002060"/>
              </a:solidFill>
              <a:latin typeface="Open Sans" pitchFamily="34" charset="0"/>
              <a:cs typeface="Open Sans" pitchFamily="34" charset="0"/>
            </a:endParaRPr>
          </a:p>
          <a:p>
            <a:pPr eaLnBrk="1" hangingPunct="1"/>
            <a:r>
              <a:rPr lang="ru-RU" sz="1000" dirty="0">
                <a:solidFill>
                  <a:srgbClr val="002060"/>
                </a:solidFill>
                <a:latin typeface="Open Sans" pitchFamily="34" charset="0"/>
                <a:cs typeface="Open Sans" pitchFamily="34" charset="0"/>
              </a:rPr>
              <a:t>м</a:t>
            </a:r>
            <a:r>
              <a:rPr lang="ru-RU" sz="1000" dirty="0" smtClean="0">
                <a:solidFill>
                  <a:srgbClr val="002060"/>
                </a:solidFill>
                <a:latin typeface="Open Sans" pitchFamily="34" charset="0"/>
                <a:cs typeface="Open Sans" pitchFamily="34" charset="0"/>
              </a:rPr>
              <a:t>униципальный</a:t>
            </a:r>
          </a:p>
          <a:p>
            <a:pPr eaLnBrk="1" hangingPunct="1"/>
            <a:r>
              <a:rPr lang="ru-RU" sz="1000" dirty="0" smtClean="0">
                <a:solidFill>
                  <a:srgbClr val="002060"/>
                </a:solidFill>
                <a:latin typeface="Open Sans" pitchFamily="34" charset="0"/>
                <a:cs typeface="Open Sans" pitchFamily="34" charset="0"/>
              </a:rPr>
              <a:t>округ</a:t>
            </a:r>
            <a:endParaRPr lang="ru-RU" sz="1000" dirty="0">
              <a:solidFill>
                <a:srgbClr val="002060"/>
              </a:solidFill>
              <a:latin typeface="Open Sans" pitchFamily="34" charset="0"/>
              <a:cs typeface="Open Sans" pitchFamily="34" charset="0"/>
            </a:endParaRPr>
          </a:p>
          <a:p>
            <a:pPr eaLnBrk="1" hangingPunct="1"/>
            <a:r>
              <a:rPr lang="ru-RU" sz="1000" dirty="0">
                <a:solidFill>
                  <a:srgbClr val="002060"/>
                </a:solidFill>
                <a:latin typeface="Open Sans" pitchFamily="34" charset="0"/>
                <a:cs typeface="Open Sans" pitchFamily="34" charset="0"/>
              </a:rPr>
              <a:t>Смоленской</a:t>
            </a:r>
          </a:p>
          <a:p>
            <a:pPr eaLnBrk="1" hangingPunct="1"/>
            <a:r>
              <a:rPr lang="ru-RU" sz="1000" dirty="0">
                <a:solidFill>
                  <a:srgbClr val="002060"/>
                </a:solidFill>
                <a:latin typeface="Open Sans" pitchFamily="34" charset="0"/>
                <a:cs typeface="Open Sans" pitchFamily="34" charset="0"/>
              </a:rPr>
              <a:t>области</a:t>
            </a:r>
          </a:p>
        </p:txBody>
      </p:sp>
      <p:pic>
        <p:nvPicPr>
          <p:cNvPr id="37" name="Рисунок 36"/>
          <p:cNvPicPr>
            <a:picLocks noChangeAspect="1"/>
          </p:cNvPicPr>
          <p:nvPr/>
        </p:nvPicPr>
        <p:blipFill>
          <a:blip r:embed="rId3" cstate="print"/>
          <a:stretch>
            <a:fillRect/>
          </a:stretch>
        </p:blipFill>
        <p:spPr>
          <a:xfrm>
            <a:off x="2061031" y="156237"/>
            <a:ext cx="5498644" cy="768091"/>
          </a:xfrm>
          <a:prstGeom prst="rect">
            <a:avLst/>
          </a:prstGeom>
        </p:spPr>
      </p:pic>
      <p:sp>
        <p:nvSpPr>
          <p:cNvPr id="38" name="TextBox 37"/>
          <p:cNvSpPr txBox="1"/>
          <p:nvPr/>
        </p:nvSpPr>
        <p:spPr>
          <a:xfrm>
            <a:off x="2061032" y="132464"/>
            <a:ext cx="5498644" cy="830997"/>
          </a:xfrm>
          <a:prstGeom prst="rect">
            <a:avLst/>
          </a:prstGeom>
          <a:noFill/>
        </p:spPr>
        <p:txBody>
          <a:bodyPr wrap="square" rtlCol="0">
            <a:spAutoFit/>
          </a:bodyPr>
          <a:lstStyle/>
          <a:p>
            <a:pPr algn="ctr"/>
            <a:r>
              <a:rPr lang="ru-RU"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субъектов малого и </a:t>
            </a:r>
            <a:endPar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среднего предпринимательства</a:t>
            </a:r>
          </a:p>
          <a:p>
            <a:pPr algn="ctr"/>
            <a:r>
              <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 Смоленской </a:t>
            </a:r>
            <a:r>
              <a:rPr lang="ru-RU"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области</a:t>
            </a:r>
            <a:endPar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3" name="Объект 9"/>
          <p:cNvSpPr txBox="1">
            <a:spLocks/>
          </p:cNvSpPr>
          <p:nvPr/>
        </p:nvSpPr>
        <p:spPr bwMode="auto">
          <a:xfrm>
            <a:off x="195417" y="1075232"/>
            <a:ext cx="7076753" cy="121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marL="0" marR="0" lvl="0" indent="325481" algn="ctr" defTabSz="755650" rtl="0" eaLnBrk="0" fontAlgn="base" latinLnBrk="0" hangingPunct="0">
              <a:lnSpc>
                <a:spcPct val="90000"/>
              </a:lnSpc>
              <a:spcBef>
                <a:spcPts val="825"/>
              </a:spcBef>
              <a:spcAft>
                <a:spcPct val="0"/>
              </a:spcAft>
              <a:buClrTx/>
              <a:buSzTx/>
              <a:buFont typeface="Arial" charset="0"/>
              <a:buNone/>
              <a:tabLst/>
              <a:defRPr/>
            </a:pPr>
            <a:r>
              <a:rPr kumimoji="0" lang="ru-RU" sz="1600" b="0" i="0" u="none" strike="noStrike" kern="1200" cap="none" spc="0" normalizeH="0" baseline="0" noProof="0" dirty="0" smtClean="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Реализация государственной политики в сфере развития малого и среднего предпринимательства осуществляется </a:t>
            </a:r>
            <a:r>
              <a:rPr lang="ru-RU" sz="1600" dirty="0">
                <a:latin typeface="Open Sans" panose="020B0606030504020204" pitchFamily="34" charset="0"/>
                <a:ea typeface="Open Sans" panose="020B0606030504020204" pitchFamily="34" charset="0"/>
                <a:cs typeface="Open Sans" panose="020B0606030504020204" pitchFamily="34" charset="0"/>
              </a:rPr>
              <a:t>в рамках </a:t>
            </a:r>
            <a:r>
              <a:rPr kumimoji="0" lang="ru-RU" sz="1600" b="0" i="0" u="none" strike="noStrike" kern="1200" cap="none" spc="0" normalizeH="0" baseline="0" noProof="0" dirty="0" smtClean="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областной государственной программы </a:t>
            </a:r>
          </a:p>
          <a:p>
            <a:pPr marL="0" marR="0" lvl="0" indent="325481" algn="ctr" defTabSz="755650" rtl="0" eaLnBrk="0" fontAlgn="base" latinLnBrk="0" hangingPunct="0">
              <a:lnSpc>
                <a:spcPct val="90000"/>
              </a:lnSpc>
              <a:spcBef>
                <a:spcPts val="825"/>
              </a:spcBef>
              <a:spcAft>
                <a:spcPct val="0"/>
              </a:spcAft>
              <a:buClrTx/>
              <a:buSzTx/>
              <a:buFont typeface="Arial" charset="0"/>
              <a:buNone/>
              <a:tabLst/>
              <a:defRPr/>
            </a:pPr>
            <a:r>
              <a:rPr lang="ru-RU" sz="16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t>
            </a:r>
            <a:r>
              <a:rPr lang="ru-RU" sz="16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Экономическое развитие Смоленской </a:t>
            </a:r>
            <a:r>
              <a:rPr lang="ru-RU" sz="16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области, </a:t>
            </a:r>
            <a:r>
              <a:rPr lang="ru-RU" sz="16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включая создание благоприятного предпринимательского и инвестиционного </a:t>
            </a:r>
            <a:r>
              <a:rPr lang="ru-RU" sz="16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климата»</a:t>
            </a:r>
            <a:r>
              <a:rPr kumimoji="0" lang="ru-RU" sz="1600" b="0" i="0" u="none" strike="noStrike" kern="1200" cap="none" spc="0" normalizeH="0" baseline="0" noProof="0" dirty="0" smtClean="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ru-RU" sz="16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4" name="Рисунок 2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5123" y="2920775"/>
            <a:ext cx="2622923" cy="1339253"/>
          </a:xfrm>
          <a:prstGeom prst="rect">
            <a:avLst/>
          </a:prstGeom>
        </p:spPr>
      </p:pic>
      <p:pic>
        <p:nvPicPr>
          <p:cNvPr id="25" name="Рисунок 2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848081" y="2917898"/>
            <a:ext cx="2643388" cy="1360662"/>
          </a:xfrm>
          <a:prstGeom prst="rect">
            <a:avLst/>
          </a:prstGeom>
        </p:spPr>
      </p:pic>
      <p:sp>
        <p:nvSpPr>
          <p:cNvPr id="26" name="Объект 9"/>
          <p:cNvSpPr txBox="1">
            <a:spLocks/>
          </p:cNvSpPr>
          <p:nvPr/>
        </p:nvSpPr>
        <p:spPr>
          <a:xfrm>
            <a:off x="4810927" y="2935258"/>
            <a:ext cx="2461243" cy="1238709"/>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ctr">
              <a:spcBef>
                <a:spcPts val="0"/>
              </a:spcBef>
              <a:buNone/>
            </a:pPr>
            <a:r>
              <a:rPr lang="ru-RU" sz="1200" dirty="0">
                <a:latin typeface="Open Sans" panose="020B0606030504020204" pitchFamily="34" charset="0"/>
                <a:ea typeface="Open Sans" panose="020B0606030504020204" pitchFamily="34" charset="0"/>
                <a:cs typeface="Open Sans" panose="020B0606030504020204" pitchFamily="34" charset="0"/>
              </a:rPr>
              <a:t>Возмещение субъектам МСП </a:t>
            </a:r>
            <a:r>
              <a:rPr lang="ru-RU" sz="1400" b="1" dirty="0">
                <a:solidFill>
                  <a:srgbClr val="960000"/>
                </a:solidFill>
                <a:latin typeface="Open Sans" panose="020B0606030504020204" pitchFamily="34" charset="0"/>
                <a:ea typeface="Open Sans" panose="020B0606030504020204" pitchFamily="34" charset="0"/>
                <a:cs typeface="Open Sans" panose="020B0606030504020204" pitchFamily="34" charset="0"/>
              </a:rPr>
              <a:t>до 99% </a:t>
            </a:r>
            <a:r>
              <a:rPr lang="ru-RU" sz="1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затрат на уплату первого взноса (аванса) </a:t>
            </a:r>
            <a:r>
              <a:rPr lang="ru-RU" sz="1200" dirty="0">
                <a:latin typeface="Open Sans" panose="020B0606030504020204" pitchFamily="34" charset="0"/>
                <a:ea typeface="Open Sans" panose="020B0606030504020204" pitchFamily="34" charset="0"/>
                <a:cs typeface="Open Sans" panose="020B0606030504020204" pitchFamily="34" charset="0"/>
              </a:rPr>
              <a:t>по договорам лизинга оборудования с российскими лизинговыми организациями, </a:t>
            </a:r>
          </a:p>
          <a:p>
            <a:pPr marL="0" indent="0" algn="ctr">
              <a:spcBef>
                <a:spcPts val="0"/>
              </a:spcBef>
              <a:buNone/>
            </a:pPr>
            <a:r>
              <a:rPr lang="ru-RU" sz="1200" dirty="0">
                <a:latin typeface="Open Sans" panose="020B0606030504020204" pitchFamily="34" charset="0"/>
                <a:ea typeface="Open Sans" panose="020B0606030504020204" pitchFamily="34" charset="0"/>
                <a:cs typeface="Open Sans" panose="020B0606030504020204" pitchFamily="34" charset="0"/>
              </a:rPr>
              <a:t>не более </a:t>
            </a:r>
            <a:r>
              <a:rPr lang="ru-RU" sz="1200" dirty="0" smtClean="0">
                <a:latin typeface="Open Sans" panose="020B0606030504020204" pitchFamily="34" charset="0"/>
                <a:ea typeface="Open Sans" panose="020B0606030504020204" pitchFamily="34" charset="0"/>
                <a:cs typeface="Open Sans" panose="020B0606030504020204" pitchFamily="34" charset="0"/>
              </a:rPr>
              <a:t>7 </a:t>
            </a:r>
            <a:r>
              <a:rPr lang="ru-RU" sz="1200" dirty="0">
                <a:latin typeface="Open Sans" panose="020B0606030504020204" pitchFamily="34" charset="0"/>
                <a:ea typeface="Open Sans" panose="020B0606030504020204" pitchFamily="34" charset="0"/>
                <a:cs typeface="Open Sans" panose="020B0606030504020204" pitchFamily="34" charset="0"/>
              </a:rPr>
              <a:t>млн. рублей</a:t>
            </a:r>
          </a:p>
        </p:txBody>
      </p:sp>
      <p:cxnSp>
        <p:nvCxnSpPr>
          <p:cNvPr id="27" name="Прямая со стрелкой 26"/>
          <p:cNvCxnSpPr/>
          <p:nvPr/>
        </p:nvCxnSpPr>
        <p:spPr>
          <a:xfrm flipV="1">
            <a:off x="2708045" y="3770138"/>
            <a:ext cx="816760" cy="692726"/>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p:nvPr/>
        </p:nvCxnSpPr>
        <p:spPr>
          <a:xfrm flipV="1">
            <a:off x="2714694" y="3261608"/>
            <a:ext cx="521666" cy="328793"/>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p:nvPr/>
        </p:nvCxnSpPr>
        <p:spPr>
          <a:xfrm flipH="1" flipV="1">
            <a:off x="4198048" y="3291765"/>
            <a:ext cx="621162" cy="265859"/>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pic>
        <p:nvPicPr>
          <p:cNvPr id="30" name="Рисунок 2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704449" y="5692607"/>
            <a:ext cx="359828" cy="312796"/>
          </a:xfrm>
          <a:prstGeom prst="rect">
            <a:avLst/>
          </a:prstGeom>
        </p:spPr>
      </p:pic>
      <p:sp>
        <p:nvSpPr>
          <p:cNvPr id="31" name="TextBox 30"/>
          <p:cNvSpPr txBox="1"/>
          <p:nvPr/>
        </p:nvSpPr>
        <p:spPr>
          <a:xfrm>
            <a:off x="1971825" y="5692607"/>
            <a:ext cx="3539233" cy="1015663"/>
          </a:xfrm>
          <a:prstGeom prst="rect">
            <a:avLst/>
          </a:prstGeom>
          <a:noFill/>
        </p:spPr>
        <p:txBody>
          <a:bodyPr wrap="square" rtlCol="0">
            <a:spAutoFit/>
          </a:bodyPr>
          <a:lstStyle/>
          <a:p>
            <a:pPr algn="ctr"/>
            <a:r>
              <a:rPr lang="ru-RU" sz="1200" b="1" dirty="0" smtClean="0">
                <a:latin typeface="Open Sans" panose="020B0606030504020204" pitchFamily="34" charset="0"/>
                <a:ea typeface="Open Sans" panose="020B0606030504020204" pitchFamily="34" charset="0"/>
                <a:cs typeface="Open Sans" panose="020B0606030504020204" pitchFamily="34" charset="0"/>
              </a:rPr>
              <a:t>Министерство инвестиционного развития Смоленской области</a:t>
            </a:r>
          </a:p>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214014, </a:t>
            </a:r>
            <a:r>
              <a:rPr lang="ru-RU" sz="1200" dirty="0">
                <a:latin typeface="Open Sans" panose="020B0606030504020204" pitchFamily="34" charset="0"/>
                <a:ea typeface="Open Sans" panose="020B0606030504020204" pitchFamily="34" charset="0"/>
                <a:cs typeface="Open Sans" panose="020B0606030504020204" pitchFamily="34" charset="0"/>
              </a:rPr>
              <a:t>г. Смоленск, ул. </a:t>
            </a:r>
            <a:r>
              <a:rPr lang="ru-RU" sz="1200" dirty="0" smtClean="0">
                <a:latin typeface="Open Sans" panose="020B0606030504020204" pitchFamily="34" charset="0"/>
                <a:ea typeface="Open Sans" panose="020B0606030504020204" pitchFamily="34" charset="0"/>
                <a:cs typeface="Open Sans" panose="020B0606030504020204" pitchFamily="34" charset="0"/>
              </a:rPr>
              <a:t>Энгельса, </a:t>
            </a:r>
            <a:r>
              <a:rPr lang="ru-RU" sz="1200" dirty="0">
                <a:latin typeface="Open Sans" panose="020B0606030504020204" pitchFamily="34" charset="0"/>
                <a:ea typeface="Open Sans" panose="020B0606030504020204" pitchFamily="34" charset="0"/>
                <a:cs typeface="Open Sans" panose="020B0606030504020204" pitchFamily="34" charset="0"/>
              </a:rPr>
              <a:t>д. </a:t>
            </a:r>
            <a:r>
              <a:rPr lang="ru-RU" sz="1200" dirty="0" smtClean="0">
                <a:latin typeface="Open Sans" panose="020B0606030504020204" pitchFamily="34" charset="0"/>
                <a:ea typeface="Open Sans" panose="020B0606030504020204" pitchFamily="34" charset="0"/>
                <a:cs typeface="Open Sans" panose="020B0606030504020204" pitchFamily="34" charset="0"/>
              </a:rPr>
              <a:t>23</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algn="ctr"/>
            <a:r>
              <a:rPr lang="ru-RU" sz="1200" dirty="0">
                <a:latin typeface="Open Sans" panose="020B0606030504020204" pitchFamily="34" charset="0"/>
                <a:ea typeface="Open Sans" panose="020B0606030504020204" pitchFamily="34" charset="0"/>
                <a:cs typeface="Open Sans" panose="020B0606030504020204" pitchFamily="34" charset="0"/>
              </a:rPr>
              <a:t>Сайт: </a:t>
            </a:r>
            <a:r>
              <a:rPr lang="en-US" sz="1200" dirty="0" err="1" smtClean="0">
                <a:latin typeface="Open Sans" panose="020B0606030504020204" pitchFamily="34" charset="0"/>
                <a:ea typeface="Open Sans" panose="020B0606030504020204" pitchFamily="34" charset="0"/>
                <a:cs typeface="Open Sans" panose="020B0606030504020204" pitchFamily="34" charset="0"/>
              </a:rPr>
              <a:t>dep</a:t>
            </a:r>
            <a:r>
              <a:rPr lang="ru-RU" sz="1200" dirty="0" smtClean="0">
                <a:latin typeface="Open Sans" panose="020B0606030504020204" pitchFamily="34" charset="0"/>
                <a:ea typeface="Open Sans" panose="020B0606030504020204" pitchFamily="34" charset="0"/>
                <a:cs typeface="Open Sans" panose="020B0606030504020204" pitchFamily="34" charset="0"/>
              </a:rPr>
              <a:t>-</a:t>
            </a:r>
            <a:r>
              <a:rPr lang="en-US" sz="1200" dirty="0" smtClean="0">
                <a:latin typeface="Open Sans" panose="020B0606030504020204" pitchFamily="34" charset="0"/>
                <a:ea typeface="Open Sans" panose="020B0606030504020204" pitchFamily="34" charset="0"/>
                <a:cs typeface="Open Sans" panose="020B0606030504020204" pitchFamily="34" charset="0"/>
              </a:rPr>
              <a:t>invest.admin-smolensk.ru</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200" dirty="0">
                <a:latin typeface="Open Sans" panose="020B0606030504020204" pitchFamily="34" charset="0"/>
                <a:ea typeface="Open Sans" panose="020B0606030504020204" pitchFamily="34" charset="0"/>
                <a:cs typeface="Open Sans" panose="020B0606030504020204" pitchFamily="34" charset="0"/>
              </a:rPr>
              <a:t>E-mail: </a:t>
            </a:r>
            <a:r>
              <a:rPr lang="en-US" sz="1200" dirty="0" smtClean="0">
                <a:latin typeface="Open Sans" panose="020B0606030504020204" pitchFamily="34" charset="0"/>
                <a:ea typeface="Open Sans" panose="020B0606030504020204" pitchFamily="34" charset="0"/>
                <a:cs typeface="Open Sans" panose="020B0606030504020204" pitchFamily="34" charset="0"/>
                <a:hlinkClick r:id="rId7"/>
              </a:rPr>
              <a:t>dep@smolinvest.com</a:t>
            </a:r>
            <a:r>
              <a:rPr lang="ru-RU" sz="1200" dirty="0" smtClean="0">
                <a:latin typeface="Open Sans" panose="020B0606030504020204" pitchFamily="34" charset="0"/>
                <a:ea typeface="Open Sans" panose="020B0606030504020204" pitchFamily="34" charset="0"/>
                <a:cs typeface="Open Sans" panose="020B0606030504020204" pitchFamily="34" charset="0"/>
              </a:rPr>
              <a:t> </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p:cNvSpPr txBox="1"/>
          <p:nvPr/>
        </p:nvSpPr>
        <p:spPr>
          <a:xfrm>
            <a:off x="177532" y="2965717"/>
            <a:ext cx="2438104" cy="1323439"/>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Предоставление </a:t>
            </a:r>
            <a:r>
              <a:rPr lang="ru-RU" sz="1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Смоленским областным Фондом поддержки предпринимательства </a:t>
            </a:r>
            <a:r>
              <a:rPr lang="ru-RU" sz="1200" dirty="0" err="1" smtClean="0">
                <a:latin typeface="Open Sans" panose="020B0606030504020204" pitchFamily="34" charset="0"/>
                <a:ea typeface="Open Sans" panose="020B0606030504020204" pitchFamily="34" charset="0"/>
                <a:cs typeface="Open Sans" panose="020B0606030504020204" pitchFamily="34" charset="0"/>
              </a:rPr>
              <a:t>микрозаймов</a:t>
            </a:r>
            <a:r>
              <a:rPr lang="ru-RU" sz="1200" dirty="0" smtClean="0">
                <a:latin typeface="Open Sans" panose="020B0606030504020204" pitchFamily="34" charset="0"/>
                <a:ea typeface="Open Sans" panose="020B0606030504020204" pitchFamily="34" charset="0"/>
                <a:cs typeface="Open Sans" panose="020B0606030504020204" pitchFamily="34" charset="0"/>
              </a:rPr>
              <a:t> </a:t>
            </a:r>
            <a:r>
              <a:rPr lang="ru-RU" sz="1200" dirty="0">
                <a:latin typeface="Open Sans" panose="020B0606030504020204" pitchFamily="34" charset="0"/>
                <a:ea typeface="Open Sans" panose="020B0606030504020204" pitchFamily="34" charset="0"/>
                <a:cs typeface="Open Sans" panose="020B0606030504020204" pitchFamily="34" charset="0"/>
              </a:rPr>
              <a:t>субъектам МСП </a:t>
            </a:r>
            <a:r>
              <a:rPr lang="ru-RU" sz="1200" dirty="0" smtClean="0">
                <a:latin typeface="Open Sans" panose="020B0606030504020204" pitchFamily="34" charset="0"/>
                <a:ea typeface="Open Sans" panose="020B0606030504020204" pitchFamily="34" charset="0"/>
                <a:cs typeface="Open Sans" panose="020B0606030504020204" pitchFamily="34" charset="0"/>
              </a:rPr>
              <a:t>по </a:t>
            </a:r>
            <a:r>
              <a:rPr lang="ru-RU" sz="1200" dirty="0">
                <a:latin typeface="Open Sans" panose="020B0606030504020204" pitchFamily="34" charset="0"/>
                <a:ea typeface="Open Sans" panose="020B0606030504020204" pitchFamily="34" charset="0"/>
                <a:cs typeface="Open Sans" panose="020B0606030504020204" pitchFamily="34" charset="0"/>
              </a:rPr>
              <a:t>ставке </a:t>
            </a:r>
            <a:r>
              <a:rPr lang="ru-RU" sz="1400" b="1" dirty="0">
                <a:solidFill>
                  <a:srgbClr val="960000"/>
                </a:solidFill>
                <a:latin typeface="Open Sans" panose="020B0606030504020204" pitchFamily="34" charset="0"/>
                <a:ea typeface="Open Sans" panose="020B0606030504020204" pitchFamily="34" charset="0"/>
                <a:cs typeface="Open Sans" panose="020B0606030504020204" pitchFamily="34" charset="0"/>
              </a:rPr>
              <a:t>от 3% годовых </a:t>
            </a:r>
          </a:p>
        </p:txBody>
      </p:sp>
      <p:sp>
        <p:nvSpPr>
          <p:cNvPr id="33" name="Прямоугольник 32"/>
          <p:cNvSpPr/>
          <p:nvPr/>
        </p:nvSpPr>
        <p:spPr>
          <a:xfrm>
            <a:off x="1781332" y="2800962"/>
            <a:ext cx="3920221" cy="292388"/>
          </a:xfrm>
          <a:prstGeom prst="rect">
            <a:avLst/>
          </a:prstGeom>
        </p:spPr>
        <p:txBody>
          <a:bodyPr wrap="square">
            <a:spAutoFit/>
          </a:bodyPr>
          <a:lstStyle/>
          <a:p>
            <a:pPr algn="ctr"/>
            <a:endParaRPr lang="ru-RU" sz="13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Рисунок 3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5123" y="4505190"/>
            <a:ext cx="3532188" cy="1003504"/>
          </a:xfrm>
          <a:prstGeom prst="rect">
            <a:avLst/>
          </a:prstGeom>
        </p:spPr>
      </p:pic>
      <p:sp>
        <p:nvSpPr>
          <p:cNvPr id="35" name="Прямоугольник 34"/>
          <p:cNvSpPr/>
          <p:nvPr/>
        </p:nvSpPr>
        <p:spPr>
          <a:xfrm>
            <a:off x="60596" y="4534323"/>
            <a:ext cx="3619954" cy="861774"/>
          </a:xfrm>
          <a:prstGeom prst="rect">
            <a:avLst/>
          </a:prstGeom>
        </p:spPr>
        <p:txBody>
          <a:bodyPr wrap="square">
            <a:spAutoFit/>
          </a:bodyPr>
          <a:lstStyle/>
          <a:p>
            <a:pPr algn="ctr"/>
            <a:r>
              <a:rPr lang="ru-RU" sz="1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Региональный центр «Мой бизнес</a:t>
            </a:r>
            <a:r>
              <a:rPr lang="ru-RU" sz="14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t>
            </a:r>
          </a:p>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Консультационно-информационная и образовательная помощь субъектам предпринимательства Смоленской области</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36" name="Прямоугольник 35"/>
          <p:cNvSpPr/>
          <p:nvPr/>
        </p:nvSpPr>
        <p:spPr>
          <a:xfrm>
            <a:off x="789710" y="6504709"/>
            <a:ext cx="1445486" cy="592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1400" dirty="0" smtClean="0">
              <a:solidFill>
                <a:schemeClr val="accent1">
                  <a:lumMod val="50000"/>
                </a:schemeClr>
              </a:solidFill>
              <a:cs typeface="Times New Roman" panose="02020603050405020304" pitchFamily="18" charset="0"/>
            </a:endParaRPr>
          </a:p>
          <a:p>
            <a:endParaRPr lang="ru-RU" sz="1400" dirty="0" smtClean="0">
              <a:solidFill>
                <a:schemeClr val="accent1">
                  <a:lumMod val="50000"/>
                </a:schemeClr>
              </a:solidFill>
              <a:cs typeface="Times New Roman" panose="02020603050405020304" pitchFamily="18" charset="0"/>
            </a:endParaRPr>
          </a:p>
          <a:p>
            <a:r>
              <a:rPr lang="ru-RU" sz="1400" dirty="0" smtClean="0">
                <a:solidFill>
                  <a:schemeClr val="accent1">
                    <a:lumMod val="50000"/>
                  </a:schemeClr>
                </a:solidFill>
                <a:cs typeface="Times New Roman" panose="02020603050405020304" pitchFamily="18" charset="0"/>
              </a:rPr>
              <a:t>Министерство</a:t>
            </a:r>
            <a:endParaRPr lang="ru-RU" sz="1400" dirty="0">
              <a:solidFill>
                <a:schemeClr val="accent1">
                  <a:lumMod val="50000"/>
                </a:schemeClr>
              </a:solidFill>
              <a:cs typeface="Times New Roman" panose="02020603050405020304" pitchFamily="18" charset="0"/>
            </a:endParaRPr>
          </a:p>
        </p:txBody>
      </p:sp>
      <p:pic>
        <p:nvPicPr>
          <p:cNvPr id="39" name="Рисунок 3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960751" y="4494125"/>
            <a:ext cx="3530718" cy="1017663"/>
          </a:xfrm>
          <a:prstGeom prst="rect">
            <a:avLst/>
          </a:prstGeom>
        </p:spPr>
      </p:pic>
      <p:cxnSp>
        <p:nvCxnSpPr>
          <p:cNvPr id="40" name="Прямая со стрелкой 39"/>
          <p:cNvCxnSpPr/>
          <p:nvPr/>
        </p:nvCxnSpPr>
        <p:spPr>
          <a:xfrm flipH="1" flipV="1">
            <a:off x="4023794" y="3779838"/>
            <a:ext cx="824287" cy="692726"/>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sp>
        <p:nvSpPr>
          <p:cNvPr id="41" name="Прямоугольник 40"/>
          <p:cNvSpPr/>
          <p:nvPr/>
        </p:nvSpPr>
        <p:spPr>
          <a:xfrm>
            <a:off x="3960751" y="4541291"/>
            <a:ext cx="3530718" cy="923330"/>
          </a:xfrm>
          <a:prstGeom prst="rect">
            <a:avLst/>
          </a:prstGeom>
        </p:spPr>
        <p:txBody>
          <a:bodyPr wrap="square">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Предоставление субсидий в рамках реализации </a:t>
            </a:r>
            <a:r>
              <a:rPr lang="ru-RU" sz="1400" b="1"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грантовой</a:t>
            </a:r>
            <a:r>
              <a:rPr lang="ru-RU" sz="1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программы «Первый старт» </a:t>
            </a:r>
            <a:endParaRPr lang="ru-RU" sz="14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ru-RU" sz="1400" b="1" dirty="0" smtClean="0">
                <a:solidFill>
                  <a:srgbClr val="960000"/>
                </a:solidFill>
                <a:latin typeface="Open Sans" panose="020B0606030504020204" pitchFamily="34" charset="0"/>
                <a:ea typeface="Open Sans" panose="020B0606030504020204" pitchFamily="34" charset="0"/>
                <a:cs typeface="Open Sans" panose="020B0606030504020204" pitchFamily="34" charset="0"/>
              </a:rPr>
              <a:t>до </a:t>
            </a:r>
            <a:r>
              <a:rPr lang="ru-RU" sz="1400" b="1" dirty="0">
                <a:solidFill>
                  <a:srgbClr val="960000"/>
                </a:solidFill>
                <a:latin typeface="Open Sans" panose="020B0606030504020204" pitchFamily="34" charset="0"/>
                <a:ea typeface="Open Sans" panose="020B0606030504020204" pitchFamily="34" charset="0"/>
                <a:cs typeface="Open Sans" panose="020B0606030504020204" pitchFamily="34" charset="0"/>
              </a:rPr>
              <a:t>500 тысяч рублей</a:t>
            </a:r>
          </a:p>
        </p:txBody>
      </p:sp>
      <p:pic>
        <p:nvPicPr>
          <p:cNvPr id="3" name="Рисунок 2"/>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950330" y="2661747"/>
            <a:ext cx="1659015" cy="1106010"/>
          </a:xfrm>
          <a:prstGeom prst="rect">
            <a:avLst/>
          </a:prstGeom>
        </p:spPr>
      </p:pic>
      <p:pic>
        <p:nvPicPr>
          <p:cNvPr id="43" name="Рисунок 42"/>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226007" y="108683"/>
            <a:ext cx="597547" cy="861846"/>
          </a:xfrm>
          <a:prstGeom prst="rect">
            <a:avLst/>
          </a:prstGeom>
        </p:spPr>
      </p:pic>
    </p:spTree>
    <p:extLst>
      <p:ext uri="{BB962C8B-B14F-4D97-AF65-F5344CB8AC3E}">
        <p14:creationId xmlns:p14="http://schemas.microsoft.com/office/powerpoint/2010/main" xmlns="" val="31881653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Рисунок 32" descr="молоко.png"/>
          <p:cNvPicPr>
            <a:picLocks noChangeAspect="1"/>
          </p:cNvPicPr>
          <p:nvPr/>
        </p:nvPicPr>
        <p:blipFill>
          <a:blip r:embed="rId3" cstate="print"/>
          <a:stretch>
            <a:fillRect/>
          </a:stretch>
        </p:blipFill>
        <p:spPr>
          <a:xfrm>
            <a:off x="2917569" y="3259550"/>
            <a:ext cx="1208026" cy="1228123"/>
          </a:xfrm>
          <a:prstGeom prst="ellipse">
            <a:avLst/>
          </a:prstGeom>
        </p:spPr>
      </p:pic>
      <p:pic>
        <p:nvPicPr>
          <p:cNvPr id="35" name="Рисунок 34"/>
          <p:cNvPicPr>
            <a:picLocks noChangeAspect="1"/>
          </p:cNvPicPr>
          <p:nvPr/>
        </p:nvPicPr>
        <p:blipFill>
          <a:blip r:embed="rId4" cstate="print">
            <a:lum bright="70000" contrast="-70000"/>
            <a:extLst>
              <a:ext uri="{BEBA8EAE-BF5A-486C-A8C5-ECC9F3942E4B}">
                <a14:imgProps xmlns="" xmlns:a14="http://schemas.microsoft.com/office/drawing/2010/main">
                  <a14:imgLayer>
                    <a14:imgEffect>
                      <a14:brightnessContrast contrast="40000"/>
                    </a14:imgEffect>
                  </a14:imgLayer>
                </a14:imgProps>
              </a:ext>
              <a:ext uri="{28A0092B-C50C-407E-A947-70E740481C1C}">
                <a14:useLocalDpi xmlns="" xmlns:a14="http://schemas.microsoft.com/office/drawing/2010/main" val="0"/>
              </a:ext>
            </a:extLst>
          </a:blip>
          <a:stretch>
            <a:fillRect/>
          </a:stretch>
        </p:blipFill>
        <p:spPr>
          <a:xfrm>
            <a:off x="3310988" y="5274701"/>
            <a:ext cx="3153005" cy="823239"/>
          </a:xfrm>
          <a:prstGeom prst="rect">
            <a:avLst/>
          </a:prstGeom>
        </p:spPr>
      </p:pic>
      <p:pic>
        <p:nvPicPr>
          <p:cNvPr id="42" name="Рисунок 41"/>
          <p:cNvPicPr>
            <a:picLocks noChangeAspect="1"/>
          </p:cNvPicPr>
          <p:nvPr/>
        </p:nvPicPr>
        <p:blipFill>
          <a:blip r:embed="rId5" cstate="print">
            <a:lum bright="70000" contrast="-70000"/>
            <a:extLst>
              <a:ext uri="{BEBA8EAE-BF5A-486C-A8C5-ECC9F3942E4B}">
                <a14:imgProps xmlns="" xmlns:a14="http://schemas.microsoft.com/office/drawing/2010/main">
                  <a14:imgLayer>
                    <a14:imgEffect>
                      <a14:brightnessContrast contrast="40000"/>
                    </a14:imgEffect>
                  </a14:imgLayer>
                </a14:imgProps>
              </a:ext>
              <a:ext uri="{28A0092B-C50C-407E-A947-70E740481C1C}">
                <a14:useLocalDpi xmlns="" xmlns:a14="http://schemas.microsoft.com/office/drawing/2010/main" val="0"/>
              </a:ext>
            </a:extLst>
          </a:blip>
          <a:stretch>
            <a:fillRect/>
          </a:stretch>
        </p:blipFill>
        <p:spPr>
          <a:xfrm>
            <a:off x="168296" y="1119763"/>
            <a:ext cx="2457946" cy="629077"/>
          </a:xfrm>
          <a:prstGeom prst="rect">
            <a:avLst/>
          </a:prstGeom>
        </p:spPr>
      </p:pic>
      <p:pic>
        <p:nvPicPr>
          <p:cNvPr id="22" name="Рисунок 21"/>
          <p:cNvPicPr>
            <a:picLocks noChangeAspect="1"/>
          </p:cNvPicPr>
          <p:nvPr/>
        </p:nvPicPr>
        <p:blipFill>
          <a:blip r:embed="rId6" cstate="print"/>
          <a:stretch>
            <a:fillRect/>
          </a:stretch>
        </p:blipFill>
        <p:spPr>
          <a:xfrm>
            <a:off x="2061031" y="156237"/>
            <a:ext cx="5498644" cy="768091"/>
          </a:xfrm>
          <a:prstGeom prst="rect">
            <a:avLst/>
          </a:prstGeom>
        </p:spPr>
      </p:pic>
      <p:sp>
        <p:nvSpPr>
          <p:cNvPr id="3" name="TextBox 2"/>
          <p:cNvSpPr txBox="1"/>
          <p:nvPr/>
        </p:nvSpPr>
        <p:spPr>
          <a:xfrm>
            <a:off x="2060734" y="315440"/>
            <a:ext cx="5498941"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p>
        </p:txBody>
      </p:sp>
      <p:pic>
        <p:nvPicPr>
          <p:cNvPr id="40" name="Рисунок 39"/>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883733" y="1853329"/>
            <a:ext cx="703970" cy="703970"/>
          </a:xfrm>
          <a:prstGeom prst="rect">
            <a:avLst/>
          </a:prstGeom>
        </p:spPr>
      </p:pic>
      <p:sp>
        <p:nvSpPr>
          <p:cNvPr id="76" name="TextBox 75"/>
          <p:cNvSpPr txBox="1"/>
          <p:nvPr/>
        </p:nvSpPr>
        <p:spPr>
          <a:xfrm>
            <a:off x="1503063" y="1972524"/>
            <a:ext cx="717393" cy="584775"/>
          </a:xfrm>
          <a:prstGeom prst="rect">
            <a:avLst/>
          </a:prstGeom>
          <a:noFill/>
        </p:spPr>
        <p:txBody>
          <a:bodyPr wrap="square" rtlCol="0">
            <a:spAutoFit/>
          </a:bodyPr>
          <a:lstStyle/>
          <a:p>
            <a:pPr algn="ctr"/>
            <a:r>
              <a:rPr lang="ru-RU" sz="3200" b="1"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3</a:t>
            </a:r>
            <a:r>
              <a:rPr lang="ru-RU" sz="32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 </a:t>
            </a:r>
          </a:p>
        </p:txBody>
      </p:sp>
      <p:pic>
        <p:nvPicPr>
          <p:cNvPr id="78" name="Рисунок 77"/>
          <p:cNvPicPr>
            <a:picLocks noChangeAspect="1"/>
          </p:cNvPicPr>
          <p:nvPr/>
        </p:nvPicPr>
        <p:blipFill>
          <a:blip r:embed="rId8" cstate="print">
            <a:lum bright="70000" contrast="-70000"/>
            <a:extLst>
              <a:ext uri="{BEBA8EAE-BF5A-486C-A8C5-ECC9F3942E4B}">
                <a14:imgProps xmlns="" xmlns:a14="http://schemas.microsoft.com/office/drawing/2010/main">
                  <a14:imgLayer>
                    <a14:imgEffect>
                      <a14:colorTemperature colorTemp="4700"/>
                    </a14:imgEffect>
                    <a14:imgEffect>
                      <a14:saturation sat="0"/>
                    </a14:imgEffect>
                    <a14:imgEffect>
                      <a14:brightnessContrast contrast="40000"/>
                    </a14:imgEffect>
                  </a14:imgLayer>
                </a14:imgProps>
              </a:ext>
              <a:ext uri="{28A0092B-C50C-407E-A947-70E740481C1C}">
                <a14:useLocalDpi xmlns="" xmlns:a14="http://schemas.microsoft.com/office/drawing/2010/main" val="0"/>
              </a:ext>
            </a:extLst>
          </a:blip>
          <a:stretch>
            <a:fillRect/>
          </a:stretch>
        </p:blipFill>
        <p:spPr>
          <a:xfrm>
            <a:off x="176853" y="2709834"/>
            <a:ext cx="2449953" cy="504138"/>
          </a:xfrm>
          <a:prstGeom prst="rect">
            <a:avLst/>
          </a:prstGeom>
        </p:spPr>
      </p:pic>
      <p:sp>
        <p:nvSpPr>
          <p:cNvPr id="8" name="TextBox 7"/>
          <p:cNvSpPr txBox="1"/>
          <p:nvPr/>
        </p:nvSpPr>
        <p:spPr>
          <a:xfrm>
            <a:off x="176853" y="2720866"/>
            <a:ext cx="2437272" cy="523220"/>
          </a:xfrm>
          <a:prstGeom prst="rect">
            <a:avLst/>
          </a:prstGeom>
          <a:noFill/>
        </p:spPr>
        <p:txBody>
          <a:bodyPr wrap="square" rtlCol="0">
            <a:spAutoFit/>
          </a:bodyPr>
          <a:lstStyle/>
          <a:p>
            <a:pPr algn="ctr"/>
            <a:r>
              <a:rPr lang="ru-RU" sz="14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Структура сельского хозяйства</a:t>
            </a:r>
            <a:endParaRPr lang="ru-RU" sz="14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6" name="TextBox 95"/>
          <p:cNvSpPr txBox="1"/>
          <p:nvPr/>
        </p:nvSpPr>
        <p:spPr>
          <a:xfrm>
            <a:off x="2849951" y="1018167"/>
            <a:ext cx="4595395" cy="523220"/>
          </a:xfrm>
          <a:prstGeom prst="rect">
            <a:avLst/>
          </a:prstGeom>
          <a:noFill/>
        </p:spPr>
        <p:txBody>
          <a:bodyPr wrap="square" rtlCol="0">
            <a:spAutoFit/>
          </a:bodyPr>
          <a:lstStyle/>
          <a:p>
            <a:pPr algn="ctr"/>
            <a:r>
              <a:rPr lang="ru-RU" sz="14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Производство основных видов продукции во всех категориях хозяйств</a:t>
            </a:r>
            <a:endParaRPr lang="ru-RU" sz="14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7" name="Рисунок 16"/>
          <p:cNvPicPr>
            <a:picLocks noChangeAspect="1"/>
          </p:cNvPicPr>
          <p:nvPr/>
        </p:nvPicPr>
        <p:blipFill>
          <a:blip r:embed="rId9" cstate="print">
            <a:lum bright="70000" contrast="-70000"/>
            <a:extLst>
              <a:ext uri="{BEBA8EAE-BF5A-486C-A8C5-ECC9F3942E4B}">
                <a14:imgProps xmlns="" xmlns:a14="http://schemas.microsoft.com/office/drawing/2010/main">
                  <a14:imgLayer>
                    <a14:imgEffect>
                      <a14:brightnessContrast contrast="40000"/>
                    </a14:imgEffect>
                  </a14:imgLayer>
                </a14:imgProps>
              </a:ext>
              <a:ext uri="{28A0092B-C50C-407E-A947-70E740481C1C}">
                <a14:useLocalDpi xmlns="" xmlns:a14="http://schemas.microsoft.com/office/drawing/2010/main" val="0"/>
              </a:ext>
            </a:extLst>
          </a:blip>
          <a:stretch>
            <a:fillRect/>
          </a:stretch>
        </p:blipFill>
        <p:spPr>
          <a:xfrm>
            <a:off x="2846298" y="5290061"/>
            <a:ext cx="3260504" cy="1344901"/>
          </a:xfrm>
          <a:prstGeom prst="rect">
            <a:avLst/>
          </a:prstGeom>
        </p:spPr>
      </p:pic>
      <p:sp>
        <p:nvSpPr>
          <p:cNvPr id="19" name="TextBox 18"/>
          <p:cNvSpPr txBox="1"/>
          <p:nvPr/>
        </p:nvSpPr>
        <p:spPr>
          <a:xfrm>
            <a:off x="2711875" y="4906118"/>
            <a:ext cx="4540994" cy="338554"/>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Основные задачи на период до 2025 года</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 name="Рисунок 3"/>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2952702" y="5414553"/>
            <a:ext cx="253843" cy="267857"/>
          </a:xfrm>
          <a:prstGeom prst="rect">
            <a:avLst/>
          </a:prstGeom>
        </p:spPr>
      </p:pic>
      <p:sp>
        <p:nvSpPr>
          <p:cNvPr id="27" name="TextBox 26"/>
          <p:cNvSpPr txBox="1"/>
          <p:nvPr/>
        </p:nvSpPr>
        <p:spPr>
          <a:xfrm>
            <a:off x="7121735"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17</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0" name="TextBox 29"/>
          <p:cNvSpPr txBox="1"/>
          <p:nvPr/>
        </p:nvSpPr>
        <p:spPr>
          <a:xfrm>
            <a:off x="543784" y="1130220"/>
            <a:ext cx="1801050" cy="584775"/>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Число предприятий</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2" name="Рисунок 31"/>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2951576" y="6014471"/>
            <a:ext cx="253843" cy="267857"/>
          </a:xfrm>
          <a:prstGeom prst="rect">
            <a:avLst/>
          </a:prstGeom>
        </p:spPr>
      </p:pic>
      <p:sp>
        <p:nvSpPr>
          <p:cNvPr id="9" name="TextBox 8"/>
          <p:cNvSpPr txBox="1"/>
          <p:nvPr/>
        </p:nvSpPr>
        <p:spPr>
          <a:xfrm>
            <a:off x="3206545" y="5342773"/>
            <a:ext cx="3559825" cy="646331"/>
          </a:xfrm>
          <a:prstGeom prst="rect">
            <a:avLst/>
          </a:prstGeom>
          <a:noFill/>
        </p:spPr>
        <p:txBody>
          <a:bodyPr wrap="square" rtlCol="0">
            <a:spAutoFit/>
          </a:bodyPr>
          <a:lstStyle/>
          <a:p>
            <a:r>
              <a:rPr lang="ru-RU" sz="1200" dirty="0" smtClean="0">
                <a:latin typeface="Open Sans" panose="020B0606030504020204" pitchFamily="34" charset="0"/>
                <a:ea typeface="Open Sans" panose="020B0606030504020204" pitchFamily="34" charset="0"/>
                <a:cs typeface="Open Sans" panose="020B0606030504020204" pitchFamily="34" charset="0"/>
              </a:rPr>
              <a:t>Увеличение производства продукции растениеводства в связи с увеличением посевных площадей с/</a:t>
            </a:r>
            <a:r>
              <a:rPr lang="ru-RU" sz="1200" dirty="0" err="1" smtClean="0">
                <a:latin typeface="Open Sans" panose="020B0606030504020204" pitchFamily="34" charset="0"/>
                <a:ea typeface="Open Sans" panose="020B0606030504020204" pitchFamily="34" charset="0"/>
                <a:cs typeface="Open Sans" panose="020B0606030504020204" pitchFamily="34" charset="0"/>
              </a:rPr>
              <a:t>х</a:t>
            </a:r>
            <a:r>
              <a:rPr lang="ru-RU" sz="1200" dirty="0" smtClean="0">
                <a:latin typeface="Open Sans" panose="020B0606030504020204" pitchFamily="34" charset="0"/>
                <a:ea typeface="Open Sans" panose="020B0606030504020204" pitchFamily="34" charset="0"/>
                <a:cs typeface="Open Sans" panose="020B0606030504020204" pitchFamily="34" charset="0"/>
              </a:rPr>
              <a:t> культур</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34" name="TextBox 33"/>
          <p:cNvSpPr txBox="1"/>
          <p:nvPr/>
        </p:nvSpPr>
        <p:spPr>
          <a:xfrm>
            <a:off x="3205419" y="5945926"/>
            <a:ext cx="2901637" cy="646331"/>
          </a:xfrm>
          <a:prstGeom prst="rect">
            <a:avLst/>
          </a:prstGeom>
          <a:noFill/>
        </p:spPr>
        <p:txBody>
          <a:bodyPr wrap="square" rtlCol="0">
            <a:spAutoFit/>
          </a:bodyPr>
          <a:lstStyle/>
          <a:p>
            <a:r>
              <a:rPr lang="ru-RU" sz="1200" dirty="0" smtClean="0">
                <a:latin typeface="Open Sans" panose="020B0606030504020204" pitchFamily="34" charset="0"/>
                <a:ea typeface="Open Sans" panose="020B0606030504020204" pitchFamily="34" charset="0"/>
                <a:cs typeface="Open Sans" panose="020B0606030504020204" pitchFamily="34" charset="0"/>
              </a:rPr>
              <a:t>Вовлечение в оборот неиспользуемых земель сельскохозяйственного назначения</a:t>
            </a:r>
          </a:p>
        </p:txBody>
      </p:sp>
      <p:sp>
        <p:nvSpPr>
          <p:cNvPr id="60" name="TextBox 59"/>
          <p:cNvSpPr txBox="1"/>
          <p:nvPr/>
        </p:nvSpPr>
        <p:spPr>
          <a:xfrm>
            <a:off x="3137218" y="4549269"/>
            <a:ext cx="796413" cy="276999"/>
          </a:xfrm>
          <a:prstGeom prst="rect">
            <a:avLst/>
          </a:prstGeom>
          <a:noFill/>
        </p:spPr>
        <p:txBody>
          <a:bodyPr wrap="square" rtlCol="0">
            <a:spAutoFit/>
          </a:bodyPr>
          <a:lstStyle/>
          <a:p>
            <a:pPr algn="ctr"/>
            <a:r>
              <a:rPr lang="ru-RU" sz="12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молоко</a:t>
            </a:r>
          </a:p>
        </p:txBody>
      </p:sp>
      <p:pic>
        <p:nvPicPr>
          <p:cNvPr id="31" name="Рисунок 30" descr="картофель.png"/>
          <p:cNvPicPr>
            <a:picLocks noChangeAspect="1"/>
          </p:cNvPicPr>
          <p:nvPr/>
        </p:nvPicPr>
        <p:blipFill>
          <a:blip r:embed="rId11" cstate="print"/>
          <a:stretch>
            <a:fillRect/>
          </a:stretch>
        </p:blipFill>
        <p:spPr>
          <a:xfrm>
            <a:off x="4548249" y="1634734"/>
            <a:ext cx="1146068" cy="1146068"/>
          </a:xfrm>
          <a:prstGeom prst="ellipse">
            <a:avLst/>
          </a:prstGeom>
        </p:spPr>
      </p:pic>
      <p:pic>
        <p:nvPicPr>
          <p:cNvPr id="36" name="Рисунок 35" descr="овощи.png"/>
          <p:cNvPicPr>
            <a:picLocks noChangeAspect="1"/>
          </p:cNvPicPr>
          <p:nvPr/>
        </p:nvPicPr>
        <p:blipFill>
          <a:blip r:embed="rId12" cstate="print"/>
          <a:stretch>
            <a:fillRect/>
          </a:stretch>
        </p:blipFill>
        <p:spPr>
          <a:xfrm>
            <a:off x="6106801" y="1629667"/>
            <a:ext cx="1146068" cy="1158529"/>
          </a:xfrm>
          <a:prstGeom prst="ellipse">
            <a:avLst/>
          </a:prstGeom>
        </p:spPr>
      </p:pic>
      <p:pic>
        <p:nvPicPr>
          <p:cNvPr id="37" name="Рисунок 36" descr="зерно.png"/>
          <p:cNvPicPr>
            <a:picLocks noChangeAspect="1"/>
          </p:cNvPicPr>
          <p:nvPr/>
        </p:nvPicPr>
        <p:blipFill>
          <a:blip r:embed="rId13" cstate="print"/>
          <a:stretch>
            <a:fillRect/>
          </a:stretch>
        </p:blipFill>
        <p:spPr>
          <a:xfrm>
            <a:off x="2936025" y="1634734"/>
            <a:ext cx="1198800" cy="1198800"/>
          </a:xfrm>
          <a:prstGeom prst="ellipse">
            <a:avLst/>
          </a:prstGeom>
        </p:spPr>
      </p:pic>
      <p:pic>
        <p:nvPicPr>
          <p:cNvPr id="38" name="Рисунок 37" descr="мяср скота и птицы.png"/>
          <p:cNvPicPr>
            <a:picLocks noChangeAspect="1"/>
          </p:cNvPicPr>
          <p:nvPr/>
        </p:nvPicPr>
        <p:blipFill>
          <a:blip r:embed="rId14" cstate="print"/>
          <a:stretch>
            <a:fillRect/>
          </a:stretch>
        </p:blipFill>
        <p:spPr>
          <a:xfrm>
            <a:off x="4528224" y="3259550"/>
            <a:ext cx="1198800" cy="1198800"/>
          </a:xfrm>
          <a:prstGeom prst="ellipse">
            <a:avLst/>
          </a:prstGeom>
        </p:spPr>
      </p:pic>
      <p:pic>
        <p:nvPicPr>
          <p:cNvPr id="39" name="Рисунок 38" descr="яйца.png"/>
          <p:cNvPicPr>
            <a:picLocks noChangeAspect="1"/>
          </p:cNvPicPr>
          <p:nvPr/>
        </p:nvPicPr>
        <p:blipFill>
          <a:blip r:embed="rId15" cstate="print"/>
          <a:stretch>
            <a:fillRect/>
          </a:stretch>
        </p:blipFill>
        <p:spPr>
          <a:xfrm>
            <a:off x="6081850" y="3241239"/>
            <a:ext cx="1171019" cy="1215351"/>
          </a:xfrm>
          <a:prstGeom prst="ellipse">
            <a:avLst/>
          </a:prstGeom>
        </p:spPr>
      </p:pic>
      <p:sp>
        <p:nvSpPr>
          <p:cNvPr id="41" name="TextBox 40"/>
          <p:cNvSpPr txBox="1"/>
          <p:nvPr/>
        </p:nvSpPr>
        <p:spPr>
          <a:xfrm>
            <a:off x="2980524" y="1895883"/>
            <a:ext cx="1145070" cy="738664"/>
          </a:xfrm>
          <a:prstGeom prst="rect">
            <a:avLst/>
          </a:prstGeom>
          <a:noFill/>
        </p:spPr>
        <p:txBody>
          <a:bodyPr wrap="square" rtlCol="0">
            <a:spAutoFit/>
          </a:bodyPr>
          <a:lstStyle/>
          <a:p>
            <a:pPr algn="ctr"/>
            <a:r>
              <a:rPr lang="ru-RU" sz="2400" b="1" dirty="0" smtClean="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618 </a:t>
            </a:r>
            <a:r>
              <a:rPr lang="ru-RU" b="1" dirty="0" smtClean="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тонны</a:t>
            </a:r>
            <a:endParaRPr lang="ru-RU"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 name="TextBox 43"/>
          <p:cNvSpPr txBox="1"/>
          <p:nvPr/>
        </p:nvSpPr>
        <p:spPr>
          <a:xfrm>
            <a:off x="5175735" y="1966691"/>
            <a:ext cx="184731" cy="369332"/>
          </a:xfrm>
          <a:prstGeom prst="rect">
            <a:avLst/>
          </a:prstGeom>
          <a:noFill/>
        </p:spPr>
        <p:txBody>
          <a:bodyPr wrap="none" rtlCol="0">
            <a:spAutoFit/>
          </a:bodyPr>
          <a:lstStyle/>
          <a:p>
            <a:endParaRPr lang="ru-RU" dirty="0"/>
          </a:p>
        </p:txBody>
      </p:sp>
      <p:sp>
        <p:nvSpPr>
          <p:cNvPr id="45" name="TextBox 44"/>
          <p:cNvSpPr txBox="1"/>
          <p:nvPr/>
        </p:nvSpPr>
        <p:spPr>
          <a:xfrm>
            <a:off x="4437243" y="1871200"/>
            <a:ext cx="1420357" cy="738664"/>
          </a:xfrm>
          <a:prstGeom prst="rect">
            <a:avLst/>
          </a:prstGeom>
          <a:noFill/>
        </p:spPr>
        <p:txBody>
          <a:bodyPr wrap="square" rtlCol="0">
            <a:spAutoFit/>
          </a:bodyPr>
          <a:lstStyle>
            <a:defPPr>
              <a:defRPr lang="en-US"/>
            </a:defPPr>
            <a:lvl1pPr algn="ctr">
              <a:defRPr sz="2400" b="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ru-RU" dirty="0" smtClean="0">
                <a:solidFill>
                  <a:schemeClr val="bg1"/>
                </a:solidFill>
              </a:rPr>
              <a:t>1071</a:t>
            </a:r>
            <a:endParaRPr lang="ru-RU" dirty="0">
              <a:solidFill>
                <a:schemeClr val="bg1"/>
              </a:solidFill>
            </a:endParaRPr>
          </a:p>
          <a:p>
            <a:r>
              <a:rPr lang="ru-RU" sz="1800" dirty="0">
                <a:solidFill>
                  <a:schemeClr val="bg1"/>
                </a:solidFill>
              </a:rPr>
              <a:t>тонн</a:t>
            </a:r>
          </a:p>
        </p:txBody>
      </p:sp>
      <p:sp>
        <p:nvSpPr>
          <p:cNvPr id="46" name="TextBox 45"/>
          <p:cNvSpPr txBox="1"/>
          <p:nvPr/>
        </p:nvSpPr>
        <p:spPr>
          <a:xfrm>
            <a:off x="6503090" y="1951943"/>
            <a:ext cx="184731" cy="369332"/>
          </a:xfrm>
          <a:prstGeom prst="rect">
            <a:avLst/>
          </a:prstGeom>
          <a:noFill/>
        </p:spPr>
        <p:txBody>
          <a:bodyPr wrap="none" rtlCol="0">
            <a:spAutoFit/>
          </a:bodyPr>
          <a:lstStyle/>
          <a:p>
            <a:endParaRPr lang="ru-RU" dirty="0"/>
          </a:p>
        </p:txBody>
      </p:sp>
      <p:sp>
        <p:nvSpPr>
          <p:cNvPr id="47" name="TextBox 46"/>
          <p:cNvSpPr txBox="1"/>
          <p:nvPr/>
        </p:nvSpPr>
        <p:spPr>
          <a:xfrm>
            <a:off x="6045654" y="1885516"/>
            <a:ext cx="1268362" cy="738664"/>
          </a:xfrm>
          <a:prstGeom prst="rect">
            <a:avLst/>
          </a:prstGeom>
          <a:noFill/>
        </p:spPr>
        <p:txBody>
          <a:bodyPr wrap="square" rtlCol="0">
            <a:spAutoFit/>
          </a:bodyPr>
          <a:lstStyle>
            <a:defPPr>
              <a:defRPr lang="en-US"/>
            </a:defPPr>
            <a:lvl1pPr algn="ctr">
              <a:defRPr sz="2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ru-RU" dirty="0" smtClean="0"/>
              <a:t>355</a:t>
            </a:r>
            <a:endParaRPr lang="ru-RU" dirty="0"/>
          </a:p>
          <a:p>
            <a:r>
              <a:rPr lang="ru-RU" sz="1800" dirty="0"/>
              <a:t>тонн</a:t>
            </a:r>
          </a:p>
        </p:txBody>
      </p:sp>
      <p:sp>
        <p:nvSpPr>
          <p:cNvPr id="43" name="TextBox 42"/>
          <p:cNvSpPr txBox="1"/>
          <p:nvPr/>
        </p:nvSpPr>
        <p:spPr>
          <a:xfrm>
            <a:off x="2996756" y="3514040"/>
            <a:ext cx="1077336" cy="747113"/>
          </a:xfrm>
          <a:prstGeom prst="rect">
            <a:avLst/>
          </a:prstGeom>
          <a:noFill/>
        </p:spPr>
        <p:txBody>
          <a:bodyPr wrap="square" rtlCol="0">
            <a:spAutoFit/>
          </a:bodyPr>
          <a:lstStyle/>
          <a:p>
            <a:pPr algn="ctr"/>
            <a:r>
              <a:rPr lang="ru-RU" sz="2400" b="1" dirty="0" smtClean="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447</a:t>
            </a:r>
            <a:endParaRPr lang="ru-RU" sz="24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algn="ctr"/>
            <a:r>
              <a:rPr lang="ru-RU" b="1" dirty="0">
                <a:solidFill>
                  <a:srgbClr val="0070C0"/>
                </a:solidFill>
                <a:latin typeface="Open Sans" panose="020B0606030504020204" pitchFamily="34" charset="0"/>
                <a:ea typeface="Open Sans" panose="020B0606030504020204" pitchFamily="34" charset="0"/>
                <a:cs typeface="Open Sans" panose="020B0606030504020204" pitchFamily="34" charset="0"/>
              </a:rPr>
              <a:t>тонн</a:t>
            </a:r>
          </a:p>
        </p:txBody>
      </p:sp>
      <p:sp>
        <p:nvSpPr>
          <p:cNvPr id="51" name="TextBox 50"/>
          <p:cNvSpPr txBox="1"/>
          <p:nvPr/>
        </p:nvSpPr>
        <p:spPr>
          <a:xfrm flipH="1">
            <a:off x="4422658" y="3497739"/>
            <a:ext cx="1488474" cy="738664"/>
          </a:xfrm>
          <a:prstGeom prst="rect">
            <a:avLst/>
          </a:prstGeom>
          <a:noFill/>
        </p:spPr>
        <p:txBody>
          <a:bodyPr wrap="square" rtlCol="0">
            <a:spAutoFit/>
          </a:bodyPr>
          <a:lstStyle/>
          <a:p>
            <a:pPr algn="ctr"/>
            <a:r>
              <a:rPr lang="ru-RU"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117</a:t>
            </a:r>
            <a:endParaRPr lang="ru-RU" sz="2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ru-RU" b="1" dirty="0">
                <a:solidFill>
                  <a:schemeClr val="bg1"/>
                </a:solidFill>
                <a:latin typeface="Open Sans" panose="020B0606030504020204" pitchFamily="34" charset="0"/>
                <a:ea typeface="Open Sans" panose="020B0606030504020204" pitchFamily="34" charset="0"/>
                <a:cs typeface="Open Sans" panose="020B0606030504020204" pitchFamily="34" charset="0"/>
              </a:rPr>
              <a:t>тонн</a:t>
            </a:r>
          </a:p>
        </p:txBody>
      </p:sp>
      <p:sp>
        <p:nvSpPr>
          <p:cNvPr id="52" name="TextBox 51"/>
          <p:cNvSpPr txBox="1"/>
          <p:nvPr/>
        </p:nvSpPr>
        <p:spPr>
          <a:xfrm>
            <a:off x="5889755" y="3468309"/>
            <a:ext cx="1601327" cy="738664"/>
          </a:xfrm>
          <a:prstGeom prst="rect">
            <a:avLst/>
          </a:prstGeom>
          <a:noFill/>
        </p:spPr>
        <p:txBody>
          <a:bodyPr wrap="square" rtlCol="0">
            <a:spAutoFit/>
          </a:bodyPr>
          <a:lstStyle>
            <a:defPPr>
              <a:defRPr lang="en-US"/>
            </a:defPPr>
            <a:lvl1pPr algn="ctr">
              <a:defRPr sz="2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ru-RU" dirty="0" smtClean="0">
                <a:solidFill>
                  <a:srgbClr val="7CD9E0"/>
                </a:solidFill>
                <a:effectLst>
                  <a:outerShdw blurRad="38100" dist="38100" dir="2700000" algn="tl">
                    <a:srgbClr val="000000">
                      <a:alpha val="43137"/>
                    </a:srgbClr>
                  </a:outerShdw>
                </a:effectLst>
              </a:rPr>
              <a:t>764</a:t>
            </a:r>
            <a:endParaRPr lang="ru-RU" dirty="0">
              <a:solidFill>
                <a:srgbClr val="7CD9E0"/>
              </a:solidFill>
              <a:effectLst>
                <a:outerShdw blurRad="38100" dist="38100" dir="2700000" algn="tl">
                  <a:srgbClr val="000000">
                    <a:alpha val="43137"/>
                  </a:srgbClr>
                </a:outerShdw>
              </a:effectLst>
            </a:endParaRPr>
          </a:p>
          <a:p>
            <a:r>
              <a:rPr lang="ru-RU" sz="1800" dirty="0">
                <a:solidFill>
                  <a:srgbClr val="7CD9E0"/>
                </a:solidFill>
              </a:rPr>
              <a:t>тыс</a:t>
            </a:r>
            <a:r>
              <a:rPr lang="ru-RU" sz="1800" dirty="0" smtClean="0">
                <a:solidFill>
                  <a:srgbClr val="7CD9E0"/>
                </a:solidFill>
              </a:rPr>
              <a:t>. </a:t>
            </a:r>
            <a:r>
              <a:rPr lang="ru-RU" sz="1800" dirty="0" err="1" smtClean="0">
                <a:solidFill>
                  <a:srgbClr val="7CD9E0"/>
                </a:solidFill>
              </a:rPr>
              <a:t>шт</a:t>
            </a:r>
            <a:endParaRPr lang="ru-RU" sz="1800" dirty="0">
              <a:solidFill>
                <a:srgbClr val="7CD9E0"/>
              </a:solidFill>
            </a:endParaRPr>
          </a:p>
        </p:txBody>
      </p:sp>
      <p:sp>
        <p:nvSpPr>
          <p:cNvPr id="54" name="TextBox 53"/>
          <p:cNvSpPr txBox="1"/>
          <p:nvPr/>
        </p:nvSpPr>
        <p:spPr>
          <a:xfrm>
            <a:off x="4656238" y="4549269"/>
            <a:ext cx="929148" cy="276999"/>
          </a:xfrm>
          <a:prstGeom prst="rect">
            <a:avLst/>
          </a:prstGeom>
          <a:noFill/>
        </p:spPr>
        <p:txBody>
          <a:bodyPr wrap="square" rtlCol="0">
            <a:spAutoFit/>
          </a:bodyPr>
          <a:lstStyle/>
          <a:p>
            <a:pPr algn="ctr"/>
            <a:r>
              <a:rPr lang="ru-RU" sz="12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мясо</a:t>
            </a:r>
          </a:p>
        </p:txBody>
      </p:sp>
      <p:sp>
        <p:nvSpPr>
          <p:cNvPr id="55" name="TextBox 54"/>
          <p:cNvSpPr txBox="1"/>
          <p:nvPr/>
        </p:nvSpPr>
        <p:spPr>
          <a:xfrm>
            <a:off x="6349475" y="4544810"/>
            <a:ext cx="722671" cy="276999"/>
          </a:xfrm>
          <a:prstGeom prst="rect">
            <a:avLst/>
          </a:prstGeom>
          <a:noFill/>
        </p:spPr>
        <p:txBody>
          <a:bodyPr wrap="square" rtlCol="0">
            <a:spAutoFit/>
          </a:bodyPr>
          <a:lstStyle>
            <a:defPPr>
              <a:defRPr lang="en-US"/>
            </a:defPPr>
            <a:lvl1pPr algn="ctr">
              <a:defRPr sz="1200" b="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ru-RU" dirty="0"/>
              <a:t>яйцо</a:t>
            </a:r>
          </a:p>
        </p:txBody>
      </p:sp>
      <p:sp>
        <p:nvSpPr>
          <p:cNvPr id="56" name="TextBox 55"/>
          <p:cNvSpPr txBox="1"/>
          <p:nvPr/>
        </p:nvSpPr>
        <p:spPr>
          <a:xfrm>
            <a:off x="3117671" y="2822229"/>
            <a:ext cx="796413" cy="276999"/>
          </a:xfrm>
          <a:prstGeom prst="rect">
            <a:avLst/>
          </a:prstGeom>
          <a:noFill/>
        </p:spPr>
        <p:txBody>
          <a:bodyPr wrap="square" rtlCol="0">
            <a:spAutoFit/>
          </a:bodyPr>
          <a:lstStyle/>
          <a:p>
            <a:pPr algn="ctr"/>
            <a:r>
              <a:rPr lang="ru-RU" sz="1200" b="1" dirty="0" smtClean="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зерно</a:t>
            </a:r>
            <a:endParaRPr lang="ru-RU" sz="12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7" name="TextBox 56"/>
          <p:cNvSpPr txBox="1"/>
          <p:nvPr/>
        </p:nvSpPr>
        <p:spPr>
          <a:xfrm>
            <a:off x="4576608" y="2830618"/>
            <a:ext cx="1088409" cy="276999"/>
          </a:xfrm>
          <a:prstGeom prst="rect">
            <a:avLst/>
          </a:prstGeom>
          <a:noFill/>
        </p:spPr>
        <p:txBody>
          <a:bodyPr wrap="square" rtlCol="0">
            <a:spAutoFit/>
          </a:bodyPr>
          <a:lstStyle>
            <a:defPPr>
              <a:defRPr lang="en-US"/>
            </a:defPPr>
            <a:lvl1pPr algn="ctr">
              <a:defRPr sz="1200" b="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ru-RU" dirty="0"/>
              <a:t>картофель</a:t>
            </a:r>
          </a:p>
        </p:txBody>
      </p:sp>
      <p:sp>
        <p:nvSpPr>
          <p:cNvPr id="58" name="TextBox 57"/>
          <p:cNvSpPr txBox="1"/>
          <p:nvPr/>
        </p:nvSpPr>
        <p:spPr>
          <a:xfrm>
            <a:off x="6171634" y="2835499"/>
            <a:ext cx="1088791" cy="276999"/>
          </a:xfrm>
          <a:prstGeom prst="rect">
            <a:avLst/>
          </a:prstGeom>
          <a:noFill/>
        </p:spPr>
        <p:txBody>
          <a:bodyPr wrap="square" rtlCol="0">
            <a:spAutoFit/>
          </a:bodyPr>
          <a:lstStyle>
            <a:defPPr>
              <a:defRPr lang="en-US"/>
            </a:defPPr>
            <a:lvl1pPr algn="ctr">
              <a:defRPr sz="1200" b="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ru-RU" dirty="0"/>
              <a:t>овощи</a:t>
            </a:r>
          </a:p>
        </p:txBody>
      </p:sp>
      <p:sp>
        <p:nvSpPr>
          <p:cNvPr id="50" name="TextBox 49"/>
          <p:cNvSpPr txBox="1"/>
          <p:nvPr/>
        </p:nvSpPr>
        <p:spPr>
          <a:xfrm>
            <a:off x="833915" y="154887"/>
            <a:ext cx="1143262" cy="861774"/>
          </a:xfrm>
          <a:prstGeom prst="rect">
            <a:avLst/>
          </a:prstGeom>
          <a:noFill/>
        </p:spPr>
        <p:txBody>
          <a:bodyPr wrap="none" rtlCol="0">
            <a:spAutoFit/>
          </a:bodyPr>
          <a:lstStyle/>
          <a:p>
            <a:r>
              <a:rPr lang="ru-RU" sz="1000" dirty="0" err="1" smtClean="0">
                <a:solidFill>
                  <a:srgbClr val="002060"/>
                </a:solidFill>
                <a:latin typeface="Open Sans" pitchFamily="34" charset="0"/>
                <a:cs typeface="Open Sans" pitchFamily="34" charset="0"/>
              </a:rPr>
              <a:t>Темкинский</a:t>
            </a:r>
            <a:endParaRPr lang="ru-RU" sz="1000" dirty="0" smtClean="0">
              <a:solidFill>
                <a:srgbClr val="002060"/>
              </a:solidFill>
              <a:latin typeface="Open Sans" pitchFamily="34" charset="0"/>
              <a:cs typeface="Open Sans" pitchFamily="34" charset="0"/>
            </a:endParaRPr>
          </a:p>
          <a:p>
            <a:r>
              <a:rPr lang="ru-RU" sz="1000" dirty="0" smtClean="0">
                <a:solidFill>
                  <a:srgbClr val="002060"/>
                </a:solidFill>
                <a:latin typeface="Open Sans" pitchFamily="34" charset="0"/>
                <a:cs typeface="Open Sans" pitchFamily="34" charset="0"/>
              </a:rPr>
              <a:t>муниципальный</a:t>
            </a:r>
          </a:p>
          <a:p>
            <a:r>
              <a:rPr lang="ru-RU" sz="1000" dirty="0" smtClean="0">
                <a:solidFill>
                  <a:srgbClr val="002060"/>
                </a:solidFill>
                <a:latin typeface="Open Sans" pitchFamily="34" charset="0"/>
                <a:cs typeface="Open Sans" pitchFamily="34" charset="0"/>
              </a:rPr>
              <a:t>округ</a:t>
            </a:r>
          </a:p>
          <a:p>
            <a:r>
              <a:rPr lang="ru-RU" sz="1000" dirty="0" smtClean="0">
                <a:solidFill>
                  <a:srgbClr val="002060"/>
                </a:solidFill>
                <a:latin typeface="Open Sans" pitchFamily="34" charset="0"/>
                <a:cs typeface="Open Sans" pitchFamily="34" charset="0"/>
              </a:rPr>
              <a:t>Смоленской</a:t>
            </a:r>
          </a:p>
          <a:p>
            <a:r>
              <a:rPr lang="ru-RU" sz="1000" dirty="0" smtClean="0">
                <a:solidFill>
                  <a:srgbClr val="002060"/>
                </a:solidFill>
                <a:latin typeface="Open Sans" pitchFamily="34" charset="0"/>
                <a:cs typeface="Open Sans" pitchFamily="34" charset="0"/>
              </a:rPr>
              <a:t>области</a:t>
            </a:r>
            <a:endPar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59" name="Рисунок 58"/>
          <p:cNvPicPr>
            <a:picLocks noChangeAspect="1"/>
          </p:cNvPicPr>
          <p:nvPr/>
        </p:nvPicPr>
        <p:blipFill>
          <a:blip r:embed="rId16" cstate="print">
            <a:extLst>
              <a:ext uri="{28A0092B-C50C-407E-A947-70E740481C1C}">
                <a14:useLocalDpi xmlns="" xmlns:a14="http://schemas.microsoft.com/office/drawing/2010/main" val="0"/>
              </a:ext>
            </a:extLst>
          </a:blip>
          <a:stretch>
            <a:fillRect/>
          </a:stretch>
        </p:blipFill>
        <p:spPr>
          <a:xfrm>
            <a:off x="226007" y="108683"/>
            <a:ext cx="597547" cy="861846"/>
          </a:xfrm>
          <a:prstGeom prst="rect">
            <a:avLst/>
          </a:prstGeom>
        </p:spPr>
      </p:pic>
      <p:graphicFrame>
        <p:nvGraphicFramePr>
          <p:cNvPr id="61" name="Диаграмма 60"/>
          <p:cNvGraphicFramePr/>
          <p:nvPr>
            <p:extLst>
              <p:ext uri="{D42A27DB-BD31-4B8C-83A1-F6EECF244321}">
                <p14:modId xmlns="" xmlns:p14="http://schemas.microsoft.com/office/powerpoint/2010/main" val="4254799858"/>
              </p:ext>
            </p:extLst>
          </p:nvPr>
        </p:nvGraphicFramePr>
        <p:xfrm>
          <a:off x="0" y="3351209"/>
          <a:ext cx="2708267" cy="3286148"/>
        </p:xfrm>
        <a:graphic>
          <a:graphicData uri="http://schemas.openxmlformats.org/drawingml/2006/chart">
            <c:chart xmlns:c="http://schemas.openxmlformats.org/drawingml/2006/chart" xmlns:r="http://schemas.openxmlformats.org/officeDocument/2006/relationships" r:id="rId17"/>
          </a:graphicData>
        </a:graphic>
      </p:graphicFrame>
      <p:pic>
        <p:nvPicPr>
          <p:cNvPr id="13314" name="Picture 2" descr="D:\Логотип.png"/>
          <p:cNvPicPr>
            <a:picLocks noChangeAspect="1" noChangeArrowheads="1"/>
          </p:cNvPicPr>
          <p:nvPr/>
        </p:nvPicPr>
        <p:blipFill>
          <a:blip r:embed="rId18" cstate="print"/>
          <a:srcRect/>
          <a:stretch>
            <a:fillRect/>
          </a:stretch>
        </p:blipFill>
        <p:spPr bwMode="auto">
          <a:xfrm>
            <a:off x="0" y="6637357"/>
            <a:ext cx="2851143" cy="922318"/>
          </a:xfrm>
          <a:prstGeom prst="rect">
            <a:avLst/>
          </a:prstGeom>
          <a:noFill/>
        </p:spPr>
      </p:pic>
    </p:spTree>
    <p:extLst>
      <p:ext uri="{BB962C8B-B14F-4D97-AF65-F5344CB8AC3E}">
        <p14:creationId xmlns="" xmlns:p14="http://schemas.microsoft.com/office/powerpoint/2010/main" val="13811032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Объект 31"/>
          <p:cNvSpPr txBox="1">
            <a:spLocks/>
          </p:cNvSpPr>
          <p:nvPr/>
        </p:nvSpPr>
        <p:spPr>
          <a:xfrm>
            <a:off x="5134564" y="2607372"/>
            <a:ext cx="2318752" cy="1762288"/>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96000"/>
              </a:lnSpc>
              <a:spcBef>
                <a:spcPts val="0"/>
              </a:spcBef>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Предоставление </a:t>
            </a:r>
            <a:r>
              <a:rPr lang="ru-RU" sz="900" spc="-50" dirty="0">
                <a:latin typeface="Open Sans" panose="020B0606030504020204" pitchFamily="34" charset="0"/>
                <a:ea typeface="Open Sans" panose="020B0606030504020204" pitchFamily="34" charset="0"/>
                <a:cs typeface="Open Sans" panose="020B0606030504020204" pitchFamily="34" charset="0"/>
              </a:rPr>
              <a:t>грантов «</a:t>
            </a:r>
            <a:r>
              <a:rPr lang="ru-RU" sz="900" spc="-50" dirty="0" err="1">
                <a:latin typeface="Open Sans" panose="020B0606030504020204" pitchFamily="34" charset="0"/>
                <a:ea typeface="Open Sans" panose="020B0606030504020204" pitchFamily="34" charset="0"/>
                <a:cs typeface="Open Sans" panose="020B0606030504020204" pitchFamily="34" charset="0"/>
              </a:rPr>
              <a:t>Агростартап</a:t>
            </a:r>
            <a:r>
              <a:rPr lang="ru-RU" sz="900" spc="-50" dirty="0">
                <a:latin typeface="Open Sans" panose="020B0606030504020204" pitchFamily="34" charset="0"/>
                <a:ea typeface="Open Sans" panose="020B0606030504020204" pitchFamily="34" charset="0"/>
                <a:cs typeface="Open Sans" panose="020B0606030504020204" pitchFamily="34" charset="0"/>
              </a:rPr>
              <a:t>» крестьянским (фермерским) хозяйствам или индивидуальным предпринимателям на их создание и (или) развитие;</a:t>
            </a:r>
          </a:p>
          <a:p>
            <a:pPr marL="0" indent="180975" algn="just">
              <a:lnSpc>
                <a:spcPct val="96000"/>
              </a:lnSpc>
              <a:spcBef>
                <a:spcPts val="0"/>
              </a:spcBef>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Предоставление </a:t>
            </a:r>
            <a:r>
              <a:rPr lang="ru-RU" sz="900" spc="-50" dirty="0">
                <a:latin typeface="Open Sans" panose="020B0606030504020204" pitchFamily="34" charset="0"/>
                <a:ea typeface="Open Sans" panose="020B0606030504020204" pitchFamily="34" charset="0"/>
                <a:cs typeface="Open Sans" panose="020B0606030504020204" pitchFamily="34" charset="0"/>
              </a:rPr>
              <a:t>грантов на развитие семейных ферм на базе крестьянских (фермерских) хозяйств, включая индивидуальных предпринимателей;</a:t>
            </a:r>
          </a:p>
          <a:p>
            <a:pPr marL="0" indent="180975" algn="just">
              <a:lnSpc>
                <a:spcPct val="96000"/>
              </a:lnSpc>
              <a:spcBef>
                <a:spcPts val="0"/>
              </a:spcBef>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Предоставление </a:t>
            </a:r>
            <a:r>
              <a:rPr lang="ru-RU" sz="900" spc="-50" dirty="0">
                <a:latin typeface="Open Sans" panose="020B0606030504020204" pitchFamily="34" charset="0"/>
                <a:ea typeface="Open Sans" panose="020B0606030504020204" pitchFamily="34" charset="0"/>
                <a:cs typeface="Open Sans" panose="020B0606030504020204" pitchFamily="34" charset="0"/>
              </a:rPr>
              <a:t>субсидий сельскохозяйственным потребительским кооперативам (за исключением сельскохозяйственных потребительских кредитных кооперативов) на возмещение части затрат, связанных с их развитием.</a:t>
            </a:r>
          </a:p>
        </p:txBody>
      </p:sp>
      <p:pic>
        <p:nvPicPr>
          <p:cNvPr id="57" name="Рисунок 56"/>
          <p:cNvPicPr>
            <a:picLocks noChangeAspect="1"/>
          </p:cNvPicPr>
          <p:nvPr/>
        </p:nvPicPr>
        <p:blipFill>
          <a:blip r:embed="rId3" cstate="print">
            <a:extLst>
              <a:ext uri="{BEBA8EAE-BF5A-486C-A8C5-ECC9F3942E4B}">
                <a14:imgProps xmlns:a14="http://schemas.microsoft.com/office/drawing/2010/main" xmlns="">
                  <a14:imgLayer r:embed="">
                    <a14:imgEffect>
                      <a14:brightnessContrast bright="20000"/>
                    </a14:imgEffect>
                  </a14:imgLayer>
                </a14:imgProps>
              </a:ext>
              <a:ext uri="{28A0092B-C50C-407E-A947-70E740481C1C}">
                <a14:useLocalDpi xmlns:a14="http://schemas.microsoft.com/office/drawing/2010/main" xmlns="" val="0"/>
              </a:ext>
            </a:extLst>
          </a:blip>
          <a:stretch>
            <a:fillRect/>
          </a:stretch>
        </p:blipFill>
        <p:spPr>
          <a:xfrm>
            <a:off x="5160470" y="2122268"/>
            <a:ext cx="2278865" cy="411187"/>
          </a:xfrm>
          <a:prstGeom prst="rect">
            <a:avLst/>
          </a:prstGeom>
        </p:spPr>
      </p:pic>
      <p:sp>
        <p:nvSpPr>
          <p:cNvPr id="48" name="TextBox 47"/>
          <p:cNvSpPr txBox="1"/>
          <p:nvPr/>
        </p:nvSpPr>
        <p:spPr>
          <a:xfrm>
            <a:off x="5109172" y="2090003"/>
            <a:ext cx="2366767" cy="461665"/>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 малых форм хозяйствования</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5" name="Рисунок 24"/>
          <p:cNvPicPr>
            <a:picLocks noChangeAspect="1"/>
          </p:cNvPicPr>
          <p:nvPr/>
        </p:nvPicPr>
        <p:blipFill>
          <a:blip r:embed="rId4" cstate="print">
            <a:duotone>
              <a:prstClr val="black"/>
              <a:srgbClr val="CCE395">
                <a:tint val="45000"/>
                <a:satMod val="400000"/>
              </a:srgbClr>
            </a:duotone>
            <a:extLst>
              <a:ext uri="{BEBA8EAE-BF5A-486C-A8C5-ECC9F3942E4B}">
                <a14:imgProps xmlns:a14="http://schemas.microsoft.com/office/drawing/2010/main" xmlns="">
                  <a14:imgLayer r:embed="">
                    <a14:imgEffect>
                      <a14:brightnessContrast contrast="40000"/>
                    </a14:imgEffect>
                  </a14:imgLayer>
                </a14:imgProps>
              </a:ext>
              <a:ext uri="{28A0092B-C50C-407E-A947-70E740481C1C}">
                <a14:useLocalDpi xmlns:a14="http://schemas.microsoft.com/office/drawing/2010/main" xmlns="" val="0"/>
              </a:ext>
            </a:extLst>
          </a:blip>
          <a:stretch>
            <a:fillRect/>
          </a:stretch>
        </p:blipFill>
        <p:spPr>
          <a:xfrm>
            <a:off x="5151402" y="879485"/>
            <a:ext cx="2287933" cy="267708"/>
          </a:xfrm>
          <a:prstGeom prst="rect">
            <a:avLst/>
          </a:prstGeom>
        </p:spPr>
      </p:pic>
      <p:sp>
        <p:nvSpPr>
          <p:cNvPr id="21" name="TextBox 20"/>
          <p:cNvSpPr txBox="1"/>
          <p:nvPr/>
        </p:nvSpPr>
        <p:spPr>
          <a:xfrm>
            <a:off x="5078994" y="872818"/>
            <a:ext cx="2363014"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Страхование в АПК</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6" name="Объект 31"/>
          <p:cNvSpPr txBox="1">
            <a:spLocks/>
          </p:cNvSpPr>
          <p:nvPr/>
        </p:nvSpPr>
        <p:spPr>
          <a:xfrm>
            <a:off x="5148062" y="1183100"/>
            <a:ext cx="2272654" cy="741029"/>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96000"/>
              </a:lnSpc>
              <a:spcBef>
                <a:spcPts val="0"/>
              </a:spcBef>
              <a:buNone/>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уплату страховой премии, начисленной по договору сельскохозяйственного страхования в области растениеводства, и (или) животноводства, и (или) товарной </a:t>
            </a:r>
            <a:r>
              <a:rPr lang="ru-RU" sz="900" spc="-50" dirty="0" err="1">
                <a:latin typeface="Open Sans" panose="020B0606030504020204" pitchFamily="34" charset="0"/>
                <a:ea typeface="Open Sans" panose="020B0606030504020204" pitchFamily="34" charset="0"/>
                <a:cs typeface="Open Sans" panose="020B0606030504020204" pitchFamily="34" charset="0"/>
              </a:rPr>
              <a:t>аквакультуры</a:t>
            </a:r>
            <a:r>
              <a:rPr lang="ru-RU" sz="900" spc="-50" dirty="0">
                <a:latin typeface="Open Sans" panose="020B0606030504020204" pitchFamily="34" charset="0"/>
                <a:ea typeface="Open Sans" panose="020B0606030504020204" pitchFamily="34" charset="0"/>
                <a:cs typeface="Open Sans" panose="020B0606030504020204" pitchFamily="34" charset="0"/>
              </a:rPr>
              <a:t> (товарного рыбоводства).</a:t>
            </a:r>
          </a:p>
        </p:txBody>
      </p:sp>
      <p:pic>
        <p:nvPicPr>
          <p:cNvPr id="5" name="Рисунок 4"/>
          <p:cNvPicPr>
            <a:picLocks noChangeAspect="1"/>
          </p:cNvPicPr>
          <p:nvPr/>
        </p:nvPicPr>
        <p:blipFill>
          <a:blip r:embed="rId3" cstate="print">
            <a:extLst>
              <a:ext uri="{BEBA8EAE-BF5A-486C-A8C5-ECC9F3942E4B}">
                <a14:imgProps xmlns:a14="http://schemas.microsoft.com/office/drawing/2010/main" xmlns="">
                  <a14:imgLayer r:embed="">
                    <a14:imgEffect>
                      <a14:brightnessContrast bright="20000"/>
                    </a14:imgEffect>
                  </a14:imgLayer>
                </a14:imgProps>
              </a:ext>
              <a:ext uri="{28A0092B-C50C-407E-A947-70E740481C1C}">
                <a14:useLocalDpi xmlns:a14="http://schemas.microsoft.com/office/drawing/2010/main" xmlns="" val="0"/>
              </a:ext>
            </a:extLst>
          </a:blip>
          <a:stretch>
            <a:fillRect/>
          </a:stretch>
        </p:blipFill>
        <p:spPr>
          <a:xfrm>
            <a:off x="75747" y="854310"/>
            <a:ext cx="2524148" cy="315507"/>
          </a:xfrm>
          <a:prstGeom prst="rect">
            <a:avLst/>
          </a:prstGeom>
        </p:spPr>
      </p:pic>
      <p:sp>
        <p:nvSpPr>
          <p:cNvPr id="6" name="TextBox 5"/>
          <p:cNvSpPr txBox="1"/>
          <p:nvPr/>
        </p:nvSpPr>
        <p:spPr>
          <a:xfrm>
            <a:off x="80149" y="862084"/>
            <a:ext cx="2519745"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Растениеводство</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3" name="Объект 31"/>
          <p:cNvSpPr txBox="1">
            <a:spLocks/>
          </p:cNvSpPr>
          <p:nvPr/>
        </p:nvSpPr>
        <p:spPr>
          <a:xfrm>
            <a:off x="2616581" y="1227206"/>
            <a:ext cx="2517983" cy="3355851"/>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приобретение сельскохозяйственной, промышленной техники для производства сельскохозяйственной продукции;</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уплату лизинговых платежей при приобретении сельскохозяйственной техники и оборудования;</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связанных с разработкой проектно-сметной документации на создание и (или) модернизацию молочно-товарных ферм и проведение инженерных изысканий, выполняемых в целях подготовки данной проектной документации;</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создание и (или) модернизацию объектов агропромышленного комплекса, а также на приобретение и ввод в промышленную эксплуатацию маркировочного оборудования для внедрения обязательной маркировки отдельных видов молочной продукции;</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приобретение оборудования в целях создания и (или) модернизации производства молочной продукции.</a:t>
            </a:r>
          </a:p>
        </p:txBody>
      </p:sp>
      <p:pic>
        <p:nvPicPr>
          <p:cNvPr id="42" name="Рисунок 4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642487" y="1194414"/>
            <a:ext cx="2452195" cy="3468121"/>
          </a:xfrm>
          <a:prstGeom prst="rect">
            <a:avLst/>
          </a:prstGeom>
        </p:spPr>
      </p:pic>
      <p:pic>
        <p:nvPicPr>
          <p:cNvPr id="54" name="Рисунок 53"/>
          <p:cNvPicPr>
            <a:picLocks noChangeAspect="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xmlns="">
                  <a14:imgLayer r:embed="">
                    <a14:imgEffect>
                      <a14:brightnessContrast bright="20000"/>
                    </a14:imgEffect>
                  </a14:imgLayer>
                </a14:imgProps>
              </a:ext>
              <a:ext uri="{28A0092B-C50C-407E-A947-70E740481C1C}">
                <a14:useLocalDpi xmlns:a14="http://schemas.microsoft.com/office/drawing/2010/main" xmlns="" val="0"/>
              </a:ext>
            </a:extLst>
          </a:blip>
          <a:stretch>
            <a:fillRect/>
          </a:stretch>
        </p:blipFill>
        <p:spPr>
          <a:xfrm>
            <a:off x="2645849" y="862442"/>
            <a:ext cx="2452477" cy="299242"/>
          </a:xfrm>
          <a:prstGeom prst="rect">
            <a:avLst/>
          </a:prstGeom>
        </p:spPr>
      </p:pic>
      <p:sp>
        <p:nvSpPr>
          <p:cNvPr id="46" name="TextBox 45"/>
          <p:cNvSpPr txBox="1"/>
          <p:nvPr/>
        </p:nvSpPr>
        <p:spPr>
          <a:xfrm>
            <a:off x="2672303" y="860951"/>
            <a:ext cx="2406691"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Техническая модернизация</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8" name="Рисунок 27"/>
          <p:cNvPicPr>
            <a:picLocks noChangeAspect="1"/>
          </p:cNvPicPr>
          <p:nvPr/>
        </p:nvPicPr>
        <p:blipFill>
          <a:blip r:embed="rId6" cstate="print">
            <a:duotone>
              <a:prstClr val="black"/>
              <a:srgbClr val="AEFFDE">
                <a:tint val="45000"/>
                <a:satMod val="400000"/>
              </a:srgbClr>
            </a:duotone>
            <a:extLst>
              <a:ext uri="{28A0092B-C50C-407E-A947-70E740481C1C}">
                <a14:useLocalDpi xmlns:a14="http://schemas.microsoft.com/office/drawing/2010/main" xmlns="" val="0"/>
              </a:ext>
            </a:extLst>
          </a:blip>
          <a:stretch>
            <a:fillRect/>
          </a:stretch>
        </p:blipFill>
        <p:spPr>
          <a:xfrm>
            <a:off x="70448" y="1198775"/>
            <a:ext cx="2529447" cy="2096382"/>
          </a:xfrm>
          <a:prstGeom prst="rect">
            <a:avLst/>
          </a:prstGeom>
        </p:spPr>
      </p:pic>
      <p:sp>
        <p:nvSpPr>
          <p:cNvPr id="49" name="Объект 31"/>
          <p:cNvSpPr>
            <a:spLocks noGrp="1"/>
          </p:cNvSpPr>
          <p:nvPr/>
        </p:nvSpPr>
        <p:spPr>
          <a:xfrm>
            <a:off x="48430" y="1220332"/>
            <a:ext cx="2551814" cy="2029222"/>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96000"/>
              </a:lnSpc>
              <a:spcBef>
                <a:spcPts val="0"/>
              </a:spcBef>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на </a:t>
            </a:r>
            <a:r>
              <a:rPr lang="ru-RU" sz="900" spc="-50" dirty="0">
                <a:latin typeface="Open Sans" panose="020B0606030504020204" pitchFamily="34" charset="0"/>
                <a:ea typeface="Open Sans" panose="020B0606030504020204" pitchFamily="34" charset="0"/>
                <a:cs typeface="Open Sans" panose="020B0606030504020204" pitchFamily="34" charset="0"/>
              </a:rPr>
              <a:t>поддержку элитного семеноводства;</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проведение комплекса агротехнологических работ на посевных площадях, занятых зерновыми, зернобобовыми и кормовыми культурами;</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производство и реализацию зерновых культур;</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приобретение горюче-смазочных материалов, используемых при производстве зерновых культур;</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поддержку производства льна-долгунца и (или) технической конопли;</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стимулирование увеличения производства картофеля и овощей.</a:t>
            </a:r>
          </a:p>
        </p:txBody>
      </p:sp>
      <p:pic>
        <p:nvPicPr>
          <p:cNvPr id="7" name="Рисунок 6"/>
          <p:cNvPicPr>
            <a:picLocks noChangeAspect="1"/>
          </p:cNvPicPr>
          <p:nvPr/>
        </p:nvPicPr>
        <p:blipFill>
          <a:blip r:embed="rId7" cstate="print">
            <a:duotone>
              <a:prstClr val="black"/>
              <a:srgbClr val="DEE59D">
                <a:tint val="45000"/>
                <a:satMod val="400000"/>
              </a:srgbClr>
            </a:duotone>
            <a:extLst>
              <a:ext uri="{BEBA8EAE-BF5A-486C-A8C5-ECC9F3942E4B}">
                <a14:imgProps xmlns:a14="http://schemas.microsoft.com/office/drawing/2010/main" xmlns="">
                  <a14:imgLayer r:embed="">
                    <a14:imgEffect>
                      <a14:brightnessContrast contrast="40000"/>
                    </a14:imgEffect>
                  </a14:imgLayer>
                </a14:imgProps>
              </a:ext>
              <a:ext uri="{28A0092B-C50C-407E-A947-70E740481C1C}">
                <a14:useLocalDpi xmlns:a14="http://schemas.microsoft.com/office/drawing/2010/main" xmlns="" val="0"/>
              </a:ext>
            </a:extLst>
          </a:blip>
          <a:stretch>
            <a:fillRect/>
          </a:stretch>
        </p:blipFill>
        <p:spPr>
          <a:xfrm>
            <a:off x="79762" y="3341618"/>
            <a:ext cx="2520132" cy="293796"/>
          </a:xfrm>
          <a:prstGeom prst="rect">
            <a:avLst/>
          </a:prstGeom>
        </p:spPr>
      </p:pic>
      <p:sp>
        <p:nvSpPr>
          <p:cNvPr id="12" name="TextBox 11"/>
          <p:cNvSpPr txBox="1"/>
          <p:nvPr/>
        </p:nvSpPr>
        <p:spPr>
          <a:xfrm>
            <a:off x="104291" y="3357689"/>
            <a:ext cx="2495603"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Животноводство</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3" name="Рисунок 42"/>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flipH="1">
            <a:off x="5240449" y="5339022"/>
            <a:ext cx="1260636" cy="1220743"/>
          </a:xfrm>
          <a:prstGeom prst="rect">
            <a:avLst/>
          </a:prstGeom>
        </p:spPr>
      </p:pic>
      <p:pic>
        <p:nvPicPr>
          <p:cNvPr id="24" name="Рисунок 23"/>
          <p:cNvPicPr>
            <a:picLocks noChangeAspect="1"/>
          </p:cNvPicPr>
          <p:nvPr/>
        </p:nvPicPr>
        <p:blipFill>
          <a:blip r:embed="rId9" cstate="print">
            <a:duotone>
              <a:prstClr val="black"/>
              <a:srgbClr val="AEFFDE">
                <a:tint val="45000"/>
                <a:satMod val="400000"/>
              </a:srgbClr>
            </a:duotone>
            <a:extLst>
              <a:ext uri="{BEBA8EAE-BF5A-486C-A8C5-ECC9F3942E4B}">
                <a14:imgProps xmlns:a14="http://schemas.microsoft.com/office/drawing/2010/main" xmlns="">
                  <a14:imgLayer r:embed="">
                    <a14:imgEffect>
                      <a14:brightnessContrast contrast="-20000"/>
                    </a14:imgEffect>
                  </a14:imgLayer>
                </a14:imgProps>
              </a:ext>
              <a:ext uri="{28A0092B-C50C-407E-A947-70E740481C1C}">
                <a14:useLocalDpi xmlns:a14="http://schemas.microsoft.com/office/drawing/2010/main" xmlns="" val="0"/>
              </a:ext>
            </a:extLst>
          </a:blip>
          <a:stretch>
            <a:fillRect/>
          </a:stretch>
        </p:blipFill>
        <p:spPr>
          <a:xfrm>
            <a:off x="2621072" y="4708444"/>
            <a:ext cx="2426023" cy="357743"/>
          </a:xfrm>
          <a:prstGeom prst="rect">
            <a:avLst/>
          </a:prstGeom>
        </p:spPr>
      </p:pic>
      <p:pic>
        <p:nvPicPr>
          <p:cNvPr id="10" name="Рисунок 9"/>
          <p:cNvPicPr>
            <a:picLocks noChangeAspect="1"/>
          </p:cNvPicPr>
          <p:nvPr/>
        </p:nvPicPr>
        <p:blipFill>
          <a:blip r:embed="rId10" cstate="print"/>
          <a:stretch>
            <a:fillRect/>
          </a:stretch>
        </p:blipFill>
        <p:spPr>
          <a:xfrm>
            <a:off x="2061031" y="59380"/>
            <a:ext cx="5498644" cy="663073"/>
          </a:xfrm>
          <a:prstGeom prst="rect">
            <a:avLst/>
          </a:prstGeom>
        </p:spPr>
      </p:pic>
      <p:sp>
        <p:nvSpPr>
          <p:cNvPr id="3" name="TextBox 2"/>
          <p:cNvSpPr txBox="1"/>
          <p:nvPr/>
        </p:nvSpPr>
        <p:spPr>
          <a:xfrm>
            <a:off x="1878080" y="31690"/>
            <a:ext cx="6007049" cy="707886"/>
          </a:xfrm>
          <a:prstGeom prst="rect">
            <a:avLst/>
          </a:prstGeom>
          <a:noFill/>
        </p:spPr>
        <p:txBody>
          <a:bodyPr wrap="square" rtlCol="0">
            <a:spAutoFit/>
          </a:bodyPr>
          <a:lstStyle/>
          <a:p>
            <a:pPr algn="ctr"/>
            <a:r>
              <a:rPr lang="ru-RU" sz="19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a:t>
            </a:r>
            <a:r>
              <a:rPr lang="ru-RU" sz="195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сельхозтоваропроизводителей (субсидии)</a:t>
            </a:r>
          </a:p>
        </p:txBody>
      </p:sp>
      <p:sp>
        <p:nvSpPr>
          <p:cNvPr id="4" name="TextBox 3"/>
          <p:cNvSpPr txBox="1"/>
          <p:nvPr/>
        </p:nvSpPr>
        <p:spPr>
          <a:xfrm>
            <a:off x="7125935"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18</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 name="TextBox 13"/>
          <p:cNvSpPr txBox="1"/>
          <p:nvPr/>
        </p:nvSpPr>
        <p:spPr>
          <a:xfrm>
            <a:off x="2665896" y="4656482"/>
            <a:ext cx="2298906" cy="461665"/>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Возмещение процентных</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a:t>
            </a: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тавок по кредитам</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3" name="Рисунок 32"/>
          <p:cNvPicPr>
            <a:picLocks noChangeAspect="1"/>
          </p:cNvPicPr>
          <p:nvPr/>
        </p:nvPicPr>
        <p:blipFill>
          <a:blip r:embed="rId6" cstate="print">
            <a:duotone>
              <a:prstClr val="black"/>
              <a:srgbClr val="E5E5A2">
                <a:tint val="45000"/>
                <a:satMod val="400000"/>
              </a:srgbClr>
            </a:duotone>
            <a:extLst>
              <a:ext uri="{28A0092B-C50C-407E-A947-70E740481C1C}">
                <a14:useLocalDpi xmlns:a14="http://schemas.microsoft.com/office/drawing/2010/main" xmlns="" val="0"/>
              </a:ext>
            </a:extLst>
          </a:blip>
          <a:stretch>
            <a:fillRect/>
          </a:stretch>
        </p:blipFill>
        <p:spPr>
          <a:xfrm>
            <a:off x="70448" y="3681874"/>
            <a:ext cx="2529447" cy="2511163"/>
          </a:xfrm>
          <a:prstGeom prst="rect">
            <a:avLst/>
          </a:prstGeom>
        </p:spPr>
      </p:pic>
      <p:pic>
        <p:nvPicPr>
          <p:cNvPr id="39" name="Рисунок 38"/>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2639159" y="5114982"/>
            <a:ext cx="2407936" cy="620072"/>
          </a:xfrm>
          <a:prstGeom prst="rect">
            <a:avLst/>
          </a:prstGeom>
        </p:spPr>
      </p:pic>
      <p:sp>
        <p:nvSpPr>
          <p:cNvPr id="30" name="Объект 31"/>
          <p:cNvSpPr txBox="1">
            <a:spLocks/>
          </p:cNvSpPr>
          <p:nvPr/>
        </p:nvSpPr>
        <p:spPr>
          <a:xfrm>
            <a:off x="2535972" y="4560456"/>
            <a:ext cx="2303910" cy="1153823"/>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228600" indent="-228600" algn="just">
              <a:lnSpc>
                <a:spcPct val="100000"/>
              </a:lnSpc>
              <a:spcBef>
                <a:spcPts val="0"/>
              </a:spcBef>
              <a:buFont typeface="Arial" panose="020B0604020202020204" pitchFamily="34" charset="0"/>
              <a:buAutoNum type="arabicPeriod"/>
            </a:pPr>
            <a:endParaRPr lang="ru-RU" sz="800" spc="-50" dirty="0" smtClean="0">
              <a:latin typeface="Open Sans" panose="020B0606030504020204" pitchFamily="34" charset="0"/>
              <a:ea typeface="Open Sans" panose="020B0606030504020204" pitchFamily="34" charset="0"/>
              <a:cs typeface="Open Sans" panose="020B0606030504020204" pitchFamily="34" charset="0"/>
            </a:endParaRPr>
          </a:p>
          <a:p>
            <a:pPr marL="228600" indent="-228600" algn="just">
              <a:lnSpc>
                <a:spcPct val="100000"/>
              </a:lnSpc>
              <a:spcBef>
                <a:spcPts val="0"/>
              </a:spcBef>
              <a:buFont typeface="Arial" panose="020B0604020202020204" pitchFamily="34" charset="0"/>
              <a:buAutoNum type="arabicPeriod"/>
            </a:pPr>
            <a:endParaRPr lang="ru-RU" sz="800" spc="-50" dirty="0" smtClean="0">
              <a:latin typeface="Open Sans" panose="020B0606030504020204" pitchFamily="34" charset="0"/>
              <a:ea typeface="Open Sans" panose="020B0606030504020204" pitchFamily="34" charset="0"/>
              <a:cs typeface="Open Sans" panose="020B0606030504020204" pitchFamily="34" charset="0"/>
            </a:endParaRPr>
          </a:p>
        </p:txBody>
      </p:sp>
      <p:sp>
        <p:nvSpPr>
          <p:cNvPr id="35" name="Объект 31"/>
          <p:cNvSpPr txBox="1">
            <a:spLocks/>
          </p:cNvSpPr>
          <p:nvPr/>
        </p:nvSpPr>
        <p:spPr>
          <a:xfrm>
            <a:off x="2639159" y="5121595"/>
            <a:ext cx="2351312" cy="592684"/>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96000"/>
              </a:lnSpc>
              <a:spcBef>
                <a:spcPts val="0"/>
              </a:spcBef>
              <a:buNone/>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уплату процентов по инвестиционным кредитам (займам) в агропромышленном комплексе.</a:t>
            </a:r>
          </a:p>
        </p:txBody>
      </p:sp>
      <p:pic>
        <p:nvPicPr>
          <p:cNvPr id="40" name="Рисунок 39"/>
          <p:cNvPicPr>
            <a:picLocks noChangeAspect="1"/>
          </p:cNvPicPr>
          <p:nvPr/>
        </p:nvPicPr>
        <p:blipFill>
          <a:blip r:embed="rId12" cstate="print">
            <a:duotone>
              <a:prstClr val="black"/>
              <a:srgbClr val="DEE59D">
                <a:tint val="45000"/>
                <a:satMod val="400000"/>
              </a:srgbClr>
            </a:duotone>
            <a:extLst>
              <a:ext uri="{28A0092B-C50C-407E-A947-70E740481C1C}">
                <a14:useLocalDpi xmlns:a14="http://schemas.microsoft.com/office/drawing/2010/main" xmlns="" val="0"/>
              </a:ext>
            </a:extLst>
          </a:blip>
          <a:stretch>
            <a:fillRect/>
          </a:stretch>
        </p:blipFill>
        <p:spPr>
          <a:xfrm>
            <a:off x="5150900" y="1190852"/>
            <a:ext cx="2283313" cy="873186"/>
          </a:xfrm>
          <a:prstGeom prst="rect">
            <a:avLst/>
          </a:prstGeom>
        </p:spPr>
      </p:pic>
      <p:sp>
        <p:nvSpPr>
          <p:cNvPr id="50" name="Объект 31"/>
          <p:cNvSpPr txBox="1">
            <a:spLocks/>
          </p:cNvSpPr>
          <p:nvPr/>
        </p:nvSpPr>
        <p:spPr>
          <a:xfrm>
            <a:off x="136449" y="3704378"/>
            <a:ext cx="2388518" cy="2466154"/>
          </a:xfrm>
          <a:prstGeom prst="rect">
            <a:avLst/>
          </a:prstGeom>
        </p:spPr>
        <p:txBody>
          <a:bodyPr vert="horz" lIns="91440" tIns="45720" rIns="91440" bIns="4572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поддержку племенного животноводства;</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приобретение племенного молодняка;</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повышение продуктивности в молочном скотоводстве;  </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прирост поголовья молочных коров;</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содержание высокопродуктивного поголовья молочных коров;</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развитие мясного животноводства;</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реализованную товарную рыбу, произведенную в Смоленской области;</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приобретение рыбопосадочного материала.</a:t>
            </a:r>
          </a:p>
        </p:txBody>
      </p:sp>
      <p:sp>
        <p:nvSpPr>
          <p:cNvPr id="47" name="TextBox 46"/>
          <p:cNvSpPr txBox="1"/>
          <p:nvPr/>
        </p:nvSpPr>
        <p:spPr>
          <a:xfrm>
            <a:off x="833915" y="24262"/>
            <a:ext cx="1143262" cy="861774"/>
          </a:xfrm>
          <a:prstGeom prst="rect">
            <a:avLst/>
          </a:prstGeom>
          <a:noFill/>
        </p:spPr>
        <p:txBody>
          <a:bodyPr wrap="none" rtlCol="0">
            <a:spAutoFit/>
          </a:bodyPr>
          <a:lstStyle/>
          <a:p>
            <a:r>
              <a:rPr lang="ru-RU" sz="1000" dirty="0" err="1" smtClean="0">
                <a:solidFill>
                  <a:srgbClr val="002060"/>
                </a:solidFill>
                <a:latin typeface="Open Sans" panose="020B0606030504020204" pitchFamily="34" charset="0"/>
                <a:ea typeface="Open Sans" panose="020B0606030504020204" pitchFamily="34" charset="0"/>
                <a:cs typeface="Open Sans" panose="020B0606030504020204" pitchFamily="34" charset="0"/>
              </a:rPr>
              <a:t>Темкинский</a:t>
            </a:r>
            <a:endParaRPr lang="ru-RU" sz="1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a:t>
            </a:r>
          </a:p>
          <a:p>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округ</a:t>
            </a:r>
          </a:p>
          <a:p>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51" name="Рисунок 50"/>
          <p:cNvPicPr>
            <a:picLocks noChangeAspect="1"/>
          </p:cNvPicPr>
          <p:nvPr/>
        </p:nvPicPr>
        <p:blipFill>
          <a:blip r:embed="rId12" cstate="print">
            <a:duotone>
              <a:prstClr val="black"/>
              <a:srgbClr val="DEE59D">
                <a:tint val="45000"/>
                <a:satMod val="400000"/>
              </a:srgbClr>
            </a:duotone>
            <a:extLst>
              <a:ext uri="{28A0092B-C50C-407E-A947-70E740481C1C}">
                <a14:useLocalDpi xmlns:a14="http://schemas.microsoft.com/office/drawing/2010/main" xmlns="" val="0"/>
              </a:ext>
            </a:extLst>
          </a:blip>
          <a:stretch>
            <a:fillRect/>
          </a:stretch>
        </p:blipFill>
        <p:spPr>
          <a:xfrm>
            <a:off x="5160471" y="2590602"/>
            <a:ext cx="2267594" cy="2117842"/>
          </a:xfrm>
          <a:prstGeom prst="rect">
            <a:avLst/>
          </a:prstGeom>
        </p:spPr>
      </p:pic>
      <p:sp>
        <p:nvSpPr>
          <p:cNvPr id="2" name="Прямоугольник 1"/>
          <p:cNvSpPr/>
          <p:nvPr/>
        </p:nvSpPr>
        <p:spPr>
          <a:xfrm>
            <a:off x="779441" y="6923109"/>
            <a:ext cx="1571636" cy="2303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smtClean="0">
                <a:solidFill>
                  <a:srgbClr val="485A61"/>
                </a:solidFill>
                <a:cs typeface="Times New Roman" panose="02020603050405020304" pitchFamily="18" charset="0"/>
              </a:rPr>
              <a:t>Министерство</a:t>
            </a:r>
            <a:endParaRPr lang="ru-RU" sz="1400" dirty="0">
              <a:solidFill>
                <a:srgbClr val="485A61"/>
              </a:solidFill>
              <a:cs typeface="Times New Roman" panose="02020603050405020304" pitchFamily="18" charset="0"/>
            </a:endParaRPr>
          </a:p>
        </p:txBody>
      </p:sp>
      <p:pic>
        <p:nvPicPr>
          <p:cNvPr id="9" name="Рисунок 8"/>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15586" y="6670629"/>
            <a:ext cx="845715" cy="877292"/>
          </a:xfrm>
          <a:prstGeom prst="rect">
            <a:avLst/>
          </a:prstGeom>
        </p:spPr>
      </p:pic>
      <p:pic>
        <p:nvPicPr>
          <p:cNvPr id="38" name="Рисунок 37"/>
          <p:cNvPicPr>
            <a:picLocks noChangeAspect="1"/>
          </p:cNvPicPr>
          <p:nvPr/>
        </p:nvPicPr>
        <p:blipFill>
          <a:blip r:embed="rId14" cstate="print">
            <a:extLst>
              <a:ext uri="{28A0092B-C50C-407E-A947-70E740481C1C}">
                <a14:useLocalDpi xmlns="" xmlns:a14="http://schemas.microsoft.com/office/drawing/2010/main" val="0"/>
              </a:ext>
            </a:extLst>
          </a:blip>
          <a:stretch>
            <a:fillRect/>
          </a:stretch>
        </p:blipFill>
        <p:spPr>
          <a:xfrm>
            <a:off x="226007" y="0"/>
            <a:ext cx="597547" cy="850879"/>
          </a:xfrm>
          <a:prstGeom prst="rect">
            <a:avLst/>
          </a:prstGeom>
        </p:spPr>
      </p:pic>
    </p:spTree>
    <p:extLst>
      <p:ext uri="{BB962C8B-B14F-4D97-AF65-F5344CB8AC3E}">
        <p14:creationId xmlns:p14="http://schemas.microsoft.com/office/powerpoint/2010/main" xmlns="" val="24851438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Рисунок 3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36499" y="1779573"/>
            <a:ext cx="2346941" cy="2857520"/>
          </a:xfrm>
          <a:prstGeom prst="rect">
            <a:avLst/>
          </a:prstGeom>
        </p:spPr>
      </p:pic>
      <p:sp>
        <p:nvSpPr>
          <p:cNvPr id="57" name="TextBox 56"/>
          <p:cNvSpPr txBox="1"/>
          <p:nvPr/>
        </p:nvSpPr>
        <p:spPr>
          <a:xfrm>
            <a:off x="136499" y="1779573"/>
            <a:ext cx="2275500" cy="2885021"/>
          </a:xfrm>
          <a:prstGeom prst="rect">
            <a:avLst/>
          </a:prstGeom>
          <a:noFill/>
        </p:spPr>
        <p:txBody>
          <a:bodyPr wrap="square" rtlCol="0">
            <a:spAutoFit/>
          </a:bodyPr>
          <a:lstStyle/>
          <a:p>
            <a:pPr indent="180975" algn="just" defTabSz="755934">
              <a:lnSpc>
                <a:spcPct val="96000"/>
              </a:lnSpc>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Субсидия на </a:t>
            </a:r>
            <a:r>
              <a:rPr lang="ru-RU" sz="900" spc="-50" dirty="0">
                <a:latin typeface="Open Sans" panose="020B0606030504020204" pitchFamily="34" charset="0"/>
                <a:ea typeface="Open Sans" panose="020B0606030504020204" pitchFamily="34" charset="0"/>
                <a:cs typeface="Open Sans" panose="020B0606030504020204" pitchFamily="34" charset="0"/>
              </a:rPr>
              <a:t>проведение мероприятий в области известкования кислых почв на пашне ; </a:t>
            </a:r>
          </a:p>
          <a:p>
            <a:pPr indent="180975" algn="just" defTabSz="755934">
              <a:lnSpc>
                <a:spcPct val="96000"/>
              </a:lnSpc>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 </a:t>
            </a:r>
            <a:r>
              <a:rPr lang="ru-RU" sz="900" dirty="0" smtClean="0"/>
              <a:t>Субсидия </a:t>
            </a:r>
            <a:r>
              <a:rPr lang="ru-RU" sz="900" dirty="0"/>
              <a:t>на возмещение части затрат на проведение </a:t>
            </a:r>
            <a:r>
              <a:rPr lang="ru-RU" sz="900" dirty="0" err="1"/>
              <a:t>культуртехнических</a:t>
            </a:r>
            <a:r>
              <a:rPr lang="ru-RU" sz="900" dirty="0"/>
              <a:t> мероприятий на выбывших сельскохозяйственных угодьях, вовлекаемых в сельскохозяйственный </a:t>
            </a:r>
            <a:r>
              <a:rPr lang="ru-RU" sz="900" dirty="0" smtClean="0"/>
              <a:t>оборот;</a:t>
            </a:r>
            <a:r>
              <a:rPr lang="ru-RU" sz="900" dirty="0"/>
              <a:t> </a:t>
            </a:r>
            <a:endParaRPr lang="ru-RU" sz="900" spc="-50" dirty="0">
              <a:latin typeface="Open Sans" panose="020B0606030504020204" pitchFamily="34" charset="0"/>
              <a:ea typeface="Open Sans" panose="020B0606030504020204" pitchFamily="34" charset="0"/>
              <a:cs typeface="Open Sans" panose="020B0606030504020204" pitchFamily="34" charset="0"/>
            </a:endParaRPr>
          </a:p>
          <a:p>
            <a:pPr indent="180975" algn="just" defTabSz="755934">
              <a:lnSpc>
                <a:spcPct val="96000"/>
              </a:lnSpc>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Субсидия сельскохозяйственным </a:t>
            </a:r>
            <a:r>
              <a:rPr lang="ru-RU" sz="900" spc="-50" dirty="0">
                <a:latin typeface="Open Sans" panose="020B0606030504020204" pitchFamily="34" charset="0"/>
                <a:ea typeface="Open Sans" panose="020B0606030504020204" pitchFamily="34" charset="0"/>
                <a:cs typeface="Open Sans" panose="020B0606030504020204" pitchFamily="34" charset="0"/>
              </a:rPr>
              <a:t>товаропроизводителям, относящимся к категории </a:t>
            </a:r>
            <a:r>
              <a:rPr lang="ru-RU" sz="900" spc="-50" dirty="0" err="1">
                <a:latin typeface="Open Sans" panose="020B0606030504020204" pitchFamily="34" charset="0"/>
                <a:ea typeface="Open Sans" panose="020B0606030504020204" pitchFamily="34" charset="0"/>
                <a:cs typeface="Open Sans" panose="020B0606030504020204" pitchFamily="34" charset="0"/>
              </a:rPr>
              <a:t>микропредприятий</a:t>
            </a:r>
            <a:r>
              <a:rPr lang="ru-RU" sz="900" spc="-50" dirty="0">
                <a:latin typeface="Open Sans" panose="020B0606030504020204" pitchFamily="34" charset="0"/>
                <a:ea typeface="Open Sans" panose="020B0606030504020204" pitchFamily="34" charset="0"/>
                <a:cs typeface="Open Sans" panose="020B0606030504020204" pitchFamily="34" charset="0"/>
              </a:rPr>
              <a:t>, на возмещение части затрат на проведение </a:t>
            </a:r>
            <a:r>
              <a:rPr lang="ru-RU" sz="900" spc="-50" dirty="0" err="1">
                <a:latin typeface="Open Sans" panose="020B0606030504020204" pitchFamily="34" charset="0"/>
                <a:ea typeface="Open Sans" panose="020B0606030504020204" pitchFamily="34" charset="0"/>
                <a:cs typeface="Open Sans" panose="020B0606030504020204" pitchFamily="34" charset="0"/>
              </a:rPr>
              <a:t>культуртехнических</a:t>
            </a:r>
            <a:r>
              <a:rPr lang="ru-RU" sz="900" spc="-50" dirty="0">
                <a:latin typeface="Open Sans" panose="020B0606030504020204" pitchFamily="34" charset="0"/>
                <a:ea typeface="Open Sans" panose="020B0606030504020204" pitchFamily="34" charset="0"/>
                <a:cs typeface="Open Sans" panose="020B0606030504020204" pitchFamily="34" charset="0"/>
              </a:rPr>
              <a:t> мероприятий на выбывших сельскохозяйственных угодьях, вовлекаемых в сельскохозяйственный оборот</a:t>
            </a:r>
            <a:r>
              <a:rPr lang="ru-RU" sz="900" spc="-50" dirty="0" smtClean="0">
                <a:latin typeface="Open Sans" panose="020B0606030504020204" pitchFamily="34" charset="0"/>
                <a:ea typeface="Open Sans" panose="020B0606030504020204" pitchFamily="34" charset="0"/>
                <a:cs typeface="Open Sans" panose="020B0606030504020204" pitchFamily="34" charset="0"/>
              </a:rPr>
              <a:t>; </a:t>
            </a:r>
            <a:endParaRPr lang="ru-RU" sz="900" spc="-5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Субсидия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бюджетам </a:t>
            </a:r>
            <a:r>
              <a:rPr lang="ru-RU" sz="900" spc="-50" dirty="0">
                <a:latin typeface="Open Sans" panose="020B0606030504020204" pitchFamily="34" charset="0"/>
                <a:ea typeface="Open Sans" panose="020B0606030504020204" pitchFamily="34" charset="0"/>
                <a:cs typeface="Open Sans" panose="020B0606030504020204" pitchFamily="34" charset="0"/>
              </a:rPr>
              <a:t>муниципальных образований на подготовку проектов межевания земельных участков и на проведение кадастровых </a:t>
            </a:r>
            <a:r>
              <a:rPr lang="ru-RU" sz="900" spc="-50" dirty="0" smtClean="0">
                <a:latin typeface="Open Sans" panose="020B0606030504020204" pitchFamily="34" charset="0"/>
                <a:ea typeface="Open Sans" panose="020B0606030504020204" pitchFamily="34" charset="0"/>
                <a:cs typeface="Open Sans" panose="020B0606030504020204" pitchFamily="34" charset="0"/>
              </a:rPr>
              <a:t>работ</a:t>
            </a:r>
            <a:endParaRPr lang="ru-RU" sz="900" spc="-5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2" name="Рисунок 61"/>
          <p:cNvPicPr>
            <a:picLocks noChangeAspect="1"/>
          </p:cNvPicPr>
          <p:nvPr/>
        </p:nvPicPr>
        <p:blipFill>
          <a:blip r:embed="rId4" cstate="print">
            <a:duotone>
              <a:prstClr val="black"/>
              <a:srgbClr val="AEFFDE">
                <a:tint val="45000"/>
                <a:satMod val="400000"/>
              </a:srgbClr>
            </a:duotone>
            <a:extLst>
              <a:ext uri="{28A0092B-C50C-407E-A947-70E740481C1C}">
                <a14:useLocalDpi xmlns:a14="http://schemas.microsoft.com/office/drawing/2010/main" xmlns="" val="0"/>
              </a:ext>
            </a:extLst>
          </a:blip>
          <a:stretch>
            <a:fillRect/>
          </a:stretch>
        </p:blipFill>
        <p:spPr>
          <a:xfrm>
            <a:off x="5076326" y="1413261"/>
            <a:ext cx="2420390" cy="2770494"/>
          </a:xfrm>
          <a:prstGeom prst="rect">
            <a:avLst/>
          </a:prstGeom>
        </p:spPr>
      </p:pic>
      <p:pic>
        <p:nvPicPr>
          <p:cNvPr id="43" name="Рисунок 4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flipH="1">
            <a:off x="5402468" y="4889303"/>
            <a:ext cx="1260636" cy="1220743"/>
          </a:xfrm>
          <a:prstGeom prst="rect">
            <a:avLst/>
          </a:prstGeom>
        </p:spPr>
      </p:pic>
      <p:pic>
        <p:nvPicPr>
          <p:cNvPr id="26" name="Рисунок 25"/>
          <p:cNvPicPr>
            <a:picLocks noChangeAspect="1"/>
          </p:cNvPicPr>
          <p:nvPr/>
        </p:nvPicPr>
        <p:blipFill>
          <a:blip r:embed="rId6" cstate="print">
            <a:duotone>
              <a:prstClr val="black"/>
              <a:schemeClr val="accent6">
                <a:tint val="45000"/>
                <a:satMod val="400000"/>
              </a:schemeClr>
            </a:duotone>
            <a:extLst>
              <a:ext uri="{BEBA8EAE-BF5A-486C-A8C5-ECC9F3942E4B}">
                <a14:imgProps xmlns:a14="http://schemas.microsoft.com/office/drawing/2010/main" xmlns="">
                  <a14:imgLayer r:embed="rId7">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a:off x="2657369" y="886177"/>
            <a:ext cx="2347401" cy="414044"/>
          </a:xfrm>
          <a:prstGeom prst="rect">
            <a:avLst/>
          </a:prstGeom>
        </p:spPr>
      </p:pic>
      <p:pic>
        <p:nvPicPr>
          <p:cNvPr id="10" name="Рисунок 9"/>
          <p:cNvPicPr>
            <a:picLocks noChangeAspect="1"/>
          </p:cNvPicPr>
          <p:nvPr/>
        </p:nvPicPr>
        <p:blipFill>
          <a:blip r:embed="rId8" cstate="print"/>
          <a:stretch>
            <a:fillRect/>
          </a:stretch>
        </p:blipFill>
        <p:spPr>
          <a:xfrm>
            <a:off x="2061031" y="59380"/>
            <a:ext cx="5498644" cy="663073"/>
          </a:xfrm>
          <a:prstGeom prst="rect">
            <a:avLst/>
          </a:prstGeom>
        </p:spPr>
      </p:pic>
      <p:sp>
        <p:nvSpPr>
          <p:cNvPr id="3" name="TextBox 2"/>
          <p:cNvSpPr txBox="1"/>
          <p:nvPr/>
        </p:nvSpPr>
        <p:spPr>
          <a:xfrm>
            <a:off x="1878080" y="31690"/>
            <a:ext cx="6007049" cy="707886"/>
          </a:xfrm>
          <a:prstGeom prst="rect">
            <a:avLst/>
          </a:prstGeom>
          <a:noFill/>
        </p:spPr>
        <p:txBody>
          <a:bodyPr wrap="square" rtlCol="0">
            <a:spAutoFit/>
          </a:bodyPr>
          <a:lstStyle/>
          <a:p>
            <a:pPr algn="ctr"/>
            <a:r>
              <a:rPr lang="ru-RU" sz="19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a:t>
            </a:r>
            <a:r>
              <a:rPr lang="ru-RU" sz="195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сельхозтоваропроизводителей (субсидии)</a:t>
            </a:r>
          </a:p>
        </p:txBody>
      </p:sp>
      <p:sp>
        <p:nvSpPr>
          <p:cNvPr id="4" name="TextBox 3"/>
          <p:cNvSpPr txBox="1"/>
          <p:nvPr/>
        </p:nvSpPr>
        <p:spPr>
          <a:xfrm>
            <a:off x="7125935" y="7190343"/>
            <a:ext cx="419859"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19</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 name="Рисунок 4"/>
          <p:cNvPicPr>
            <a:picLocks noChangeAspect="1"/>
          </p:cNvPicPr>
          <p:nvPr/>
        </p:nvPicPr>
        <p:blipFill>
          <a:blip r:embed="rId9" cstate="print">
            <a:extLst>
              <a:ext uri="{BEBA8EAE-BF5A-486C-A8C5-ECC9F3942E4B}">
                <a14:imgProps xmlns:a14="http://schemas.microsoft.com/office/drawing/2010/main" xmlns="">
                  <a14:imgLayer r:embed="rId10">
                    <a14:imgEffect>
                      <a14:brightnessContrast bright="20000"/>
                    </a14:imgEffect>
                  </a14:imgLayer>
                </a14:imgProps>
              </a:ext>
              <a:ext uri="{28A0092B-C50C-407E-A947-70E740481C1C}">
                <a14:useLocalDpi xmlns:a14="http://schemas.microsoft.com/office/drawing/2010/main" xmlns="" val="0"/>
              </a:ext>
            </a:extLst>
          </a:blip>
          <a:stretch>
            <a:fillRect/>
          </a:stretch>
        </p:blipFill>
        <p:spPr>
          <a:xfrm>
            <a:off x="138561" y="895047"/>
            <a:ext cx="2454490" cy="827734"/>
          </a:xfrm>
          <a:prstGeom prst="rect">
            <a:avLst/>
          </a:prstGeom>
        </p:spPr>
      </p:pic>
      <p:sp>
        <p:nvSpPr>
          <p:cNvPr id="6" name="TextBox 5"/>
          <p:cNvSpPr txBox="1"/>
          <p:nvPr/>
        </p:nvSpPr>
        <p:spPr>
          <a:xfrm>
            <a:off x="28618" y="902066"/>
            <a:ext cx="2672457" cy="830997"/>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Вовлечение в оборот и комплексная мелиорация земель сельскохозяйственного назначения</a:t>
            </a:r>
          </a:p>
        </p:txBody>
      </p:sp>
      <p:sp>
        <p:nvSpPr>
          <p:cNvPr id="17" name="TextBox 16"/>
          <p:cNvSpPr txBox="1"/>
          <p:nvPr/>
        </p:nvSpPr>
        <p:spPr>
          <a:xfrm>
            <a:off x="2765393" y="873243"/>
            <a:ext cx="1967403" cy="461665"/>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 сельских территорий</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0" name="Объект 31"/>
          <p:cNvSpPr txBox="1">
            <a:spLocks/>
          </p:cNvSpPr>
          <p:nvPr/>
        </p:nvSpPr>
        <p:spPr>
          <a:xfrm>
            <a:off x="2460401" y="4312391"/>
            <a:ext cx="2303910" cy="1153823"/>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228600" indent="-228600" algn="just">
              <a:lnSpc>
                <a:spcPct val="100000"/>
              </a:lnSpc>
              <a:spcBef>
                <a:spcPts val="0"/>
              </a:spcBef>
              <a:buFont typeface="Arial" panose="020B0604020202020204" pitchFamily="34" charset="0"/>
              <a:buAutoNum type="arabicPeriod"/>
            </a:pPr>
            <a:endParaRPr lang="ru-RU" sz="800" spc="-50" dirty="0" smtClean="0">
              <a:latin typeface="Open Sans" panose="020B0606030504020204" pitchFamily="34" charset="0"/>
              <a:ea typeface="Open Sans" panose="020B0606030504020204" pitchFamily="34" charset="0"/>
              <a:cs typeface="Open Sans" panose="020B0606030504020204" pitchFamily="34" charset="0"/>
            </a:endParaRPr>
          </a:p>
          <a:p>
            <a:pPr marL="228600" indent="-228600" algn="just">
              <a:lnSpc>
                <a:spcPct val="100000"/>
              </a:lnSpc>
              <a:spcBef>
                <a:spcPts val="0"/>
              </a:spcBef>
              <a:buFont typeface="Arial" panose="020B0604020202020204" pitchFamily="34" charset="0"/>
              <a:buAutoNum type="arabicPeriod"/>
            </a:pPr>
            <a:endParaRPr lang="ru-RU" sz="800" spc="-50" dirty="0" smtClean="0">
              <a:latin typeface="Open Sans" panose="020B0606030504020204" pitchFamily="34" charset="0"/>
              <a:ea typeface="Open Sans" panose="020B0606030504020204" pitchFamily="34" charset="0"/>
              <a:cs typeface="Open Sans" panose="020B0606030504020204" pitchFamily="34" charset="0"/>
            </a:endParaRPr>
          </a:p>
        </p:txBody>
      </p:sp>
      <p:pic>
        <p:nvPicPr>
          <p:cNvPr id="37" name="Рисунок 36"/>
          <p:cNvPicPr>
            <a:picLocks noChangeAspect="1"/>
          </p:cNvPicPr>
          <p:nvPr/>
        </p:nvPicPr>
        <p:blipFill>
          <a:blip r:embed="rId11" cstate="print">
            <a:duotone>
              <a:prstClr val="black"/>
              <a:srgbClr val="AEE696">
                <a:tint val="45000"/>
                <a:satMod val="400000"/>
              </a:srgbClr>
            </a:duotone>
            <a:extLst>
              <a:ext uri="{28A0092B-C50C-407E-A947-70E740481C1C}">
                <a14:useLocalDpi xmlns:a14="http://schemas.microsoft.com/office/drawing/2010/main" xmlns="" val="0"/>
              </a:ext>
            </a:extLst>
          </a:blip>
          <a:stretch>
            <a:fillRect/>
          </a:stretch>
        </p:blipFill>
        <p:spPr>
          <a:xfrm>
            <a:off x="2636829" y="1422383"/>
            <a:ext cx="2354639" cy="3838195"/>
          </a:xfrm>
          <a:prstGeom prst="rect">
            <a:avLst/>
          </a:prstGeom>
        </p:spPr>
      </p:pic>
      <p:sp>
        <p:nvSpPr>
          <p:cNvPr id="47" name="TextBox 46"/>
          <p:cNvSpPr txBox="1"/>
          <p:nvPr/>
        </p:nvSpPr>
        <p:spPr>
          <a:xfrm>
            <a:off x="833915" y="24262"/>
            <a:ext cx="1159972" cy="861774"/>
          </a:xfrm>
          <a:prstGeom prst="rect">
            <a:avLst/>
          </a:prstGeom>
          <a:noFill/>
        </p:spPr>
        <p:txBody>
          <a:bodyPr wrap="square" rtlCol="0">
            <a:spAutoFit/>
          </a:bodyPr>
          <a:lstStyle/>
          <a:p>
            <a:r>
              <a:rPr lang="ru-RU" sz="1000" dirty="0" err="1" smtClean="0">
                <a:solidFill>
                  <a:srgbClr val="002060"/>
                </a:solidFill>
                <a:latin typeface="Open Sans" panose="020B0606030504020204" pitchFamily="34" charset="0"/>
                <a:ea typeface="Open Sans" panose="020B0606030504020204" pitchFamily="34" charset="0"/>
                <a:cs typeface="Open Sans" panose="020B0606030504020204" pitchFamily="34" charset="0"/>
              </a:rPr>
              <a:t>Темкинский</a:t>
            </a:r>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endParaRPr lang="ru-RU" sz="1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a:t>
            </a:r>
          </a:p>
          <a:p>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округ  </a:t>
            </a:r>
          </a:p>
          <a:p>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5" name="TextBox 44"/>
          <p:cNvSpPr txBox="1"/>
          <p:nvPr/>
        </p:nvSpPr>
        <p:spPr>
          <a:xfrm>
            <a:off x="2667523" y="1496219"/>
            <a:ext cx="2293756" cy="3815916"/>
          </a:xfrm>
          <a:prstGeom prst="rect">
            <a:avLst/>
          </a:prstGeom>
          <a:noFill/>
        </p:spPr>
        <p:txBody>
          <a:bodyPr wrap="square" rtlCol="0">
            <a:spAutoFit/>
          </a:bodyPr>
          <a:lstStyle/>
          <a:p>
            <a:pPr indent="180975" algn="just" defTabSz="755934">
              <a:lnSpc>
                <a:spcPct val="96000"/>
              </a:lnSpc>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Социальные </a:t>
            </a:r>
            <a:r>
              <a:rPr lang="ru-RU" sz="900" spc="-50" dirty="0">
                <a:latin typeface="Open Sans" panose="020B0606030504020204" pitchFamily="34" charset="0"/>
                <a:ea typeface="Open Sans" panose="020B0606030504020204" pitchFamily="34" charset="0"/>
                <a:cs typeface="Open Sans" panose="020B0606030504020204" pitchFamily="34" charset="0"/>
              </a:rPr>
              <a:t>выплаты на строительство (приобретение) жилья гражданам, проживающим на сельских территориях;</a:t>
            </a:r>
          </a:p>
          <a:p>
            <a:pPr indent="180975" algn="just" defTabSz="755934">
              <a:lnSpc>
                <a:spcPct val="96000"/>
              </a:lnSpc>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a:latin typeface="Open Sans" panose="020B0606030504020204" pitchFamily="34" charset="0"/>
                <a:ea typeface="Open Sans" panose="020B0606030504020204" pitchFamily="34" charset="0"/>
                <a:cs typeface="Open Sans" panose="020B0606030504020204" pitchFamily="34" charset="0"/>
              </a:rPr>
              <a:t>для </a:t>
            </a:r>
            <a:r>
              <a:rPr lang="ru-RU" sz="900" spc="-50" dirty="0" err="1">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области на строительство (приобретение) жилого помещения (жилого дома) на сельских территориях, территориях опорных населенных пунктов, предоставляемого гражданам Российской Федерации, проживающим на сельских территориях, территориях опорных населенных пунктов, по договору найма жилого помещения;</a:t>
            </a:r>
          </a:p>
          <a:p>
            <a:pPr indent="180975" algn="just" defTabSz="755934">
              <a:lnSpc>
                <a:spcPct val="96000"/>
              </a:lnSpc>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a:latin typeface="Open Sans" panose="020B0606030504020204" pitchFamily="34" charset="0"/>
                <a:ea typeface="Open Sans" panose="020B0606030504020204" pitchFamily="34" charset="0"/>
                <a:cs typeface="Open Sans" panose="020B0606030504020204" pitchFamily="34" charset="0"/>
              </a:rPr>
              <a:t>для </a:t>
            </a:r>
            <a:r>
              <a:rPr lang="ru-RU" sz="900" spc="-50" dirty="0" err="1">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области на </a:t>
            </a:r>
            <a:r>
              <a:rPr lang="ru-RU" sz="900" spc="-50" dirty="0">
                <a:latin typeface="Open Sans" panose="020B0606030504020204" pitchFamily="34" charset="0"/>
                <a:ea typeface="Open Sans" panose="020B0606030504020204" pitchFamily="34" charset="0"/>
                <a:cs typeface="Open Sans" panose="020B0606030504020204" pitchFamily="34" charset="0"/>
              </a:rPr>
              <a:t>реализацию мероприятий по благоустройству сельских территорий;</a:t>
            </a:r>
          </a:p>
          <a:p>
            <a:pPr indent="180975" algn="just" defTabSz="755934">
              <a:lnSpc>
                <a:spcPct val="96000"/>
              </a:lnSpc>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a:latin typeface="Open Sans" panose="020B0606030504020204" pitchFamily="34" charset="0"/>
                <a:ea typeface="Open Sans" panose="020B0606030504020204" pitchFamily="34" charset="0"/>
                <a:cs typeface="Open Sans" panose="020B0606030504020204" pitchFamily="34" charset="0"/>
              </a:rPr>
              <a:t>для </a:t>
            </a:r>
            <a:r>
              <a:rPr lang="ru-RU" sz="900" spc="-50" dirty="0" err="1">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области на реализацию мероприятий по благоустройству общественных пространств в опорных населенных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пунктах</a:t>
            </a:r>
          </a:p>
          <a:p>
            <a:pPr indent="180975" algn="just" defTabSz="755934">
              <a:lnSpc>
                <a:spcPct val="96000"/>
              </a:lnSpc>
              <a:buFont typeface="+mj-lt"/>
              <a:buAutoNum type="arabicPeriod"/>
            </a:pPr>
            <a:endParaRPr lang="ru-RU" sz="900" spc="-50" dirty="0">
              <a:latin typeface="Open Sans" panose="020B0606030504020204" pitchFamily="34" charset="0"/>
              <a:ea typeface="Open Sans" panose="020B0606030504020204" pitchFamily="34" charset="0"/>
              <a:cs typeface="Open Sans" panose="020B0606030504020204" pitchFamily="34" charset="0"/>
            </a:endParaRPr>
          </a:p>
        </p:txBody>
      </p:sp>
      <p:pic>
        <p:nvPicPr>
          <p:cNvPr id="60" name="Рисунок 59"/>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xmlns="">
                  <a14:imgLayer r:embed="rId10">
                    <a14:imgEffect>
                      <a14:brightnessContrast bright="20000"/>
                    </a14:imgEffect>
                  </a14:imgLayer>
                </a14:imgProps>
              </a:ext>
              <a:ext uri="{28A0092B-C50C-407E-A947-70E740481C1C}">
                <a14:useLocalDpi xmlns:a14="http://schemas.microsoft.com/office/drawing/2010/main" xmlns="" val="0"/>
              </a:ext>
            </a:extLst>
          </a:blip>
          <a:stretch>
            <a:fillRect/>
          </a:stretch>
        </p:blipFill>
        <p:spPr>
          <a:xfrm>
            <a:off x="5133406" y="892482"/>
            <a:ext cx="2325725" cy="414044"/>
          </a:xfrm>
          <a:prstGeom prst="rect">
            <a:avLst/>
          </a:prstGeom>
        </p:spPr>
      </p:pic>
      <p:sp>
        <p:nvSpPr>
          <p:cNvPr id="61" name="Прямоугольник 60"/>
          <p:cNvSpPr/>
          <p:nvPr/>
        </p:nvSpPr>
        <p:spPr>
          <a:xfrm>
            <a:off x="5133404" y="1471098"/>
            <a:ext cx="2309148" cy="1892826"/>
          </a:xfrm>
          <a:prstGeom prst="rect">
            <a:avLst/>
          </a:prstGeom>
        </p:spPr>
        <p:txBody>
          <a:bodyPr wrap="square">
            <a:spAutoFit/>
          </a:bodyPr>
          <a:lstStyle/>
          <a:p>
            <a:pPr algn="jus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 Выплата </a:t>
            </a:r>
            <a:r>
              <a:rPr lang="ru-RU" sz="900" spc="-50" dirty="0">
                <a:latin typeface="Open Sans" panose="020B0606030504020204" pitchFamily="34" charset="0"/>
                <a:ea typeface="Open Sans" panose="020B0606030504020204" pitchFamily="34" charset="0"/>
                <a:cs typeface="Open Sans" panose="020B0606030504020204" pitchFamily="34" charset="0"/>
              </a:rPr>
              <a:t>единовременного областного государственного пособия молодым специалистам, являющимся гражданами Российской Федерации, работающим в сельскохозяйственных организациях, крестьянских (фермерских) хозяйствах, областных государственных организациях ветеринарии, у индивидуальных предпринимателей, в соответствии с областным нормативным правовым актом;</a:t>
            </a:r>
          </a:p>
          <a:p>
            <a:pPr algn="jus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 Предоставление </a:t>
            </a:r>
            <a:r>
              <a:rPr lang="ru-RU" sz="900" spc="-50" dirty="0">
                <a:latin typeface="Open Sans" panose="020B0606030504020204" pitchFamily="34" charset="0"/>
                <a:ea typeface="Open Sans" panose="020B0606030504020204" pitchFamily="34" charset="0"/>
                <a:cs typeface="Open Sans" panose="020B0606030504020204" pitchFamily="34" charset="0"/>
              </a:rPr>
              <a:t>ежемесячных выплат молодым специалистам, работающим в сельскохозяйственных организациях, крестьянских (фермерских) хозяйствах и у индивидуальных предпринимателей, в соответствии с областным нормативным правовым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актом</a:t>
            </a:r>
            <a:endParaRPr lang="ru-RU" sz="900" spc="-50" dirty="0">
              <a:latin typeface="Open Sans" panose="020B0606030504020204" pitchFamily="34" charset="0"/>
              <a:ea typeface="Open Sans" panose="020B0606030504020204" pitchFamily="34" charset="0"/>
              <a:cs typeface="Open Sans" panose="020B0606030504020204" pitchFamily="34" charset="0"/>
            </a:endParaRPr>
          </a:p>
        </p:txBody>
      </p:sp>
      <p:sp>
        <p:nvSpPr>
          <p:cNvPr id="59" name="TextBox 58"/>
          <p:cNvSpPr txBox="1"/>
          <p:nvPr/>
        </p:nvSpPr>
        <p:spPr>
          <a:xfrm>
            <a:off x="5184333" y="964474"/>
            <a:ext cx="2258220" cy="276999"/>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Социальные выплаты</a:t>
            </a:r>
          </a:p>
        </p:txBody>
      </p:sp>
      <p:sp>
        <p:nvSpPr>
          <p:cNvPr id="23" name="TextBox 22"/>
          <p:cNvSpPr txBox="1"/>
          <p:nvPr/>
        </p:nvSpPr>
        <p:spPr>
          <a:xfrm>
            <a:off x="101725" y="4351341"/>
            <a:ext cx="2353700" cy="1643655"/>
          </a:xfrm>
          <a:prstGeom prst="rect">
            <a:avLst/>
          </a:prstGeom>
          <a:noFill/>
        </p:spPr>
        <p:txBody>
          <a:bodyPr wrap="square" rtlCol="0">
            <a:spAutoFit/>
          </a:bodyPr>
          <a:lstStyle/>
          <a:p>
            <a:pPr algn="just" defTabSz="755934">
              <a:lnSpc>
                <a:spcPct val="96000"/>
              </a:lnSpc>
            </a:pPr>
            <a:endParaRPr lang="ru-RU" sz="1000" b="1" u="sng" dirty="0" smtClean="0"/>
          </a:p>
          <a:p>
            <a:pPr algn="just" defTabSz="755934">
              <a:lnSpc>
                <a:spcPct val="96000"/>
              </a:lnSpc>
            </a:pPr>
            <a:endParaRPr lang="ru-RU" sz="1000" b="1" u="sng" dirty="0" smtClean="0"/>
          </a:p>
          <a:p>
            <a:pPr algn="just" defTabSz="755934">
              <a:lnSpc>
                <a:spcPct val="96000"/>
              </a:lnSpc>
            </a:pPr>
            <a:endParaRPr lang="ru-RU" sz="1000" b="1" u="sng" dirty="0" smtClean="0"/>
          </a:p>
          <a:p>
            <a:pPr algn="just" defTabSz="755934">
              <a:lnSpc>
                <a:spcPct val="96000"/>
              </a:lnSpc>
            </a:pPr>
            <a:r>
              <a:rPr lang="ru-RU" sz="1000" b="1" u="sng" dirty="0" smtClean="0"/>
              <a:t>РП «Кадры в АПК»</a:t>
            </a:r>
            <a:r>
              <a:rPr lang="ru-RU" sz="1000" u="sng" spc="-50" dirty="0" smtClean="0">
                <a:latin typeface="Open Sans" panose="020B0606030504020204" pitchFamily="34" charset="0"/>
                <a:ea typeface="Open Sans" panose="020B0606030504020204" pitchFamily="34" charset="0"/>
                <a:cs typeface="Open Sans" panose="020B0606030504020204" pitchFamily="34" charset="0"/>
              </a:rPr>
              <a:t> </a:t>
            </a:r>
          </a:p>
          <a:p>
            <a:pPr algn="just" defTabSz="755934">
              <a:lnSpc>
                <a:spcPct val="96000"/>
              </a:lnSpc>
            </a:pPr>
            <a:r>
              <a:rPr lang="ru-RU" sz="1000" spc="-50" dirty="0" smtClean="0">
                <a:latin typeface="Open Sans" panose="020B0606030504020204" pitchFamily="34" charset="0"/>
                <a:ea typeface="Open Sans" panose="020B0606030504020204" pitchFamily="34" charset="0"/>
                <a:cs typeface="Open Sans" panose="020B0606030504020204" pitchFamily="34" charset="0"/>
              </a:rPr>
              <a:t>Субсидии сельскохозяйственным товаропроизводителям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(кроме </a:t>
            </a:r>
            <a:r>
              <a:rPr lang="ru-RU" sz="900" spc="-50" dirty="0">
                <a:latin typeface="Open Sans" panose="020B0606030504020204" pitchFamily="34" charset="0"/>
                <a:ea typeface="Open Sans" panose="020B0606030504020204" pitchFamily="34" charset="0"/>
                <a:cs typeface="Open Sans" panose="020B0606030504020204" pitchFamily="34" charset="0"/>
              </a:rPr>
              <a:t>граждан</a:t>
            </a:r>
            <a:r>
              <a:rPr lang="ru-RU" sz="900" spc="-50" dirty="0" smtClean="0">
                <a:latin typeface="Open Sans" panose="020B0606030504020204" pitchFamily="34" charset="0"/>
                <a:ea typeface="Open Sans" panose="020B0606030504020204" pitchFamily="34" charset="0"/>
                <a:cs typeface="Open Sans" panose="020B0606030504020204" pitchFamily="34" charset="0"/>
              </a:rPr>
              <a:t>, ведущих личное подсобное </a:t>
            </a:r>
            <a:r>
              <a:rPr lang="ru-RU" sz="900" spc="-50" dirty="0">
                <a:latin typeface="Open Sans" panose="020B0606030504020204" pitchFamily="34" charset="0"/>
                <a:ea typeface="Open Sans" panose="020B0606030504020204" pitchFamily="34" charset="0"/>
                <a:cs typeface="Open Sans" panose="020B0606030504020204" pitchFamily="34" charset="0"/>
              </a:rPr>
              <a:t>хозяйство) на возмещение части затрат, связанных с обеспечением квалифицированными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специалистами</a:t>
            </a:r>
            <a:endParaRPr lang="ru-RU" sz="900" spc="-50" dirty="0">
              <a:latin typeface="Open Sans" panose="020B0606030504020204" pitchFamily="34" charset="0"/>
              <a:ea typeface="Open Sans" panose="020B0606030504020204" pitchFamily="34" charset="0"/>
              <a:cs typeface="Open Sans" panose="020B0606030504020204" pitchFamily="34" charset="0"/>
            </a:endParaRPr>
          </a:p>
          <a:p>
            <a:pPr indent="180975" algn="just" defTabSz="755934">
              <a:lnSpc>
                <a:spcPct val="96000"/>
              </a:lnSpc>
              <a:buFont typeface="+mj-lt"/>
              <a:buAutoNum type="arabicPeriod"/>
            </a:pPr>
            <a:endParaRPr lang="ru-RU" sz="900" spc="-50" dirty="0">
              <a:latin typeface="Open Sans" panose="020B0606030504020204" pitchFamily="34" charset="0"/>
              <a:ea typeface="Open Sans" panose="020B0606030504020204" pitchFamily="34" charset="0"/>
              <a:cs typeface="Open Sans" panose="020B0606030504020204" pitchFamily="34" charset="0"/>
            </a:endParaRPr>
          </a:p>
        </p:txBody>
      </p:sp>
      <p:pic>
        <p:nvPicPr>
          <p:cNvPr id="24" name="Рисунок 23"/>
          <p:cNvPicPr>
            <a:picLocks noChangeAspect="1"/>
          </p:cNvPicPr>
          <p:nvPr/>
        </p:nvPicPr>
        <p:blipFill>
          <a:blip r:embed="rId11" cstate="print">
            <a:duotone>
              <a:prstClr val="black"/>
              <a:srgbClr val="DEE59D">
                <a:tint val="45000"/>
                <a:satMod val="400000"/>
              </a:srgbClr>
            </a:duotone>
            <a:extLst>
              <a:ext uri="{28A0092B-C50C-407E-A947-70E740481C1C}">
                <a14:useLocalDpi xmlns:a14="http://schemas.microsoft.com/office/drawing/2010/main" xmlns="" val="0"/>
              </a:ext>
            </a:extLst>
          </a:blip>
          <a:stretch>
            <a:fillRect/>
          </a:stretch>
        </p:blipFill>
        <p:spPr>
          <a:xfrm>
            <a:off x="136499" y="4708531"/>
            <a:ext cx="2357454" cy="1143008"/>
          </a:xfrm>
          <a:prstGeom prst="rect">
            <a:avLst/>
          </a:prstGeom>
        </p:spPr>
      </p:pic>
      <p:pic>
        <p:nvPicPr>
          <p:cNvPr id="25" name="Рисунок 24"/>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226007" y="0"/>
            <a:ext cx="597547" cy="922317"/>
          </a:xfrm>
          <a:prstGeom prst="rect">
            <a:avLst/>
          </a:prstGeom>
        </p:spPr>
      </p:pic>
      <p:pic>
        <p:nvPicPr>
          <p:cNvPr id="27" name="Picture 2" descr="D:\Логотип.png"/>
          <p:cNvPicPr>
            <a:picLocks noChangeAspect="1" noChangeArrowheads="1"/>
          </p:cNvPicPr>
          <p:nvPr/>
        </p:nvPicPr>
        <p:blipFill>
          <a:blip r:embed="rId13" cstate="print"/>
          <a:srcRect/>
          <a:stretch>
            <a:fillRect/>
          </a:stretch>
        </p:blipFill>
        <p:spPr bwMode="auto">
          <a:xfrm>
            <a:off x="0" y="6637357"/>
            <a:ext cx="2851143" cy="922318"/>
          </a:xfrm>
          <a:prstGeom prst="rect">
            <a:avLst/>
          </a:prstGeom>
          <a:noFill/>
        </p:spPr>
      </p:pic>
    </p:spTree>
    <p:extLst>
      <p:ext uri="{BB962C8B-B14F-4D97-AF65-F5344CB8AC3E}">
        <p14:creationId xmlns:p14="http://schemas.microsoft.com/office/powerpoint/2010/main" xmlns="" val="34038523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Рисунок 26"/>
          <p:cNvPicPr>
            <a:picLocks noChangeAspect="1"/>
          </p:cNvPicPr>
          <p:nvPr/>
        </p:nvPicPr>
        <p:blipFill>
          <a:blip r:embed="rId3" cstate="print">
            <a:lum bright="70000" contrast="-70000"/>
            <a:extLst>
              <a:ext uri="{BEBA8EAE-BF5A-486C-A8C5-ECC9F3942E4B}">
                <a14:imgProps xmlns:a14="http://schemas.microsoft.com/office/drawing/2010/main" xmlns="">
                  <a14:imgLayer>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xmlns="" val="0"/>
              </a:ext>
            </a:extLst>
          </a:blip>
          <a:stretch>
            <a:fillRect/>
          </a:stretch>
        </p:blipFill>
        <p:spPr>
          <a:xfrm>
            <a:off x="2765164" y="1103613"/>
            <a:ext cx="4552052" cy="446408"/>
          </a:xfrm>
          <a:prstGeom prst="rect">
            <a:avLst/>
          </a:prstGeom>
        </p:spPr>
      </p:pic>
      <p:pic>
        <p:nvPicPr>
          <p:cNvPr id="30" name="Рисунок 29"/>
          <p:cNvPicPr>
            <a:picLocks noChangeAspect="1"/>
          </p:cNvPicPr>
          <p:nvPr/>
        </p:nvPicPr>
        <p:blipFill>
          <a:blip r:embed="rId4" cstate="print"/>
          <a:stretch>
            <a:fillRect/>
          </a:stretch>
        </p:blipFill>
        <p:spPr>
          <a:xfrm>
            <a:off x="2061031" y="156237"/>
            <a:ext cx="5498644" cy="768091"/>
          </a:xfrm>
          <a:prstGeom prst="rect">
            <a:avLst/>
          </a:prstGeom>
        </p:spPr>
      </p:pic>
      <p:sp>
        <p:nvSpPr>
          <p:cNvPr id="36" name="TextBox 35"/>
          <p:cNvSpPr txBox="1"/>
          <p:nvPr/>
        </p:nvSpPr>
        <p:spPr>
          <a:xfrm>
            <a:off x="2061031" y="319424"/>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Инвестиции</a:t>
            </a:r>
          </a:p>
        </p:txBody>
      </p:sp>
      <p:sp>
        <p:nvSpPr>
          <p:cNvPr id="53" name="TextBox 52"/>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7</a:t>
            </a:r>
          </a:p>
        </p:txBody>
      </p:sp>
      <p:sp>
        <p:nvSpPr>
          <p:cNvPr id="55" name="TextBox 54"/>
          <p:cNvSpPr txBox="1"/>
          <p:nvPr/>
        </p:nvSpPr>
        <p:spPr>
          <a:xfrm>
            <a:off x="2868399" y="1169275"/>
            <a:ext cx="4389590" cy="307777"/>
          </a:xfrm>
          <a:prstGeom prst="rect">
            <a:avLst/>
          </a:prstGeom>
          <a:noFill/>
        </p:spPr>
        <p:txBody>
          <a:bodyPr wrap="square" rtlCol="0">
            <a:spAutoFit/>
          </a:bodyPr>
          <a:lstStyle/>
          <a:p>
            <a:pPr algn="ctr"/>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Структура инвестиций в основной капитал</a:t>
            </a:r>
            <a:endPar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6" name="Рисунок 55"/>
          <p:cNvPicPr>
            <a:picLocks noChangeAspect="1"/>
          </p:cNvPicPr>
          <p:nvPr/>
        </p:nvPicPr>
        <p:blipFill>
          <a:blip r:embed="rId5" cstate="print">
            <a:lum bright="70000" contrast="-70000"/>
            <a:extLst>
              <a:ext uri="{BEBA8EAE-BF5A-486C-A8C5-ECC9F3942E4B}">
                <a14:imgProps xmlns:a14="http://schemas.microsoft.com/office/drawing/2010/main" xmlns="">
                  <a14:imgLayer>
                    <a14:imgEffect>
                      <a14:brightnessContrast contrast="40000"/>
                    </a14:imgEffect>
                  </a14:imgLayer>
                </a14:imgProps>
              </a:ext>
              <a:ext uri="{28A0092B-C50C-407E-A947-70E740481C1C}">
                <a14:useLocalDpi xmlns:a14="http://schemas.microsoft.com/office/drawing/2010/main" xmlns="" val="0"/>
              </a:ext>
            </a:extLst>
          </a:blip>
          <a:stretch>
            <a:fillRect/>
          </a:stretch>
        </p:blipFill>
        <p:spPr>
          <a:xfrm>
            <a:off x="209773" y="1113878"/>
            <a:ext cx="2319174" cy="695335"/>
          </a:xfrm>
          <a:prstGeom prst="rect">
            <a:avLst/>
          </a:prstGeom>
        </p:spPr>
      </p:pic>
      <p:sp>
        <p:nvSpPr>
          <p:cNvPr id="57" name="TextBox 56"/>
          <p:cNvSpPr txBox="1"/>
          <p:nvPr/>
        </p:nvSpPr>
        <p:spPr>
          <a:xfrm>
            <a:off x="208608" y="1203830"/>
            <a:ext cx="2320339" cy="523220"/>
          </a:xfrm>
          <a:prstGeom prst="rect">
            <a:avLst/>
          </a:prstGeom>
          <a:noFill/>
        </p:spPr>
        <p:txBody>
          <a:bodyPr wrap="square" rtlCol="0">
            <a:spAutoFit/>
          </a:bodyPr>
          <a:lstStyle/>
          <a:p>
            <a:pPr algn="ctr"/>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Объем инвестиций в основной капитал</a:t>
            </a:r>
            <a:endPar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8" name="TextBox 57"/>
          <p:cNvSpPr txBox="1"/>
          <p:nvPr/>
        </p:nvSpPr>
        <p:spPr>
          <a:xfrm>
            <a:off x="338411" y="1924984"/>
            <a:ext cx="1148020" cy="461665"/>
          </a:xfrm>
          <a:prstGeom prst="rect">
            <a:avLst/>
          </a:prstGeom>
          <a:noFill/>
        </p:spPr>
        <p:txBody>
          <a:bodyPr wrap="square" rtlCol="0">
            <a:spAutoFit/>
          </a:bodyPr>
          <a:lstStyle/>
          <a:p>
            <a:pPr>
              <a:lnSpc>
                <a:spcPct val="100000"/>
              </a:lnSpc>
            </a:pPr>
            <a:r>
              <a:rPr lang="ru-RU" sz="2400" b="1" spc="-1" dirty="0" smtClean="0">
                <a:solidFill>
                  <a:srgbClr val="00C0CC"/>
                </a:solidFill>
                <a:latin typeface="Open Sans"/>
                <a:ea typeface="Open Sans"/>
              </a:rPr>
              <a:t>47,282</a:t>
            </a:r>
            <a:endParaRPr lang="ru-RU" sz="2400" spc="-1" dirty="0"/>
          </a:p>
        </p:txBody>
      </p:sp>
      <p:sp>
        <p:nvSpPr>
          <p:cNvPr id="59" name="TextBox 58"/>
          <p:cNvSpPr txBox="1"/>
          <p:nvPr/>
        </p:nvSpPr>
        <p:spPr>
          <a:xfrm>
            <a:off x="1332228" y="1990088"/>
            <a:ext cx="1340382" cy="369332"/>
          </a:xfrm>
          <a:prstGeom prst="rect">
            <a:avLst/>
          </a:prstGeom>
          <a:noFill/>
        </p:spPr>
        <p:txBody>
          <a:bodyPr wrap="square" rtlCol="0">
            <a:spAutoFit/>
          </a:bodyPr>
          <a:lstStyle/>
          <a:p>
            <a:r>
              <a:rPr lang="ru-RU" dirty="0" smtClean="0"/>
              <a:t> млн. руб.</a:t>
            </a:r>
            <a:endParaRPr lang="ru-RU" dirty="0"/>
          </a:p>
        </p:txBody>
      </p:sp>
      <p:pic>
        <p:nvPicPr>
          <p:cNvPr id="63" name="Рисунок 62"/>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xmlns="" val="0"/>
              </a:ext>
            </a:extLst>
          </a:blip>
          <a:stretch>
            <a:fillRect/>
          </a:stretch>
        </p:blipFill>
        <p:spPr>
          <a:xfrm>
            <a:off x="226007" y="2588951"/>
            <a:ext cx="2302940" cy="63894"/>
          </a:xfrm>
          <a:prstGeom prst="rect">
            <a:avLst/>
          </a:prstGeom>
        </p:spPr>
      </p:pic>
      <p:graphicFrame>
        <p:nvGraphicFramePr>
          <p:cNvPr id="40" name="Диаграмма 39"/>
          <p:cNvGraphicFramePr/>
          <p:nvPr>
            <p:extLst>
              <p:ext uri="{D42A27DB-BD31-4B8C-83A1-F6EECF244321}">
                <p14:modId xmlns:p14="http://schemas.microsoft.com/office/powerpoint/2010/main" xmlns="" val="3614305900"/>
              </p:ext>
            </p:extLst>
          </p:nvPr>
        </p:nvGraphicFramePr>
        <p:xfrm>
          <a:off x="2493953" y="422251"/>
          <a:ext cx="5288132" cy="6750764"/>
        </p:xfrm>
        <a:graphic>
          <a:graphicData uri="http://schemas.openxmlformats.org/drawingml/2006/chart">
            <c:chart xmlns:c="http://schemas.openxmlformats.org/drawingml/2006/chart" xmlns:r="http://schemas.openxmlformats.org/officeDocument/2006/relationships" r:id="rId7"/>
          </a:graphicData>
        </a:graphic>
      </p:graphicFrame>
      <p:sp>
        <p:nvSpPr>
          <p:cNvPr id="33" name="TextBox 32"/>
          <p:cNvSpPr txBox="1"/>
          <p:nvPr/>
        </p:nvSpPr>
        <p:spPr>
          <a:xfrm>
            <a:off x="833915" y="154887"/>
            <a:ext cx="1176732" cy="861774"/>
          </a:xfrm>
          <a:prstGeom prst="rect">
            <a:avLst/>
          </a:prstGeom>
          <a:noFill/>
        </p:spPr>
        <p:txBody>
          <a:bodyPr wrap="none" rtlCol="0">
            <a:spAutoFit/>
          </a:bodyPr>
          <a:lstStyle/>
          <a:p>
            <a:pPr>
              <a:lnSpc>
                <a:spcPct val="100000"/>
              </a:lnSpc>
            </a:pPr>
            <a:r>
              <a:rPr lang="ru-RU" sz="1000" spc="-1" dirty="0" err="1" smtClean="0">
                <a:solidFill>
                  <a:srgbClr val="002060"/>
                </a:solidFill>
                <a:latin typeface="Open Sans"/>
                <a:ea typeface="Open Sans"/>
              </a:rPr>
              <a:t>Темкинский</a:t>
            </a:r>
            <a:endParaRPr lang="ru-RU" sz="1000" spc="-1" dirty="0" smtClean="0"/>
          </a:p>
          <a:p>
            <a:pPr>
              <a:lnSpc>
                <a:spcPct val="100000"/>
              </a:lnSpc>
            </a:pPr>
            <a:r>
              <a:rPr lang="ru-RU" sz="1000" spc="-1" dirty="0" smtClean="0">
                <a:solidFill>
                  <a:srgbClr val="002060"/>
                </a:solidFill>
                <a:latin typeface="Open Sans"/>
                <a:ea typeface="Open Sans"/>
              </a:rPr>
              <a:t>муниципальный </a:t>
            </a:r>
          </a:p>
          <a:p>
            <a:pPr>
              <a:lnSpc>
                <a:spcPct val="100000"/>
              </a:lnSpc>
            </a:pPr>
            <a:r>
              <a:rPr lang="ru-RU" sz="1000" spc="-1" dirty="0" smtClean="0">
                <a:solidFill>
                  <a:srgbClr val="002060"/>
                </a:solidFill>
                <a:latin typeface="Open Sans"/>
                <a:ea typeface="Open Sans"/>
              </a:rPr>
              <a:t>округ</a:t>
            </a:r>
            <a:endParaRPr lang="ru-RU" sz="1000" spc="-1" dirty="0" smtClean="0"/>
          </a:p>
          <a:p>
            <a:pPr>
              <a:lnSpc>
                <a:spcPct val="100000"/>
              </a:lnSpc>
            </a:pPr>
            <a:r>
              <a:rPr lang="ru-RU" sz="1000" spc="-1" dirty="0" smtClean="0">
                <a:solidFill>
                  <a:srgbClr val="002060"/>
                </a:solidFill>
                <a:latin typeface="Open Sans"/>
                <a:ea typeface="Open Sans"/>
              </a:rPr>
              <a:t>Смоленской</a:t>
            </a:r>
            <a:endParaRPr lang="ru-RU" sz="1000" spc="-1" dirty="0" smtClean="0"/>
          </a:p>
          <a:p>
            <a:pPr>
              <a:lnSpc>
                <a:spcPct val="100000"/>
              </a:lnSpc>
            </a:pPr>
            <a:r>
              <a:rPr lang="ru-RU" sz="1000" spc="-1" dirty="0" smtClean="0">
                <a:solidFill>
                  <a:srgbClr val="002060"/>
                </a:solidFill>
                <a:latin typeface="Open Sans"/>
                <a:ea typeface="Open Sans"/>
              </a:rPr>
              <a:t>области</a:t>
            </a:r>
            <a:endParaRPr lang="ru-RU" sz="1000" spc="-1" dirty="0"/>
          </a:p>
        </p:txBody>
      </p:sp>
      <p:sp>
        <p:nvSpPr>
          <p:cNvPr id="34" name="TextBox 33"/>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38" name="Рисунок 37"/>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26007" y="108683"/>
            <a:ext cx="597547" cy="861846"/>
          </a:xfrm>
          <a:prstGeom prst="rect">
            <a:avLst/>
          </a:prstGeom>
        </p:spPr>
      </p:pic>
      <p:sp>
        <p:nvSpPr>
          <p:cNvPr id="2" name="AutoShape 2" descr="https://temkino.admin-smolensk.ru/files/362/img-20220511-wa005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9940" name="AutoShape 4" descr="https://temkino.admin-smolensk.ru/files/362/img-20220511-wa005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3554" name="Picture 2" descr="D:\Логотип.png"/>
          <p:cNvPicPr>
            <a:picLocks noChangeAspect="1" noChangeArrowheads="1"/>
          </p:cNvPicPr>
          <p:nvPr/>
        </p:nvPicPr>
        <p:blipFill>
          <a:blip r:embed="rId9" cstate="print"/>
          <a:srcRect/>
          <a:stretch>
            <a:fillRect/>
          </a:stretch>
        </p:blipFill>
        <p:spPr bwMode="auto">
          <a:xfrm>
            <a:off x="0" y="6637357"/>
            <a:ext cx="2922581" cy="922318"/>
          </a:xfrm>
          <a:prstGeom prst="rect">
            <a:avLst/>
          </a:prstGeom>
          <a:noFill/>
        </p:spPr>
      </p:pic>
    </p:spTree>
    <p:extLst>
      <p:ext uri="{BB962C8B-B14F-4D97-AF65-F5344CB8AC3E}">
        <p14:creationId xmlns:p14="http://schemas.microsoft.com/office/powerpoint/2010/main" xmlns="" val="5087326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2" cstate="print"/>
          <a:stretch>
            <a:fillRect/>
          </a:stretch>
        </p:blipFill>
        <p:spPr>
          <a:xfrm>
            <a:off x="2061031" y="156237"/>
            <a:ext cx="5498644" cy="908956"/>
          </a:xfrm>
          <a:prstGeom prst="rect">
            <a:avLst/>
          </a:prstGeom>
        </p:spPr>
      </p:pic>
      <p:sp>
        <p:nvSpPr>
          <p:cNvPr id="18" name="TextBox 17"/>
          <p:cNvSpPr txBox="1"/>
          <p:nvPr/>
        </p:nvSpPr>
        <p:spPr>
          <a:xfrm>
            <a:off x="1751897" y="232505"/>
            <a:ext cx="5957030" cy="600164"/>
          </a:xfrm>
          <a:prstGeom prst="rect">
            <a:avLst/>
          </a:prstGeom>
          <a:noFill/>
        </p:spPr>
        <p:txBody>
          <a:bodyPr wrap="square" rtlCol="0">
            <a:spAutoFit/>
          </a:bodyPr>
          <a:lstStyle/>
          <a:p>
            <a:pPr algn="ctr"/>
            <a:r>
              <a:rPr lang="ru-RU" sz="11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Обращение </a:t>
            </a:r>
            <a:r>
              <a:rPr lang="ru-RU" sz="11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Главы муниципального образования</a:t>
            </a:r>
            <a:endParaRPr lang="ru-RU" sz="11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1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a:t>
            </a:r>
            <a:r>
              <a:rPr lang="ru-RU" sz="1100" dirty="0" err="1"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Темкинский</a:t>
            </a:r>
            <a:r>
              <a:rPr lang="ru-RU" sz="11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 муниципальный округ» Смоленской </a:t>
            </a:r>
          </a:p>
          <a:p>
            <a:pPr algn="ctr"/>
            <a:r>
              <a:rPr lang="ru-RU" sz="11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области</a:t>
            </a:r>
          </a:p>
        </p:txBody>
      </p:sp>
      <p:sp>
        <p:nvSpPr>
          <p:cNvPr id="19" name="TextBox 18"/>
          <p:cNvSpPr txBox="1"/>
          <p:nvPr/>
        </p:nvSpPr>
        <p:spPr>
          <a:xfrm>
            <a:off x="7257989" y="7190343"/>
            <a:ext cx="263214" cy="261610"/>
          </a:xfrm>
          <a:prstGeom prst="rect">
            <a:avLst/>
          </a:prstGeom>
          <a:noFill/>
        </p:spPr>
        <p:txBody>
          <a:bodyPr wrap="none" rtlCol="0">
            <a:spAutoFit/>
          </a:bodyPr>
          <a:lstStyle/>
          <a:p>
            <a:r>
              <a:rPr lang="ru-RU" sz="1100"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a:t>
            </a:r>
            <a:endParaRPr lang="ru-RU" sz="1100"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1" name="TextBox 20"/>
          <p:cNvSpPr txBox="1"/>
          <p:nvPr/>
        </p:nvSpPr>
        <p:spPr>
          <a:xfrm>
            <a:off x="2999677" y="1548827"/>
            <a:ext cx="4258311" cy="3308598"/>
          </a:xfrm>
          <a:prstGeom prst="rect">
            <a:avLst/>
          </a:prstGeom>
          <a:noFill/>
        </p:spPr>
        <p:txBody>
          <a:bodyPr wrap="square" rtlCol="0">
            <a:spAutoFit/>
          </a:bodyPr>
          <a:lstStyle/>
          <a:p>
            <a:pPr algn="just"/>
            <a:r>
              <a:rPr lang="ru-RU" sz="1100" dirty="0" smtClean="0"/>
              <a:t>	</a:t>
            </a:r>
            <a:r>
              <a:rPr lang="ru-RU" sz="1100" dirty="0" smtClean="0">
                <a:latin typeface="Open Sans" pitchFamily="34" charset="0"/>
                <a:ea typeface="Open Sans" pitchFamily="34" charset="0"/>
                <a:cs typeface="Open Sans" pitchFamily="34" charset="0"/>
              </a:rPr>
              <a:t>Искренне рада возможности представить Вам инвестиционный паспорт муниципального образования «Вяземский муниципальный округ» Смоленской области.  Из года в год мы стараемся привлечь на нашу территорию как можно больше инвесторов, предлагая им уникальное сочетание целого ряда конкурентных преимуществ: удобное географическое положение, лесные, земельные и людские ресурсы.</a:t>
            </a:r>
          </a:p>
          <a:p>
            <a:pPr algn="just"/>
            <a:r>
              <a:rPr lang="ru-RU" sz="1100" dirty="0" smtClean="0">
                <a:latin typeface="Open Sans" pitchFamily="34" charset="0"/>
                <a:ea typeface="Open Sans" pitchFamily="34" charset="0"/>
                <a:cs typeface="Open Sans" pitchFamily="34" charset="0"/>
              </a:rPr>
              <a:t> </a:t>
            </a:r>
          </a:p>
          <a:p>
            <a:pPr algn="just"/>
            <a:r>
              <a:rPr lang="ru-RU" sz="1100" dirty="0" smtClean="0">
                <a:latin typeface="Open Sans" pitchFamily="34" charset="0"/>
                <a:ea typeface="Open Sans" pitchFamily="34" charset="0"/>
                <a:cs typeface="Open Sans" pitchFamily="34" charset="0"/>
              </a:rPr>
              <a:t>	Вашему вниманию представлена комплексная информация, демонстрирующая инвестиционный потенциал муниципального образования. Надеюсь, что представленный проект станет не только основным источником информации, но и путеводителем для деловых и предприимчивых людей, потенциальных инвесторов. Мы готовы к диалогу и рассмотрим все Ваши предложения по использованию свободных производственных площадей и земельных участков для организации новых производств и объектов социально-культурной сферы.</a:t>
            </a:r>
            <a:endParaRPr lang="ru-RU" sz="1100" dirty="0">
              <a:latin typeface="Open Sans" pitchFamily="34" charset="0"/>
              <a:ea typeface="Open Sans" pitchFamily="34" charset="0"/>
              <a:cs typeface="Open Sans" pitchFamily="34" charset="0"/>
            </a:endParaRPr>
          </a:p>
        </p:txBody>
      </p:sp>
      <p:sp>
        <p:nvSpPr>
          <p:cNvPr id="22" name="TextBox 21"/>
          <p:cNvSpPr txBox="1"/>
          <p:nvPr/>
        </p:nvSpPr>
        <p:spPr>
          <a:xfrm>
            <a:off x="363440" y="4233333"/>
            <a:ext cx="2422465" cy="430887"/>
          </a:xfrm>
          <a:prstGeom prst="rect">
            <a:avLst/>
          </a:prstGeom>
          <a:noFill/>
        </p:spPr>
        <p:txBody>
          <a:bodyPr wrap="square" rtlCol="0">
            <a:spAutoFit/>
          </a:bodyPr>
          <a:lstStyle/>
          <a:p>
            <a:pPr algn="ctr"/>
            <a:r>
              <a:rPr lang="ru-RU" sz="11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Васильев</a:t>
            </a:r>
          </a:p>
          <a:p>
            <a:pPr algn="ctr"/>
            <a:r>
              <a:rPr lang="ru-RU" sz="11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Александр Николаевич</a:t>
            </a:r>
            <a:endParaRPr lang="ru-RU" sz="11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3" name="TextBox 22"/>
          <p:cNvSpPr txBox="1"/>
          <p:nvPr/>
        </p:nvSpPr>
        <p:spPr>
          <a:xfrm>
            <a:off x="4104025" y="1206871"/>
            <a:ext cx="2049613" cy="261610"/>
          </a:xfrm>
          <a:prstGeom prst="rect">
            <a:avLst/>
          </a:prstGeom>
          <a:noFill/>
        </p:spPr>
        <p:txBody>
          <a:bodyPr wrap="square" rtlCol="0">
            <a:spAutoFit/>
          </a:bodyPr>
          <a:lstStyle/>
          <a:p>
            <a:pPr algn="ctr"/>
            <a:r>
              <a:rPr lang="ru-RU" sz="11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Дорогие друзья!</a:t>
            </a:r>
            <a:endParaRPr lang="ru-RU" sz="11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4" name="TextBox 23"/>
          <p:cNvSpPr txBox="1"/>
          <p:nvPr/>
        </p:nvSpPr>
        <p:spPr>
          <a:xfrm>
            <a:off x="1371152" y="6280167"/>
            <a:ext cx="4377457" cy="261610"/>
          </a:xfrm>
          <a:prstGeom prst="rect">
            <a:avLst/>
          </a:prstGeom>
          <a:noFill/>
        </p:spPr>
        <p:txBody>
          <a:bodyPr wrap="square" rtlCol="0">
            <a:spAutoFit/>
          </a:bodyPr>
          <a:lstStyle/>
          <a:p>
            <a:pPr algn="ctr"/>
            <a:r>
              <a:rPr lang="ru-RU" sz="11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Добро пожаловать на </a:t>
            </a:r>
            <a:r>
              <a:rPr lang="ru-RU" sz="1100" dirty="0" err="1"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Темкинскую</a:t>
            </a:r>
            <a:r>
              <a:rPr lang="ru-RU" sz="11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 землю!</a:t>
            </a:r>
            <a:endParaRPr lang="ru-RU" sz="11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7" name="TextBox 26"/>
          <p:cNvSpPr txBox="1"/>
          <p:nvPr/>
        </p:nvSpPr>
        <p:spPr>
          <a:xfrm>
            <a:off x="833915" y="154887"/>
            <a:ext cx="1178528" cy="861774"/>
          </a:xfrm>
          <a:prstGeom prst="rect">
            <a:avLst/>
          </a:prstGeom>
          <a:noFill/>
        </p:spPr>
        <p:txBody>
          <a:bodyPr wrap="none" rtlCol="0">
            <a:spAutoFit/>
          </a:bodyPr>
          <a:lstStyle/>
          <a:p>
            <a:r>
              <a:rPr lang="ru-RU" sz="1000" dirty="0" err="1" smtClean="0">
                <a:solidFill>
                  <a:srgbClr val="002060"/>
                </a:solidFill>
                <a:latin typeface="Open Sans" panose="020B0606030504020204" pitchFamily="34" charset="0"/>
                <a:ea typeface="Open Sans" panose="020B0606030504020204" pitchFamily="34" charset="0"/>
                <a:cs typeface="Open Sans" panose="020B0606030504020204" pitchFamily="34" charset="0"/>
              </a:rPr>
              <a:t>Темкинский</a:t>
            </a:r>
            <a:endPar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000" dirty="0">
                <a:solidFill>
                  <a:srgbClr val="002060"/>
                </a:solidFill>
                <a:latin typeface="Open Sans" panose="020B0606030504020204" pitchFamily="34" charset="0"/>
                <a:ea typeface="Open Sans" panose="020B0606030504020204" pitchFamily="34" charset="0"/>
                <a:cs typeface="Open Sans" panose="020B0606030504020204" pitchFamily="34" charset="0"/>
              </a:rPr>
              <a:t>м</a:t>
            </a:r>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униципальный </a:t>
            </a:r>
          </a:p>
          <a:p>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округ</a:t>
            </a:r>
            <a:endParaRPr lang="ru-RU" sz="1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8" name="Прямоугольник 27"/>
          <p:cNvSpPr/>
          <p:nvPr/>
        </p:nvSpPr>
        <p:spPr>
          <a:xfrm>
            <a:off x="247124" y="5208597"/>
            <a:ext cx="6625512" cy="1107996"/>
          </a:xfrm>
          <a:prstGeom prst="rect">
            <a:avLst/>
          </a:prstGeom>
        </p:spPr>
        <p:txBody>
          <a:bodyPr wrap="square">
            <a:spAutoFit/>
          </a:bodyPr>
          <a:lstStyle/>
          <a:p>
            <a:pPr algn="ctr"/>
            <a:r>
              <a:rPr lang="ru-RU" sz="1100" dirty="0" smtClean="0"/>
              <a:t>	</a:t>
            </a:r>
            <a:r>
              <a:rPr lang="ru-RU" sz="1100" dirty="0" smtClean="0">
                <a:latin typeface="Open Sans" pitchFamily="34" charset="0"/>
                <a:ea typeface="Open Sans" pitchFamily="34" charset="0"/>
                <a:cs typeface="Open Sans" pitchFamily="34" charset="0"/>
              </a:rPr>
              <a:t>Представленная информация даст возможность принять решение о начале работы в нашем муниципальном округе.</a:t>
            </a:r>
          </a:p>
          <a:p>
            <a:pPr algn="just"/>
            <a:r>
              <a:rPr lang="ru-RU" sz="1100" dirty="0">
                <a:latin typeface="Open Sans" pitchFamily="34" charset="0"/>
                <a:ea typeface="Open Sans" pitchFamily="34" charset="0"/>
                <a:cs typeface="Open Sans" pitchFamily="34" charset="0"/>
              </a:rPr>
              <a:t> </a:t>
            </a:r>
            <a:endParaRPr lang="ru-RU" sz="1100" dirty="0" smtClean="0">
              <a:latin typeface="Open Sans" pitchFamily="34" charset="0"/>
              <a:ea typeface="Open Sans" pitchFamily="34" charset="0"/>
              <a:cs typeface="Open Sans" pitchFamily="34" charset="0"/>
            </a:endParaRPr>
          </a:p>
          <a:p>
            <a:pPr algn="ctr"/>
            <a:r>
              <a:rPr lang="ru-RU" sz="1100" dirty="0" smtClean="0">
                <a:latin typeface="Open Sans" pitchFamily="34" charset="0"/>
                <a:ea typeface="Open Sans" pitchFamily="34" charset="0"/>
                <a:cs typeface="Open Sans" pitchFamily="34" charset="0"/>
              </a:rPr>
              <a:t>	Мы заинтересованы в развитии наших партнерских отношений и приглашаем Вас к взаимовыгодному сотрудничеству!</a:t>
            </a:r>
          </a:p>
          <a:p>
            <a:pPr algn="ctr"/>
            <a:endParaRPr lang="ru-RU" sz="1100" dirty="0">
              <a:latin typeface="Open Sans" pitchFamily="34" charset="0"/>
              <a:ea typeface="Open Sans" pitchFamily="34" charset="0"/>
              <a:cs typeface="Open Sans" pitchFamily="34" charset="0"/>
            </a:endParaRPr>
          </a:p>
        </p:txBody>
      </p:sp>
      <p:pic>
        <p:nvPicPr>
          <p:cNvPr id="13" name="Picture 3" descr="C:\Users\user\AppData\Local\Temp\delo\photo_2023.jpg"/>
          <p:cNvPicPr>
            <a:picLocks noChangeAspect="1" noChangeArrowheads="1"/>
          </p:cNvPicPr>
          <p:nvPr/>
        </p:nvPicPr>
        <p:blipFill>
          <a:blip r:embed="rId3"/>
          <a:srcRect/>
          <a:stretch>
            <a:fillRect/>
          </a:stretch>
        </p:blipFill>
        <p:spPr bwMode="auto">
          <a:xfrm>
            <a:off x="565127" y="1851011"/>
            <a:ext cx="1928826" cy="2071702"/>
          </a:xfrm>
          <a:prstGeom prst="flowChartConnector">
            <a:avLst/>
          </a:prstGeom>
          <a:noFill/>
        </p:spPr>
      </p:pic>
      <p:pic>
        <p:nvPicPr>
          <p:cNvPr id="15" name="Picture 2" descr="D:\Татьяна\Таня\Инвестиционный паспорт - 2018 года\Овал для фото.png"/>
          <p:cNvPicPr>
            <a:picLocks noChangeAspect="1" noChangeArrowheads="1"/>
          </p:cNvPicPr>
          <p:nvPr/>
        </p:nvPicPr>
        <p:blipFill>
          <a:blip r:embed="rId4"/>
          <a:srcRect/>
          <a:stretch>
            <a:fillRect/>
          </a:stretch>
        </p:blipFill>
        <p:spPr bwMode="auto">
          <a:xfrm>
            <a:off x="493689" y="1779573"/>
            <a:ext cx="2071702" cy="2214578"/>
          </a:xfrm>
          <a:prstGeom prst="rect">
            <a:avLst/>
          </a:prstGeom>
          <a:noFill/>
          <a:ln>
            <a:noFill/>
          </a:ln>
        </p:spPr>
      </p:pic>
      <p:pic>
        <p:nvPicPr>
          <p:cNvPr id="25" name="Рисунок 49"/>
          <p:cNvPicPr/>
          <p:nvPr/>
        </p:nvPicPr>
        <p:blipFill>
          <a:blip r:embed="rId5"/>
          <a:stretch/>
        </p:blipFill>
        <p:spPr>
          <a:xfrm>
            <a:off x="207937" y="136499"/>
            <a:ext cx="597240" cy="861480"/>
          </a:xfrm>
          <a:prstGeom prst="rect">
            <a:avLst/>
          </a:prstGeom>
          <a:ln w="0">
            <a:noFill/>
          </a:ln>
        </p:spPr>
      </p:pic>
      <p:pic>
        <p:nvPicPr>
          <p:cNvPr id="29" name="Picture 2" descr="D:\Логотип.png"/>
          <p:cNvPicPr>
            <a:picLocks noChangeAspect="1" noChangeArrowheads="1"/>
          </p:cNvPicPr>
          <p:nvPr/>
        </p:nvPicPr>
        <p:blipFill>
          <a:blip r:embed="rId6" cstate="print"/>
          <a:srcRect/>
          <a:stretch>
            <a:fillRect/>
          </a:stretch>
        </p:blipFill>
        <p:spPr bwMode="auto">
          <a:xfrm>
            <a:off x="0" y="6708795"/>
            <a:ext cx="2851143" cy="850880"/>
          </a:xfrm>
          <a:prstGeom prst="rect">
            <a:avLst/>
          </a:prstGeom>
          <a:noFill/>
        </p:spPr>
      </p:pic>
    </p:spTree>
    <p:extLst>
      <p:ext uri="{BB962C8B-B14F-4D97-AF65-F5344CB8AC3E}">
        <p14:creationId xmlns="" xmlns:p14="http://schemas.microsoft.com/office/powerpoint/2010/main" val="33697909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 name="Рисунок 9"/>
          <p:cNvPicPr/>
          <p:nvPr/>
        </p:nvPicPr>
        <p:blipFill>
          <a:blip r:embed="rId3"/>
          <a:stretch/>
        </p:blipFill>
        <p:spPr>
          <a:xfrm>
            <a:off x="2061000" y="156240"/>
            <a:ext cx="5498280" cy="767880"/>
          </a:xfrm>
          <a:prstGeom prst="rect">
            <a:avLst/>
          </a:prstGeom>
          <a:ln w="0">
            <a:noFill/>
          </a:ln>
        </p:spPr>
      </p:pic>
      <p:sp>
        <p:nvSpPr>
          <p:cNvPr id="515" name="TextBox 2"/>
          <p:cNvSpPr/>
          <p:nvPr/>
        </p:nvSpPr>
        <p:spPr>
          <a:xfrm>
            <a:off x="2061000" y="308880"/>
            <a:ext cx="54673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400" b="0" strike="noStrike" spc="-1">
                <a:solidFill>
                  <a:srgbClr val="FFFFFF"/>
                </a:solidFill>
                <a:latin typeface="Open Sans Semibold"/>
                <a:ea typeface="Open Sans Semibold"/>
              </a:rPr>
              <a:t>Транспорт</a:t>
            </a:r>
            <a:endParaRPr lang="ru-RU" sz="2400" b="0" strike="noStrike" spc="-1">
              <a:latin typeface="Arial"/>
            </a:endParaRPr>
          </a:p>
        </p:txBody>
      </p:sp>
      <p:sp>
        <p:nvSpPr>
          <p:cNvPr id="516" name="TextBox 3"/>
          <p:cNvSpPr/>
          <p:nvPr/>
        </p:nvSpPr>
        <p:spPr>
          <a:xfrm>
            <a:off x="7135920" y="7190280"/>
            <a:ext cx="437982"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b="1" i="1" spc="-1" dirty="0" smtClean="0">
                <a:solidFill>
                  <a:srgbClr val="339533"/>
                </a:solidFill>
                <a:latin typeface="Open Sans Semibold"/>
                <a:ea typeface="Open Sans Semibold"/>
              </a:rPr>
              <a:t>20</a:t>
            </a:r>
            <a:endParaRPr lang="ru-RU" sz="1800" b="0" strike="noStrike" spc="-1" dirty="0">
              <a:latin typeface="Arial"/>
            </a:endParaRPr>
          </a:p>
        </p:txBody>
      </p:sp>
      <p:sp>
        <p:nvSpPr>
          <p:cNvPr id="517" name="Picture 6"/>
          <p:cNvSpPr/>
          <p:nvPr/>
        </p:nvSpPr>
        <p:spPr>
          <a:xfrm>
            <a:off x="428400" y="1192680"/>
            <a:ext cx="1051920" cy="997560"/>
          </a:xfrm>
          <a:prstGeom prst="ellipse">
            <a:avLst/>
          </a:prstGeom>
          <a:blipFill rotWithShape="0">
            <a:blip r:embed="rId4"/>
            <a:srcRect l="12503" r="12503"/>
            <a:stretch/>
          </a:blipFill>
          <a:ln w="0">
            <a:noFill/>
          </a:ln>
        </p:spPr>
        <p:style>
          <a:lnRef idx="0">
            <a:scrgbClr r="0" g="0" b="0"/>
          </a:lnRef>
          <a:fillRef idx="0">
            <a:scrgbClr r="0" g="0" b="0"/>
          </a:fillRef>
          <a:effectRef idx="0">
            <a:scrgbClr r="0" g="0" b="0"/>
          </a:effectRef>
          <a:fontRef idx="minor"/>
        </p:style>
      </p:sp>
      <p:pic>
        <p:nvPicPr>
          <p:cNvPr id="518" name="Рисунок 33"/>
          <p:cNvPicPr/>
          <p:nvPr/>
        </p:nvPicPr>
        <p:blipFill>
          <a:blip r:embed="rId5"/>
          <a:stretch/>
        </p:blipFill>
        <p:spPr>
          <a:xfrm>
            <a:off x="403560" y="1176120"/>
            <a:ext cx="1115640" cy="1057320"/>
          </a:xfrm>
          <a:prstGeom prst="rect">
            <a:avLst/>
          </a:prstGeom>
          <a:ln w="0">
            <a:noFill/>
          </a:ln>
        </p:spPr>
      </p:pic>
      <p:pic>
        <p:nvPicPr>
          <p:cNvPr id="519" name="Рисунок 34"/>
          <p:cNvPicPr/>
          <p:nvPr/>
        </p:nvPicPr>
        <p:blipFill>
          <a:blip r:embed="rId6">
            <a:lum bright="70000" contrast="-70000"/>
            <a:extLst>
              <a:ext uri="{BEBA8EAE-BF5A-486C-A8C5-ECC9F3942E4B}">
                <a14:imgProps xmlns="" xmlns:a14="http://schemas.microsoft.com/office/drawing/2010/main">
                  <a14:imgLayer>
                    <a14:imgEffect>
                      <a14:brightnessContrast contrast="40000"/>
                    </a14:imgEffect>
                  </a14:imgLayer>
                </a14:imgProps>
              </a:ext>
            </a:extLst>
          </a:blip>
          <a:stretch/>
        </p:blipFill>
        <p:spPr>
          <a:xfrm>
            <a:off x="416520" y="5208596"/>
            <a:ext cx="2949840" cy="682803"/>
          </a:xfrm>
          <a:prstGeom prst="rect">
            <a:avLst/>
          </a:prstGeom>
          <a:ln w="0">
            <a:noFill/>
          </a:ln>
        </p:spPr>
      </p:pic>
      <p:sp>
        <p:nvSpPr>
          <p:cNvPr id="520" name="TextBox 35"/>
          <p:cNvSpPr/>
          <p:nvPr/>
        </p:nvSpPr>
        <p:spPr>
          <a:xfrm>
            <a:off x="-96480" y="2292120"/>
            <a:ext cx="408240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800" b="1" strike="noStrike" spc="-1">
                <a:solidFill>
                  <a:srgbClr val="245776"/>
                </a:solidFill>
                <a:latin typeface="Open Sans"/>
                <a:ea typeface="Open Sans"/>
              </a:rPr>
              <a:t>2</a:t>
            </a:r>
            <a:r>
              <a:rPr lang="ru-RU" sz="1800" b="0" strike="noStrike" spc="-1">
                <a:solidFill>
                  <a:srgbClr val="245776"/>
                </a:solidFill>
                <a:latin typeface="Open Sans"/>
                <a:ea typeface="Open Sans"/>
              </a:rPr>
              <a:t> </a:t>
            </a:r>
            <a:r>
              <a:rPr lang="ru-RU" sz="1500" b="0" strike="noStrike" spc="-1">
                <a:solidFill>
                  <a:srgbClr val="245776"/>
                </a:solidFill>
                <a:latin typeface="Open Sans"/>
                <a:ea typeface="Open Sans"/>
              </a:rPr>
              <a:t>автодороги областного значения:</a:t>
            </a:r>
            <a:endParaRPr lang="ru-RU" sz="1500" b="0" strike="noStrike" spc="-1">
              <a:latin typeface="Arial"/>
            </a:endParaRPr>
          </a:p>
        </p:txBody>
      </p:sp>
      <p:sp>
        <p:nvSpPr>
          <p:cNvPr id="521" name="TextBox 36"/>
          <p:cNvSpPr/>
          <p:nvPr/>
        </p:nvSpPr>
        <p:spPr>
          <a:xfrm>
            <a:off x="148320" y="4637092"/>
            <a:ext cx="311544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ru-RU" sz="1400" b="1" strike="noStrike" spc="-1" dirty="0">
                <a:solidFill>
                  <a:srgbClr val="007FAC"/>
                </a:solidFill>
                <a:latin typeface="Open Sans"/>
                <a:ea typeface="Open Sans"/>
              </a:rPr>
              <a:t>Автодороги в муниципальной собственности:</a:t>
            </a:r>
            <a:endParaRPr lang="ru-RU" sz="1400" b="0" strike="noStrike" spc="-1" dirty="0">
              <a:latin typeface="Arial"/>
            </a:endParaRPr>
          </a:p>
        </p:txBody>
      </p:sp>
      <p:sp>
        <p:nvSpPr>
          <p:cNvPr id="522" name="TextBox 37"/>
          <p:cNvSpPr/>
          <p:nvPr/>
        </p:nvSpPr>
        <p:spPr>
          <a:xfrm>
            <a:off x="422251" y="5922977"/>
            <a:ext cx="4500594" cy="783376"/>
          </a:xfrm>
          <a:prstGeom prst="rect">
            <a:avLst/>
          </a:prstGeom>
          <a:noFill/>
          <a:ln w="0">
            <a:solidFill>
              <a:srgbClr val="78A45A"/>
            </a:solidFill>
            <a:prstDash val="dash"/>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tabLst>
                <a:tab pos="0" algn="l"/>
              </a:tabLst>
            </a:pPr>
            <a:r>
              <a:rPr lang="ru-RU" sz="900" spc="-1" dirty="0" smtClean="0">
                <a:solidFill>
                  <a:srgbClr val="000000"/>
                </a:solidFill>
                <a:latin typeface="StarSymbol"/>
              </a:rPr>
              <a:t>Произведен ремонт дорожного полотна в с.Темкино по улицам Лесная, Советская, ремонт тротуара по ул. Ефремова. </a:t>
            </a:r>
            <a:r>
              <a:rPr lang="ru-RU" sz="900" dirty="0" smtClean="0">
                <a:latin typeface="StarSymbol"/>
              </a:rPr>
              <a:t>Отремонтированы дороги общего пользования местного значения д. Булгаково, дорога «</a:t>
            </a:r>
            <a:r>
              <a:rPr lang="ru-RU" sz="900" dirty="0" err="1" smtClean="0">
                <a:latin typeface="StarSymbol"/>
              </a:rPr>
              <a:t>Дуброво-Семешкино</a:t>
            </a:r>
            <a:r>
              <a:rPr lang="ru-RU" sz="900" dirty="0" smtClean="0">
                <a:latin typeface="StarSymbol"/>
              </a:rPr>
              <a:t>» Павловского сельского поселения, от д. Медведево до д. </a:t>
            </a:r>
            <a:r>
              <a:rPr lang="ru-RU" sz="900" dirty="0" err="1" smtClean="0">
                <a:latin typeface="StarSymbol"/>
              </a:rPr>
              <a:t>Чертаново</a:t>
            </a:r>
            <a:r>
              <a:rPr lang="ru-RU" sz="900" dirty="0" smtClean="0">
                <a:latin typeface="StarSymbol"/>
              </a:rPr>
              <a:t> </a:t>
            </a:r>
            <a:r>
              <a:rPr lang="ru-RU" sz="900" dirty="0" err="1" smtClean="0">
                <a:latin typeface="StarSymbol"/>
              </a:rPr>
              <a:t>Медведевского</a:t>
            </a:r>
            <a:r>
              <a:rPr lang="ru-RU" sz="900" dirty="0" smtClean="0">
                <a:latin typeface="StarSymbol"/>
              </a:rPr>
              <a:t> сельского поселения.</a:t>
            </a:r>
            <a:endParaRPr lang="ru-RU" sz="900" spc="-1" dirty="0" smtClean="0">
              <a:latin typeface="StarSymbol"/>
            </a:endParaRPr>
          </a:p>
        </p:txBody>
      </p:sp>
      <p:pic>
        <p:nvPicPr>
          <p:cNvPr id="523" name="Рисунок 38"/>
          <p:cNvPicPr/>
          <p:nvPr/>
        </p:nvPicPr>
        <p:blipFill>
          <a:blip r:embed="rId7"/>
          <a:stretch/>
        </p:blipFill>
        <p:spPr>
          <a:xfrm>
            <a:off x="327600" y="2698560"/>
            <a:ext cx="467640" cy="467640"/>
          </a:xfrm>
          <a:prstGeom prst="rect">
            <a:avLst/>
          </a:prstGeom>
          <a:ln w="0">
            <a:noFill/>
          </a:ln>
        </p:spPr>
      </p:pic>
      <p:pic>
        <p:nvPicPr>
          <p:cNvPr id="524" name="Рисунок 39"/>
          <p:cNvPicPr/>
          <p:nvPr/>
        </p:nvPicPr>
        <p:blipFill>
          <a:blip r:embed="rId8"/>
          <a:stretch/>
        </p:blipFill>
        <p:spPr>
          <a:xfrm>
            <a:off x="292320" y="3170880"/>
            <a:ext cx="542520" cy="542520"/>
          </a:xfrm>
          <a:prstGeom prst="rect">
            <a:avLst/>
          </a:prstGeom>
          <a:ln w="0">
            <a:noFill/>
          </a:ln>
        </p:spPr>
      </p:pic>
      <p:sp>
        <p:nvSpPr>
          <p:cNvPr id="525" name="Прямоугольник 40"/>
          <p:cNvSpPr/>
          <p:nvPr/>
        </p:nvSpPr>
        <p:spPr>
          <a:xfrm>
            <a:off x="890640" y="3288240"/>
            <a:ext cx="3097800" cy="30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400" b="1" strike="noStrike" spc="-1">
                <a:solidFill>
                  <a:srgbClr val="245776"/>
                </a:solidFill>
                <a:latin typeface="Open Sans"/>
                <a:ea typeface="Open Sans"/>
              </a:rPr>
              <a:t>Темкино-Москва</a:t>
            </a:r>
            <a:endParaRPr lang="ru-RU" sz="1400" b="0" strike="noStrike" spc="-1">
              <a:latin typeface="Arial"/>
            </a:endParaRPr>
          </a:p>
        </p:txBody>
      </p:sp>
      <p:sp>
        <p:nvSpPr>
          <p:cNvPr id="526" name="Прямоугольник 41"/>
          <p:cNvSpPr/>
          <p:nvPr/>
        </p:nvSpPr>
        <p:spPr>
          <a:xfrm>
            <a:off x="872280" y="2772000"/>
            <a:ext cx="3268440" cy="30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400" b="1" strike="noStrike" spc="-1">
                <a:solidFill>
                  <a:srgbClr val="245776"/>
                </a:solidFill>
                <a:latin typeface="Open Sans"/>
                <a:ea typeface="Open Sans"/>
              </a:rPr>
              <a:t>Темкино-Смоленск</a:t>
            </a:r>
            <a:endParaRPr lang="ru-RU" sz="1400" b="0" strike="noStrike" spc="-1">
              <a:latin typeface="Arial"/>
            </a:endParaRPr>
          </a:p>
        </p:txBody>
      </p:sp>
      <p:pic>
        <p:nvPicPr>
          <p:cNvPr id="527" name="Рисунок 42"/>
          <p:cNvPicPr/>
          <p:nvPr/>
        </p:nvPicPr>
        <p:blipFill>
          <a:blip r:embed="rId9"/>
          <a:stretch/>
        </p:blipFill>
        <p:spPr>
          <a:xfrm>
            <a:off x="365040" y="4072680"/>
            <a:ext cx="468720" cy="536400"/>
          </a:xfrm>
          <a:prstGeom prst="rect">
            <a:avLst/>
          </a:prstGeom>
          <a:ln w="0">
            <a:noFill/>
          </a:ln>
        </p:spPr>
      </p:pic>
      <p:sp>
        <p:nvSpPr>
          <p:cNvPr id="528" name="Прямоугольник 43"/>
          <p:cNvSpPr/>
          <p:nvPr/>
        </p:nvSpPr>
        <p:spPr>
          <a:xfrm>
            <a:off x="1031760" y="4215600"/>
            <a:ext cx="2691360" cy="30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400" b="1" strike="noStrike" spc="-1">
                <a:solidFill>
                  <a:srgbClr val="245776"/>
                </a:solidFill>
                <a:latin typeface="Open Sans"/>
                <a:ea typeface="Open Sans"/>
              </a:rPr>
              <a:t>Калуга-Вязьма</a:t>
            </a:r>
            <a:endParaRPr lang="ru-RU" sz="1400" b="0" strike="noStrike" spc="-1">
              <a:latin typeface="Arial"/>
            </a:endParaRPr>
          </a:p>
        </p:txBody>
      </p:sp>
      <p:sp>
        <p:nvSpPr>
          <p:cNvPr id="529" name="TextBox 44"/>
          <p:cNvSpPr/>
          <p:nvPr/>
        </p:nvSpPr>
        <p:spPr>
          <a:xfrm>
            <a:off x="1430640" y="1288440"/>
            <a:ext cx="2083320" cy="820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600" b="1" strike="noStrike" spc="-1" dirty="0">
                <a:solidFill>
                  <a:srgbClr val="007FAC"/>
                </a:solidFill>
                <a:latin typeface="Open Sans"/>
                <a:ea typeface="Open Sans"/>
              </a:rPr>
              <a:t>Общая протяженность дорог</a:t>
            </a:r>
            <a:endParaRPr lang="ru-RU" sz="1600" b="0" strike="noStrike" spc="-1" dirty="0">
              <a:latin typeface="Arial"/>
            </a:endParaRPr>
          </a:p>
        </p:txBody>
      </p:sp>
      <p:sp>
        <p:nvSpPr>
          <p:cNvPr id="530" name="TextBox 46"/>
          <p:cNvSpPr/>
          <p:nvPr/>
        </p:nvSpPr>
        <p:spPr>
          <a:xfrm>
            <a:off x="395280" y="5494348"/>
            <a:ext cx="2621520" cy="36787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ru-RU" sz="1800" b="0" strike="noStrike" spc="-1" dirty="0">
                <a:solidFill>
                  <a:srgbClr val="0236AA"/>
                </a:solidFill>
                <a:latin typeface="Open Sans Semibold"/>
                <a:ea typeface="Open Sans Semibold"/>
              </a:rPr>
              <a:t>   </a:t>
            </a:r>
            <a:r>
              <a:rPr lang="ru-RU" sz="1800" b="0" strike="noStrike" spc="-1" dirty="0" smtClean="0">
                <a:solidFill>
                  <a:srgbClr val="0236AA"/>
                </a:solidFill>
                <a:latin typeface="Open Sans Semibold"/>
                <a:ea typeface="Open Sans Semibold"/>
              </a:rPr>
              <a:t> 440,8 </a:t>
            </a:r>
            <a:r>
              <a:rPr lang="ru-RU" sz="1800" b="0" strike="noStrike" spc="-1" dirty="0">
                <a:solidFill>
                  <a:srgbClr val="0236AA"/>
                </a:solidFill>
                <a:latin typeface="Open Sans Semibold"/>
                <a:ea typeface="Open Sans Semibold"/>
              </a:rPr>
              <a:t>км </a:t>
            </a:r>
            <a:r>
              <a:rPr lang="ru-RU" sz="1200" b="0" strike="noStrike" spc="-1" dirty="0">
                <a:solidFill>
                  <a:srgbClr val="000000"/>
                </a:solidFill>
                <a:latin typeface="Open Sans Semibold"/>
                <a:ea typeface="Open Sans Semibold"/>
              </a:rPr>
              <a:t>грунтовые</a:t>
            </a:r>
            <a:endParaRPr lang="ru-RU" sz="1200" b="0" strike="noStrike" spc="-1" dirty="0">
              <a:latin typeface="Arial"/>
            </a:endParaRPr>
          </a:p>
        </p:txBody>
      </p:sp>
      <p:sp>
        <p:nvSpPr>
          <p:cNvPr id="531" name="TextBox 47"/>
          <p:cNvSpPr/>
          <p:nvPr/>
        </p:nvSpPr>
        <p:spPr>
          <a:xfrm>
            <a:off x="462960" y="5208597"/>
            <a:ext cx="2835360"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ru-RU" sz="1800" b="0" strike="noStrike" spc="-1" dirty="0" smtClean="0">
                <a:solidFill>
                  <a:srgbClr val="0236AA"/>
                </a:solidFill>
                <a:latin typeface="Open Sans Semibold"/>
                <a:ea typeface="Open Sans Semibold"/>
              </a:rPr>
              <a:t>115 </a:t>
            </a:r>
            <a:r>
              <a:rPr lang="ru-RU" sz="1800" b="0" strike="noStrike" spc="-1" dirty="0">
                <a:solidFill>
                  <a:srgbClr val="0236AA"/>
                </a:solidFill>
                <a:latin typeface="Open Sans Semibold"/>
                <a:ea typeface="Open Sans Semibold"/>
              </a:rPr>
              <a:t>км </a:t>
            </a:r>
            <a:r>
              <a:rPr lang="ru-RU" sz="1200" b="0" strike="noStrike" spc="-1" dirty="0">
                <a:solidFill>
                  <a:srgbClr val="000000"/>
                </a:solidFill>
                <a:latin typeface="Open Sans Semibold"/>
                <a:ea typeface="Open Sans Semibold"/>
              </a:rPr>
              <a:t>с твердым </a:t>
            </a:r>
            <a:r>
              <a:rPr lang="ru-RU" sz="1200" b="0" strike="noStrike" spc="-1" dirty="0" smtClean="0">
                <a:solidFill>
                  <a:srgbClr val="000000"/>
                </a:solidFill>
                <a:latin typeface="Open Sans Semibold"/>
                <a:ea typeface="Open Sans Semibold"/>
              </a:rPr>
              <a:t>покрытием</a:t>
            </a:r>
            <a:endParaRPr lang="ru-RU" sz="1200" b="0" strike="noStrike" spc="-1" dirty="0" smtClean="0">
              <a:latin typeface="Arial"/>
            </a:endParaRPr>
          </a:p>
          <a:p>
            <a:pPr>
              <a:lnSpc>
                <a:spcPct val="100000"/>
              </a:lnSpc>
            </a:pPr>
            <a:r>
              <a:rPr lang="ru-RU" sz="1800" b="0" strike="noStrike" spc="-1" dirty="0" smtClean="0">
                <a:solidFill>
                  <a:srgbClr val="0236AA"/>
                </a:solidFill>
                <a:latin typeface="Open Sans Semibold"/>
                <a:ea typeface="Open Sans Semibold"/>
              </a:rPr>
              <a:t>  </a:t>
            </a:r>
            <a:endParaRPr lang="ru-RU" sz="1800" b="0" strike="noStrike" spc="-1" dirty="0">
              <a:latin typeface="Arial"/>
            </a:endParaRPr>
          </a:p>
        </p:txBody>
      </p:sp>
      <p:sp>
        <p:nvSpPr>
          <p:cNvPr id="532" name="TextBox 48"/>
          <p:cNvSpPr/>
          <p:nvPr/>
        </p:nvSpPr>
        <p:spPr>
          <a:xfrm>
            <a:off x="0" y="3730680"/>
            <a:ext cx="358128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800" b="1" strike="noStrike" spc="-1" dirty="0">
                <a:solidFill>
                  <a:srgbClr val="245776"/>
                </a:solidFill>
                <a:latin typeface="Open Sans"/>
                <a:ea typeface="Open Sans"/>
              </a:rPr>
              <a:t>1</a:t>
            </a:r>
            <a:r>
              <a:rPr lang="ru-RU" sz="1800" b="0" strike="noStrike" spc="-1" dirty="0">
                <a:solidFill>
                  <a:srgbClr val="245776"/>
                </a:solidFill>
                <a:latin typeface="Open Sans"/>
                <a:ea typeface="Open Sans"/>
              </a:rPr>
              <a:t> </a:t>
            </a:r>
            <a:r>
              <a:rPr lang="ru-RU" sz="1500" b="0" strike="noStrike" spc="-1" dirty="0">
                <a:solidFill>
                  <a:srgbClr val="245776"/>
                </a:solidFill>
                <a:latin typeface="Open Sans"/>
                <a:ea typeface="Open Sans"/>
              </a:rPr>
              <a:t>железнодорожная магистраль:</a:t>
            </a:r>
            <a:endParaRPr lang="ru-RU" sz="1500" b="0" strike="noStrike" spc="-1" dirty="0">
              <a:latin typeface="Arial"/>
            </a:endParaRPr>
          </a:p>
        </p:txBody>
      </p:sp>
      <p:sp>
        <p:nvSpPr>
          <p:cNvPr id="533" name="Прямоугольник 49"/>
          <p:cNvSpPr/>
          <p:nvPr/>
        </p:nvSpPr>
        <p:spPr>
          <a:xfrm>
            <a:off x="383400" y="1292760"/>
            <a:ext cx="1162800" cy="82954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400" b="1" strike="noStrike" spc="-1" dirty="0" smtClean="0">
                <a:solidFill>
                  <a:srgbClr val="FFFFFF"/>
                </a:solidFill>
                <a:latin typeface="Open Sans"/>
                <a:ea typeface="Open Sans"/>
              </a:rPr>
              <a:t>897,0 </a:t>
            </a:r>
            <a:r>
              <a:rPr lang="ru-RU" sz="2400" b="1" strike="noStrike" spc="-1" dirty="0">
                <a:solidFill>
                  <a:srgbClr val="FFFFFF"/>
                </a:solidFill>
                <a:latin typeface="Open Sans"/>
                <a:ea typeface="Open Sans"/>
              </a:rPr>
              <a:t>км</a:t>
            </a:r>
            <a:endParaRPr lang="ru-RU" sz="2400" b="0" strike="noStrike" spc="-1" dirty="0">
              <a:latin typeface="Arial"/>
            </a:endParaRPr>
          </a:p>
        </p:txBody>
      </p:sp>
      <p:sp>
        <p:nvSpPr>
          <p:cNvPr id="534" name="TextBox 26"/>
          <p:cNvSpPr/>
          <p:nvPr/>
        </p:nvSpPr>
        <p:spPr>
          <a:xfrm>
            <a:off x="858240" y="154800"/>
            <a:ext cx="1173824" cy="860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000" b="0" strike="noStrike" spc="-1" dirty="0" err="1">
                <a:solidFill>
                  <a:srgbClr val="002060"/>
                </a:solidFill>
                <a:latin typeface="Open Sans"/>
                <a:ea typeface="Open Sans"/>
              </a:rPr>
              <a:t>Темкинский</a:t>
            </a:r>
            <a:endParaRPr lang="ru-RU" sz="1000" b="0" strike="noStrike" spc="-1" dirty="0">
              <a:latin typeface="Arial"/>
            </a:endParaRPr>
          </a:p>
          <a:p>
            <a:pPr>
              <a:lnSpc>
                <a:spcPct val="100000"/>
              </a:lnSpc>
            </a:pPr>
            <a:r>
              <a:rPr lang="ru-RU" sz="1000" b="0" strike="noStrike" spc="-1" dirty="0" smtClean="0">
                <a:solidFill>
                  <a:srgbClr val="002060"/>
                </a:solidFill>
                <a:latin typeface="Open Sans"/>
                <a:ea typeface="Open Sans"/>
              </a:rPr>
              <a:t>муниципальный </a:t>
            </a:r>
          </a:p>
          <a:p>
            <a:pPr>
              <a:lnSpc>
                <a:spcPct val="100000"/>
              </a:lnSpc>
            </a:pPr>
            <a:r>
              <a:rPr lang="ru-RU" sz="1000" b="0" strike="noStrike" spc="-1" dirty="0" smtClean="0">
                <a:solidFill>
                  <a:srgbClr val="002060"/>
                </a:solidFill>
                <a:latin typeface="Open Sans"/>
                <a:ea typeface="Open Sans"/>
              </a:rPr>
              <a:t>округ</a:t>
            </a:r>
            <a:endParaRPr lang="ru-RU" sz="1000" b="0" strike="noStrike" spc="-1" dirty="0">
              <a:latin typeface="Arial"/>
            </a:endParaRPr>
          </a:p>
          <a:p>
            <a:pPr>
              <a:lnSpc>
                <a:spcPct val="100000"/>
              </a:lnSpc>
            </a:pPr>
            <a:r>
              <a:rPr lang="ru-RU" sz="1000" b="0" strike="noStrike" spc="-1" dirty="0">
                <a:solidFill>
                  <a:srgbClr val="002060"/>
                </a:solidFill>
                <a:latin typeface="Open Sans"/>
                <a:ea typeface="Open Sans"/>
              </a:rPr>
              <a:t>Смоленской</a:t>
            </a:r>
            <a:endParaRPr lang="ru-RU" sz="1000" b="0" strike="noStrike" spc="-1" dirty="0">
              <a:latin typeface="Arial"/>
            </a:endParaRPr>
          </a:p>
          <a:p>
            <a:pPr>
              <a:lnSpc>
                <a:spcPct val="100000"/>
              </a:lnSpc>
            </a:pPr>
            <a:r>
              <a:rPr lang="ru-RU" sz="1000" b="0" strike="noStrike" spc="-1" dirty="0">
                <a:solidFill>
                  <a:srgbClr val="002060"/>
                </a:solidFill>
                <a:latin typeface="Open Sans"/>
                <a:ea typeface="Open Sans"/>
              </a:rPr>
              <a:t>области</a:t>
            </a:r>
            <a:endParaRPr lang="ru-RU" sz="1000" b="0" strike="noStrike" spc="-1" dirty="0">
              <a:latin typeface="Arial"/>
            </a:endParaRPr>
          </a:p>
        </p:txBody>
      </p:sp>
      <p:sp>
        <p:nvSpPr>
          <p:cNvPr id="535" name="TextBox 27"/>
          <p:cNvSpPr/>
          <p:nvPr/>
        </p:nvSpPr>
        <p:spPr>
          <a:xfrm>
            <a:off x="244440" y="439560"/>
            <a:ext cx="396000" cy="196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700" b="0" strike="noStrike" spc="-1">
                <a:solidFill>
                  <a:srgbClr val="002060"/>
                </a:solidFill>
                <a:latin typeface="Open Sans"/>
                <a:ea typeface="Open Sans"/>
              </a:rPr>
              <a:t>Герб </a:t>
            </a:r>
            <a:endParaRPr lang="ru-RU" sz="700" b="0" strike="noStrike" spc="-1">
              <a:latin typeface="Arial"/>
            </a:endParaRPr>
          </a:p>
        </p:txBody>
      </p:sp>
      <p:pic>
        <p:nvPicPr>
          <p:cNvPr id="536" name="Рисунок 30"/>
          <p:cNvPicPr/>
          <p:nvPr/>
        </p:nvPicPr>
        <p:blipFill>
          <a:blip r:embed="rId10"/>
          <a:stretch/>
        </p:blipFill>
        <p:spPr>
          <a:xfrm>
            <a:off x="226080" y="108720"/>
            <a:ext cx="597240" cy="861480"/>
          </a:xfrm>
          <a:prstGeom prst="rect">
            <a:avLst/>
          </a:prstGeom>
          <a:ln w="0">
            <a:noFill/>
          </a:ln>
        </p:spPr>
      </p:pic>
      <p:pic>
        <p:nvPicPr>
          <p:cNvPr id="537" name="Рисунок 1"/>
          <p:cNvPicPr/>
          <p:nvPr/>
        </p:nvPicPr>
        <p:blipFill>
          <a:blip r:embed="rId11"/>
          <a:stretch/>
        </p:blipFill>
        <p:spPr>
          <a:xfrm>
            <a:off x="3096755" y="1422383"/>
            <a:ext cx="4462920" cy="4786346"/>
          </a:xfrm>
          <a:prstGeom prst="rect">
            <a:avLst/>
          </a:prstGeom>
          <a:ln w="0">
            <a:noFill/>
          </a:ln>
        </p:spPr>
      </p:pic>
      <p:pic>
        <p:nvPicPr>
          <p:cNvPr id="12290" name="Picture 2" descr="D:\Логотип.png"/>
          <p:cNvPicPr>
            <a:picLocks noChangeAspect="1" noChangeArrowheads="1"/>
          </p:cNvPicPr>
          <p:nvPr/>
        </p:nvPicPr>
        <p:blipFill>
          <a:blip r:embed="rId12" cstate="print"/>
          <a:srcRect/>
          <a:stretch>
            <a:fillRect/>
          </a:stretch>
        </p:blipFill>
        <p:spPr bwMode="auto">
          <a:xfrm>
            <a:off x="0" y="6637357"/>
            <a:ext cx="2851143" cy="922318"/>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 name="Рисунок 9"/>
          <p:cNvPicPr/>
          <p:nvPr/>
        </p:nvPicPr>
        <p:blipFill>
          <a:blip r:embed="rId2"/>
          <a:stretch/>
        </p:blipFill>
        <p:spPr>
          <a:xfrm>
            <a:off x="2061000" y="156240"/>
            <a:ext cx="5498280" cy="767880"/>
          </a:xfrm>
          <a:prstGeom prst="rect">
            <a:avLst/>
          </a:prstGeom>
          <a:ln w="0">
            <a:noFill/>
          </a:ln>
        </p:spPr>
      </p:pic>
      <p:sp>
        <p:nvSpPr>
          <p:cNvPr id="539" name="TextBox 2"/>
          <p:cNvSpPr/>
          <p:nvPr/>
        </p:nvSpPr>
        <p:spPr>
          <a:xfrm>
            <a:off x="2102040" y="320040"/>
            <a:ext cx="541620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400" b="0" strike="noStrike" spc="-1">
                <a:solidFill>
                  <a:srgbClr val="FFFFFF"/>
                </a:solidFill>
                <a:latin typeface="Open Sans Semibold"/>
                <a:ea typeface="Open Sans Semibold"/>
              </a:rPr>
              <a:t>Связь</a:t>
            </a:r>
            <a:endParaRPr lang="ru-RU" sz="2400" b="0" strike="noStrike" spc="-1">
              <a:latin typeface="Arial"/>
            </a:endParaRPr>
          </a:p>
        </p:txBody>
      </p:sp>
      <p:sp>
        <p:nvSpPr>
          <p:cNvPr id="540" name="TextBox 3"/>
          <p:cNvSpPr/>
          <p:nvPr/>
        </p:nvSpPr>
        <p:spPr>
          <a:xfrm>
            <a:off x="7127280" y="7190280"/>
            <a:ext cx="437982"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800" b="1" i="1" strike="noStrike" spc="-1" dirty="0" smtClean="0">
                <a:solidFill>
                  <a:srgbClr val="339533"/>
                </a:solidFill>
                <a:latin typeface="Open Sans Semibold"/>
                <a:ea typeface="Open Sans Semibold"/>
              </a:rPr>
              <a:t>21</a:t>
            </a:r>
            <a:endParaRPr lang="ru-RU" sz="1800" b="0" strike="noStrike" spc="-1" dirty="0">
              <a:latin typeface="Arial"/>
            </a:endParaRPr>
          </a:p>
        </p:txBody>
      </p:sp>
      <p:sp>
        <p:nvSpPr>
          <p:cNvPr id="541" name="TextBox 10"/>
          <p:cNvSpPr/>
          <p:nvPr/>
        </p:nvSpPr>
        <p:spPr>
          <a:xfrm>
            <a:off x="1428480" y="1630440"/>
            <a:ext cx="1917360" cy="820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600" b="1" strike="noStrike" spc="-1">
                <a:solidFill>
                  <a:srgbClr val="007FAC"/>
                </a:solidFill>
                <a:latin typeface="Open Sans"/>
                <a:ea typeface="Open Sans"/>
              </a:rPr>
              <a:t>организация,      оказывающая услуги связи</a:t>
            </a:r>
            <a:endParaRPr lang="ru-RU" sz="1600" b="0" strike="noStrike" spc="-1">
              <a:latin typeface="Arial"/>
            </a:endParaRPr>
          </a:p>
        </p:txBody>
      </p:sp>
      <p:sp>
        <p:nvSpPr>
          <p:cNvPr id="542" name="TextBox 11"/>
          <p:cNvSpPr/>
          <p:nvPr/>
        </p:nvSpPr>
        <p:spPr>
          <a:xfrm>
            <a:off x="2151720" y="1154880"/>
            <a:ext cx="400680" cy="5778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ru-RU" sz="3200" b="1" strike="noStrike" spc="-1">
                <a:solidFill>
                  <a:srgbClr val="497CBE"/>
                </a:solidFill>
                <a:latin typeface="Open Sans"/>
                <a:ea typeface="Open Sans"/>
              </a:rPr>
              <a:t>1</a:t>
            </a:r>
            <a:endParaRPr lang="ru-RU" sz="3200" b="0" strike="noStrike" spc="-1">
              <a:latin typeface="Arial"/>
            </a:endParaRPr>
          </a:p>
        </p:txBody>
      </p:sp>
      <p:sp>
        <p:nvSpPr>
          <p:cNvPr id="543" name="TextBox 14"/>
          <p:cNvSpPr/>
          <p:nvPr/>
        </p:nvSpPr>
        <p:spPr>
          <a:xfrm>
            <a:off x="6144120" y="3042360"/>
            <a:ext cx="1398600" cy="1307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3200" b="1" strike="noStrike" spc="-1">
                <a:solidFill>
                  <a:srgbClr val="007FAC"/>
                </a:solidFill>
                <a:latin typeface="Open Sans"/>
                <a:ea typeface="Open Sans"/>
              </a:rPr>
              <a:t>9</a:t>
            </a:r>
            <a:endParaRPr lang="ru-RU" sz="3200" b="0" strike="noStrike" spc="-1">
              <a:latin typeface="Arial"/>
            </a:endParaRPr>
          </a:p>
          <a:p>
            <a:pPr algn="ctr">
              <a:lnSpc>
                <a:spcPct val="100000"/>
              </a:lnSpc>
            </a:pPr>
            <a:r>
              <a:rPr lang="ru-RU" sz="1600" b="1" strike="noStrike" spc="-1">
                <a:solidFill>
                  <a:srgbClr val="007FAC"/>
                </a:solidFill>
                <a:latin typeface="Open Sans"/>
                <a:ea typeface="Open Sans"/>
              </a:rPr>
              <a:t>почтовых отделений связи</a:t>
            </a:r>
            <a:endParaRPr lang="ru-RU" sz="1600" b="0" strike="noStrike" spc="-1">
              <a:latin typeface="Arial"/>
            </a:endParaRPr>
          </a:p>
        </p:txBody>
      </p:sp>
      <p:sp>
        <p:nvSpPr>
          <p:cNvPr id="544" name="TextBox 16"/>
          <p:cNvSpPr/>
          <p:nvPr/>
        </p:nvSpPr>
        <p:spPr>
          <a:xfrm flipH="1">
            <a:off x="658440" y="3079080"/>
            <a:ext cx="495360" cy="577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3200" b="1" strike="noStrike" spc="-1">
                <a:solidFill>
                  <a:srgbClr val="497CBE"/>
                </a:solidFill>
                <a:latin typeface="Open Sans"/>
                <a:ea typeface="Open Sans"/>
              </a:rPr>
              <a:t>4</a:t>
            </a:r>
            <a:endParaRPr lang="ru-RU" sz="3200" b="0" strike="noStrike" spc="-1">
              <a:latin typeface="Arial"/>
            </a:endParaRPr>
          </a:p>
        </p:txBody>
      </p:sp>
      <p:sp>
        <p:nvSpPr>
          <p:cNvPr id="545" name="TextBox 17"/>
          <p:cNvSpPr/>
          <p:nvPr/>
        </p:nvSpPr>
        <p:spPr>
          <a:xfrm>
            <a:off x="168120" y="3543480"/>
            <a:ext cx="1529280" cy="577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600" b="1" strike="noStrike" spc="-1">
                <a:solidFill>
                  <a:srgbClr val="007FAC"/>
                </a:solidFill>
                <a:latin typeface="Open Sans"/>
                <a:ea typeface="Open Sans"/>
              </a:rPr>
              <a:t>оператора сотой связи</a:t>
            </a:r>
            <a:endParaRPr lang="ru-RU" sz="1600" b="0" strike="noStrike" spc="-1">
              <a:latin typeface="Arial"/>
            </a:endParaRPr>
          </a:p>
        </p:txBody>
      </p:sp>
      <p:sp>
        <p:nvSpPr>
          <p:cNvPr id="546" name="TextBox 19"/>
          <p:cNvSpPr/>
          <p:nvPr/>
        </p:nvSpPr>
        <p:spPr>
          <a:xfrm>
            <a:off x="4501440" y="5171040"/>
            <a:ext cx="2265840" cy="942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400" b="1" strike="noStrike" spc="-1">
                <a:solidFill>
                  <a:srgbClr val="007FAC"/>
                </a:solidFill>
                <a:latin typeface="Open Sans"/>
                <a:ea typeface="Open Sans"/>
              </a:rPr>
              <a:t>Активно работает сеть Интернет, спутниковое и кабельное телерадиовещание</a:t>
            </a:r>
            <a:endParaRPr lang="ru-RU" sz="1400" b="0" strike="noStrike" spc="-1">
              <a:latin typeface="Arial"/>
            </a:endParaRPr>
          </a:p>
        </p:txBody>
      </p:sp>
      <p:pic>
        <p:nvPicPr>
          <p:cNvPr id="547" name="Рисунок 1"/>
          <p:cNvPicPr/>
          <p:nvPr/>
        </p:nvPicPr>
        <p:blipFill>
          <a:blip r:embed="rId3"/>
          <a:stretch/>
        </p:blipFill>
        <p:spPr>
          <a:xfrm>
            <a:off x="3276360" y="1286280"/>
            <a:ext cx="1237320" cy="1237320"/>
          </a:xfrm>
          <a:prstGeom prst="rect">
            <a:avLst/>
          </a:prstGeom>
          <a:ln w="0">
            <a:noFill/>
          </a:ln>
        </p:spPr>
      </p:pic>
      <p:pic>
        <p:nvPicPr>
          <p:cNvPr id="548" name="Рисунок 4"/>
          <p:cNvPicPr/>
          <p:nvPr/>
        </p:nvPicPr>
        <p:blipFill>
          <a:blip r:embed="rId4"/>
          <a:stretch/>
        </p:blipFill>
        <p:spPr>
          <a:xfrm>
            <a:off x="3415680" y="1452240"/>
            <a:ext cx="959040" cy="959040"/>
          </a:xfrm>
          <a:prstGeom prst="rect">
            <a:avLst/>
          </a:prstGeom>
          <a:ln w="0">
            <a:noFill/>
          </a:ln>
        </p:spPr>
      </p:pic>
      <p:pic>
        <p:nvPicPr>
          <p:cNvPr id="549" name="Рисунок 5"/>
          <p:cNvPicPr/>
          <p:nvPr/>
        </p:nvPicPr>
        <p:blipFill>
          <a:blip r:embed="rId5"/>
          <a:stretch/>
        </p:blipFill>
        <p:spPr>
          <a:xfrm>
            <a:off x="3256560" y="5052600"/>
            <a:ext cx="1251360" cy="1251360"/>
          </a:xfrm>
          <a:prstGeom prst="rect">
            <a:avLst/>
          </a:prstGeom>
          <a:ln w="0">
            <a:noFill/>
          </a:ln>
        </p:spPr>
      </p:pic>
      <p:pic>
        <p:nvPicPr>
          <p:cNvPr id="550" name="Рисунок 26"/>
          <p:cNvPicPr/>
          <p:nvPr/>
        </p:nvPicPr>
        <p:blipFill>
          <a:blip r:embed="rId6"/>
          <a:stretch/>
        </p:blipFill>
        <p:spPr>
          <a:xfrm>
            <a:off x="1701360" y="3141720"/>
            <a:ext cx="1185840" cy="1185840"/>
          </a:xfrm>
          <a:prstGeom prst="rect">
            <a:avLst/>
          </a:prstGeom>
          <a:ln w="0">
            <a:noFill/>
          </a:ln>
        </p:spPr>
      </p:pic>
      <p:pic>
        <p:nvPicPr>
          <p:cNvPr id="551" name="Рисунок 27"/>
          <p:cNvPicPr/>
          <p:nvPr/>
        </p:nvPicPr>
        <p:blipFill>
          <a:blip r:embed="rId7"/>
          <a:stretch/>
        </p:blipFill>
        <p:spPr>
          <a:xfrm>
            <a:off x="4888440" y="3105000"/>
            <a:ext cx="1222560" cy="1222560"/>
          </a:xfrm>
          <a:prstGeom prst="rect">
            <a:avLst/>
          </a:prstGeom>
          <a:ln w="0">
            <a:noFill/>
          </a:ln>
        </p:spPr>
      </p:pic>
      <p:pic>
        <p:nvPicPr>
          <p:cNvPr id="552" name="Рисунок 28"/>
          <p:cNvPicPr/>
          <p:nvPr/>
        </p:nvPicPr>
        <p:blipFill>
          <a:blip r:embed="rId3"/>
          <a:stretch/>
        </p:blipFill>
        <p:spPr>
          <a:xfrm>
            <a:off x="4897440" y="3105000"/>
            <a:ext cx="1237320" cy="1237320"/>
          </a:xfrm>
          <a:prstGeom prst="rect">
            <a:avLst/>
          </a:prstGeom>
          <a:ln w="0">
            <a:noFill/>
          </a:ln>
        </p:spPr>
      </p:pic>
      <p:pic>
        <p:nvPicPr>
          <p:cNvPr id="553" name="Рисунок 29"/>
          <p:cNvPicPr/>
          <p:nvPr/>
        </p:nvPicPr>
        <p:blipFill>
          <a:blip r:embed="rId3"/>
          <a:stretch/>
        </p:blipFill>
        <p:spPr>
          <a:xfrm>
            <a:off x="1675800" y="3105000"/>
            <a:ext cx="1237320" cy="1237320"/>
          </a:xfrm>
          <a:prstGeom prst="rect">
            <a:avLst/>
          </a:prstGeom>
          <a:ln w="0">
            <a:noFill/>
          </a:ln>
        </p:spPr>
      </p:pic>
      <p:pic>
        <p:nvPicPr>
          <p:cNvPr id="554" name="Рисунок 30"/>
          <p:cNvPicPr/>
          <p:nvPr/>
        </p:nvPicPr>
        <p:blipFill>
          <a:blip r:embed="rId3"/>
          <a:stretch/>
        </p:blipFill>
        <p:spPr>
          <a:xfrm>
            <a:off x="3276360" y="5063040"/>
            <a:ext cx="1237320" cy="1237320"/>
          </a:xfrm>
          <a:prstGeom prst="rect">
            <a:avLst/>
          </a:prstGeom>
          <a:ln w="0">
            <a:noFill/>
          </a:ln>
        </p:spPr>
      </p:pic>
      <p:sp>
        <p:nvSpPr>
          <p:cNvPr id="555" name="TextBox 31"/>
          <p:cNvSpPr/>
          <p:nvPr/>
        </p:nvSpPr>
        <p:spPr>
          <a:xfrm>
            <a:off x="4653360" y="1623600"/>
            <a:ext cx="2886480" cy="55254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a:t/>
            </a:r>
            <a:br>
              <a:rPr/>
            </a:br>
            <a:r>
              <a:rPr lang="ru-RU" sz="1200" b="0" strike="noStrike" spc="-1" dirty="0" smtClean="0">
                <a:solidFill>
                  <a:srgbClr val="000000"/>
                </a:solidFill>
                <a:latin typeface="Open Sans"/>
                <a:ea typeface="Open Sans"/>
              </a:rPr>
              <a:t>ПАО </a:t>
            </a:r>
            <a:r>
              <a:rPr lang="ru-RU" sz="1200" b="0" strike="noStrike" spc="-1" dirty="0">
                <a:solidFill>
                  <a:srgbClr val="000000"/>
                </a:solidFill>
                <a:latin typeface="Open Sans"/>
                <a:ea typeface="Open Sans"/>
              </a:rPr>
              <a:t>«</a:t>
            </a:r>
            <a:r>
              <a:rPr lang="ru-RU" sz="1200" b="0" strike="noStrike" spc="-1" dirty="0" err="1">
                <a:solidFill>
                  <a:srgbClr val="000000"/>
                </a:solidFill>
                <a:latin typeface="Open Sans"/>
                <a:ea typeface="Open Sans"/>
              </a:rPr>
              <a:t>РосТелеком</a:t>
            </a:r>
            <a:r>
              <a:rPr lang="ru-RU" sz="1200" b="0" strike="noStrike" spc="-1" dirty="0">
                <a:solidFill>
                  <a:srgbClr val="000000"/>
                </a:solidFill>
                <a:latin typeface="Open Sans"/>
                <a:ea typeface="Open Sans"/>
              </a:rPr>
              <a:t>»</a:t>
            </a:r>
            <a:endParaRPr lang="ru-RU" sz="1200" b="0" strike="noStrike" spc="-1" dirty="0">
              <a:latin typeface="Arial"/>
            </a:endParaRPr>
          </a:p>
        </p:txBody>
      </p:sp>
      <p:pic>
        <p:nvPicPr>
          <p:cNvPr id="556" name="Рисунок 6"/>
          <p:cNvPicPr/>
          <p:nvPr/>
        </p:nvPicPr>
        <p:blipFill>
          <a:blip r:embed="rId8"/>
          <a:stretch/>
        </p:blipFill>
        <p:spPr>
          <a:xfrm>
            <a:off x="3041280" y="3642120"/>
            <a:ext cx="1720080" cy="123840"/>
          </a:xfrm>
          <a:prstGeom prst="rect">
            <a:avLst/>
          </a:prstGeom>
          <a:ln w="0">
            <a:noFill/>
          </a:ln>
        </p:spPr>
      </p:pic>
      <p:pic>
        <p:nvPicPr>
          <p:cNvPr id="557" name="Рисунок 35"/>
          <p:cNvPicPr/>
          <p:nvPr/>
        </p:nvPicPr>
        <p:blipFill>
          <a:blip r:embed="rId9"/>
          <a:stretch/>
        </p:blipFill>
        <p:spPr>
          <a:xfrm rot="2651400">
            <a:off x="2486520" y="4697640"/>
            <a:ext cx="968760" cy="123840"/>
          </a:xfrm>
          <a:prstGeom prst="rect">
            <a:avLst/>
          </a:prstGeom>
          <a:ln w="0">
            <a:noFill/>
          </a:ln>
        </p:spPr>
      </p:pic>
      <p:pic>
        <p:nvPicPr>
          <p:cNvPr id="558" name="Рисунок 36"/>
          <p:cNvPicPr/>
          <p:nvPr/>
        </p:nvPicPr>
        <p:blipFill>
          <a:blip r:embed="rId9"/>
          <a:stretch/>
        </p:blipFill>
        <p:spPr>
          <a:xfrm rot="3075600">
            <a:off x="4325760" y="2715840"/>
            <a:ext cx="968760" cy="123840"/>
          </a:xfrm>
          <a:prstGeom prst="rect">
            <a:avLst/>
          </a:prstGeom>
          <a:ln w="0">
            <a:noFill/>
          </a:ln>
        </p:spPr>
      </p:pic>
      <p:pic>
        <p:nvPicPr>
          <p:cNvPr id="559" name="Рисунок 37"/>
          <p:cNvPicPr/>
          <p:nvPr/>
        </p:nvPicPr>
        <p:blipFill>
          <a:blip r:embed="rId10"/>
          <a:stretch/>
        </p:blipFill>
        <p:spPr>
          <a:xfrm>
            <a:off x="204840" y="4711320"/>
            <a:ext cx="453960" cy="452880"/>
          </a:xfrm>
          <a:prstGeom prst="rect">
            <a:avLst/>
          </a:prstGeom>
          <a:ln w="0">
            <a:noFill/>
          </a:ln>
        </p:spPr>
      </p:pic>
      <p:pic>
        <p:nvPicPr>
          <p:cNvPr id="560" name="Рисунок 38"/>
          <p:cNvPicPr/>
          <p:nvPr/>
        </p:nvPicPr>
        <p:blipFill>
          <a:blip r:embed="rId11"/>
          <a:stretch/>
        </p:blipFill>
        <p:spPr>
          <a:xfrm>
            <a:off x="730080" y="4297320"/>
            <a:ext cx="427680" cy="440280"/>
          </a:xfrm>
          <a:prstGeom prst="rect">
            <a:avLst/>
          </a:prstGeom>
          <a:ln w="0">
            <a:noFill/>
          </a:ln>
        </p:spPr>
      </p:pic>
      <p:pic>
        <p:nvPicPr>
          <p:cNvPr id="561" name="Рисунок 39"/>
          <p:cNvPicPr/>
          <p:nvPr/>
        </p:nvPicPr>
        <p:blipFill>
          <a:blip r:embed="rId12"/>
          <a:stretch/>
        </p:blipFill>
        <p:spPr>
          <a:xfrm>
            <a:off x="223920" y="5648040"/>
            <a:ext cx="452520" cy="453600"/>
          </a:xfrm>
          <a:prstGeom prst="rect">
            <a:avLst/>
          </a:prstGeom>
          <a:ln w="0">
            <a:noFill/>
          </a:ln>
        </p:spPr>
      </p:pic>
      <p:pic>
        <p:nvPicPr>
          <p:cNvPr id="562" name="Рисунок 40"/>
          <p:cNvPicPr/>
          <p:nvPr/>
        </p:nvPicPr>
        <p:blipFill>
          <a:blip r:embed="rId13"/>
          <a:stretch/>
        </p:blipFill>
        <p:spPr>
          <a:xfrm>
            <a:off x="648720" y="5202360"/>
            <a:ext cx="480600" cy="351720"/>
          </a:xfrm>
          <a:prstGeom prst="rect">
            <a:avLst/>
          </a:prstGeom>
          <a:ln w="0">
            <a:noFill/>
          </a:ln>
        </p:spPr>
      </p:pic>
      <p:sp>
        <p:nvSpPr>
          <p:cNvPr id="563" name="TextBox 41"/>
          <p:cNvSpPr/>
          <p:nvPr/>
        </p:nvSpPr>
        <p:spPr>
          <a:xfrm>
            <a:off x="1238760" y="4380120"/>
            <a:ext cx="1032120" cy="30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400" b="0" strike="noStrike" spc="-1">
                <a:solidFill>
                  <a:srgbClr val="000000"/>
                </a:solidFill>
                <a:latin typeface="Calibri"/>
              </a:rPr>
              <a:t> «МТС»</a:t>
            </a:r>
            <a:endParaRPr lang="ru-RU" sz="1400" b="0" strike="noStrike" spc="-1">
              <a:latin typeface="Arial"/>
            </a:endParaRPr>
          </a:p>
        </p:txBody>
      </p:sp>
      <p:sp>
        <p:nvSpPr>
          <p:cNvPr id="564" name="TextBox 42"/>
          <p:cNvSpPr/>
          <p:nvPr/>
        </p:nvSpPr>
        <p:spPr>
          <a:xfrm>
            <a:off x="781560" y="4749120"/>
            <a:ext cx="1400760" cy="30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400" b="0" strike="noStrike" spc="-1">
                <a:solidFill>
                  <a:srgbClr val="000000"/>
                </a:solidFill>
                <a:latin typeface="Calibri"/>
              </a:rPr>
              <a:t>«</a:t>
            </a:r>
            <a:r>
              <a:rPr lang="ru-RU" sz="1200" b="0" strike="noStrike" spc="-1">
                <a:solidFill>
                  <a:srgbClr val="000000"/>
                </a:solidFill>
                <a:latin typeface="Open Sans"/>
                <a:ea typeface="Open Sans"/>
              </a:rPr>
              <a:t>Билайн</a:t>
            </a:r>
            <a:r>
              <a:rPr lang="ru-RU" sz="1400" b="0" strike="noStrike" spc="-1">
                <a:solidFill>
                  <a:srgbClr val="000000"/>
                </a:solidFill>
                <a:latin typeface="Calibri"/>
                <a:ea typeface="Open Sans"/>
              </a:rPr>
              <a:t>»</a:t>
            </a:r>
            <a:endParaRPr lang="ru-RU" sz="1400" b="0" strike="noStrike" spc="-1">
              <a:latin typeface="Arial"/>
            </a:endParaRPr>
          </a:p>
        </p:txBody>
      </p:sp>
      <p:sp>
        <p:nvSpPr>
          <p:cNvPr id="565" name="TextBox 43"/>
          <p:cNvSpPr/>
          <p:nvPr/>
        </p:nvSpPr>
        <p:spPr>
          <a:xfrm>
            <a:off x="1150200" y="5162040"/>
            <a:ext cx="1223640" cy="30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400" b="0" strike="noStrike" spc="-1">
                <a:solidFill>
                  <a:srgbClr val="000000"/>
                </a:solidFill>
                <a:latin typeface="Calibri"/>
              </a:rPr>
              <a:t>«</a:t>
            </a:r>
            <a:r>
              <a:rPr lang="ru-RU" sz="1200" b="0" strike="noStrike" spc="-1">
                <a:solidFill>
                  <a:srgbClr val="000000"/>
                </a:solidFill>
                <a:latin typeface="Open Sans"/>
                <a:ea typeface="Open Sans"/>
              </a:rPr>
              <a:t>Теле-2</a:t>
            </a:r>
            <a:r>
              <a:rPr lang="ru-RU" sz="1400" b="0" strike="noStrike" spc="-1">
                <a:solidFill>
                  <a:srgbClr val="000000"/>
                </a:solidFill>
                <a:latin typeface="Calibri"/>
                <a:ea typeface="Open Sans"/>
              </a:rPr>
              <a:t>»</a:t>
            </a:r>
            <a:endParaRPr lang="ru-RU" sz="1400" b="0" strike="noStrike" spc="-1">
              <a:latin typeface="Arial"/>
            </a:endParaRPr>
          </a:p>
        </p:txBody>
      </p:sp>
      <p:sp>
        <p:nvSpPr>
          <p:cNvPr id="566" name="TextBox 44"/>
          <p:cNvSpPr/>
          <p:nvPr/>
        </p:nvSpPr>
        <p:spPr>
          <a:xfrm>
            <a:off x="701640" y="5689080"/>
            <a:ext cx="1474560" cy="30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400" b="0" strike="noStrike" spc="-1">
                <a:solidFill>
                  <a:srgbClr val="000000"/>
                </a:solidFill>
                <a:latin typeface="Calibri"/>
              </a:rPr>
              <a:t> «</a:t>
            </a:r>
            <a:r>
              <a:rPr lang="ru-RU" sz="1200" b="0" strike="noStrike" spc="-1">
                <a:solidFill>
                  <a:srgbClr val="000000"/>
                </a:solidFill>
                <a:latin typeface="Open Sans"/>
                <a:ea typeface="Open Sans"/>
              </a:rPr>
              <a:t>Мегафон</a:t>
            </a:r>
            <a:r>
              <a:rPr lang="ru-RU" sz="1400" b="0" strike="noStrike" spc="-1">
                <a:solidFill>
                  <a:srgbClr val="000000"/>
                </a:solidFill>
                <a:latin typeface="Calibri"/>
                <a:ea typeface="Open Sans"/>
              </a:rPr>
              <a:t>»</a:t>
            </a:r>
            <a:endParaRPr lang="ru-RU" sz="1400" b="0" strike="noStrike" spc="-1">
              <a:latin typeface="Arial"/>
            </a:endParaRPr>
          </a:p>
        </p:txBody>
      </p:sp>
      <p:sp>
        <p:nvSpPr>
          <p:cNvPr id="567" name="TextBox 46"/>
          <p:cNvSpPr/>
          <p:nvPr/>
        </p:nvSpPr>
        <p:spPr>
          <a:xfrm>
            <a:off x="858240" y="154800"/>
            <a:ext cx="1175620" cy="860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r>
              <a:rPr lang="ru-RU" sz="1000" dirty="0" err="1" smtClean="0">
                <a:solidFill>
                  <a:srgbClr val="002060"/>
                </a:solidFill>
                <a:latin typeface="Open Sans" panose="020B0606030504020204" pitchFamily="34" charset="0"/>
                <a:ea typeface="Open Sans" panose="020B0606030504020204" pitchFamily="34" charset="0"/>
                <a:cs typeface="Open Sans" panose="020B0606030504020204" pitchFamily="34" charset="0"/>
              </a:rPr>
              <a:t>Темкинский</a:t>
            </a:r>
            <a:endPar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a:t>
            </a:r>
          </a:p>
          <a:p>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округ</a:t>
            </a:r>
          </a:p>
          <a:p>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endParaRPr lang="ru-RU" sz="1000" spc="-1" dirty="0"/>
          </a:p>
        </p:txBody>
      </p:sp>
      <p:sp>
        <p:nvSpPr>
          <p:cNvPr id="568" name="TextBox 47"/>
          <p:cNvSpPr/>
          <p:nvPr/>
        </p:nvSpPr>
        <p:spPr>
          <a:xfrm>
            <a:off x="244440" y="439560"/>
            <a:ext cx="396000" cy="196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700" b="0" strike="noStrike" spc="-1">
                <a:solidFill>
                  <a:srgbClr val="002060"/>
                </a:solidFill>
                <a:latin typeface="Open Sans"/>
                <a:ea typeface="Open Sans"/>
              </a:rPr>
              <a:t>Герб </a:t>
            </a:r>
            <a:endParaRPr lang="ru-RU" sz="700" b="0" strike="noStrike" spc="-1">
              <a:latin typeface="Arial"/>
            </a:endParaRPr>
          </a:p>
        </p:txBody>
      </p:sp>
      <p:pic>
        <p:nvPicPr>
          <p:cNvPr id="569" name="Рисунок 48"/>
          <p:cNvPicPr/>
          <p:nvPr/>
        </p:nvPicPr>
        <p:blipFill>
          <a:blip r:embed="rId14"/>
          <a:stretch/>
        </p:blipFill>
        <p:spPr>
          <a:xfrm>
            <a:off x="226080" y="108720"/>
            <a:ext cx="597240" cy="861480"/>
          </a:xfrm>
          <a:prstGeom prst="rect">
            <a:avLst/>
          </a:prstGeom>
          <a:ln w="0">
            <a:noFill/>
          </a:ln>
        </p:spPr>
      </p:pic>
      <p:pic>
        <p:nvPicPr>
          <p:cNvPr id="11266" name="Picture 2" descr="D:\Логотип.png"/>
          <p:cNvPicPr>
            <a:picLocks noChangeAspect="1" noChangeArrowheads="1"/>
          </p:cNvPicPr>
          <p:nvPr/>
        </p:nvPicPr>
        <p:blipFill>
          <a:blip r:embed="rId15" cstate="print"/>
          <a:srcRect/>
          <a:stretch>
            <a:fillRect/>
          </a:stretch>
        </p:blipFill>
        <p:spPr bwMode="auto">
          <a:xfrm>
            <a:off x="0" y="6565919"/>
            <a:ext cx="2922581" cy="993756"/>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 name="Рисунок 1"/>
          <p:cNvPicPr/>
          <p:nvPr/>
        </p:nvPicPr>
        <p:blipFill>
          <a:blip r:embed="rId2"/>
          <a:stretch/>
        </p:blipFill>
        <p:spPr>
          <a:xfrm>
            <a:off x="1922449" y="2178360"/>
            <a:ext cx="1000131" cy="984600"/>
          </a:xfrm>
          <a:prstGeom prst="rect">
            <a:avLst/>
          </a:prstGeom>
          <a:ln w="0">
            <a:noFill/>
          </a:ln>
        </p:spPr>
      </p:pic>
      <p:pic>
        <p:nvPicPr>
          <p:cNvPr id="571" name="Рисунок 39"/>
          <p:cNvPicPr/>
          <p:nvPr/>
        </p:nvPicPr>
        <p:blipFill>
          <a:blip r:embed="rId3">
            <a:extLst>
              <a:ext uri="{BEBA8EAE-BF5A-486C-A8C5-ECC9F3942E4B}">
                <a14:imgProps xmlns="" xmlns:a14="http://schemas.microsoft.com/office/drawing/2010/main">
                  <a14:imgLayer>
                    <a14:imgEffect>
                      <a14:brightnessContrast bright="40000" contrast="-20000"/>
                    </a14:imgEffect>
                  </a14:imgLayer>
                </a14:imgProps>
              </a:ext>
            </a:extLst>
          </a:blip>
          <a:stretch/>
        </p:blipFill>
        <p:spPr>
          <a:xfrm rot="10800000" flipH="1">
            <a:off x="3136895" y="4279903"/>
            <a:ext cx="3714776" cy="1857388"/>
          </a:xfrm>
          <a:prstGeom prst="rect">
            <a:avLst/>
          </a:prstGeom>
          <a:ln w="0">
            <a:solidFill>
              <a:srgbClr val="000000"/>
            </a:solidFill>
            <a:prstDash val="lgDash"/>
          </a:ln>
        </p:spPr>
      </p:pic>
      <p:pic>
        <p:nvPicPr>
          <p:cNvPr id="572" name="Рисунок 38"/>
          <p:cNvPicPr/>
          <p:nvPr/>
        </p:nvPicPr>
        <p:blipFill>
          <a:blip r:embed="rId4">
            <a:extLst>
              <a:ext uri="{BEBA8EAE-BF5A-486C-A8C5-ECC9F3942E4B}">
                <a14:imgProps xmlns="" xmlns:a14="http://schemas.microsoft.com/office/drawing/2010/main">
                  <a14:imgLayer>
                    <a14:imgEffect>
                      <a14:brightnessContrast bright="40000" contrast="40000"/>
                    </a14:imgEffect>
                  </a14:imgLayer>
                </a14:imgProps>
              </a:ext>
            </a:extLst>
          </a:blip>
          <a:stretch/>
        </p:blipFill>
        <p:spPr>
          <a:xfrm>
            <a:off x="3136895" y="2493953"/>
            <a:ext cx="3929090" cy="1357322"/>
          </a:xfrm>
          <a:prstGeom prst="rect">
            <a:avLst/>
          </a:prstGeom>
          <a:ln w="0">
            <a:solidFill>
              <a:srgbClr val="000000"/>
            </a:solidFill>
            <a:prstDash val="lgDash"/>
          </a:ln>
        </p:spPr>
      </p:pic>
      <p:pic>
        <p:nvPicPr>
          <p:cNvPr id="573" name="Рисунок 9"/>
          <p:cNvPicPr/>
          <p:nvPr/>
        </p:nvPicPr>
        <p:blipFill>
          <a:blip r:embed="rId5"/>
          <a:stretch/>
        </p:blipFill>
        <p:spPr>
          <a:xfrm>
            <a:off x="2061000" y="156240"/>
            <a:ext cx="5498280" cy="767880"/>
          </a:xfrm>
          <a:prstGeom prst="rect">
            <a:avLst/>
          </a:prstGeom>
          <a:ln w="0">
            <a:noFill/>
          </a:ln>
        </p:spPr>
      </p:pic>
      <p:sp>
        <p:nvSpPr>
          <p:cNvPr id="574" name="TextBox 2"/>
          <p:cNvSpPr/>
          <p:nvPr/>
        </p:nvSpPr>
        <p:spPr>
          <a:xfrm>
            <a:off x="2061000" y="243720"/>
            <a:ext cx="549828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400" b="0" strike="noStrike" spc="-1">
                <a:solidFill>
                  <a:srgbClr val="FFFFFF"/>
                </a:solidFill>
                <a:latin typeface="Open Sans Semibold"/>
                <a:ea typeface="Open Sans Semibold"/>
              </a:rPr>
              <a:t>Строительство</a:t>
            </a:r>
            <a:endParaRPr lang="ru-RU" sz="2400" b="0" strike="noStrike" spc="-1">
              <a:latin typeface="Arial"/>
            </a:endParaRPr>
          </a:p>
        </p:txBody>
      </p:sp>
      <p:sp>
        <p:nvSpPr>
          <p:cNvPr id="575" name="TextBox 3"/>
          <p:cNvSpPr/>
          <p:nvPr/>
        </p:nvSpPr>
        <p:spPr>
          <a:xfrm>
            <a:off x="7149600" y="7190280"/>
            <a:ext cx="437982"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800" b="1" i="1" strike="noStrike" spc="-1" dirty="0" smtClean="0">
                <a:solidFill>
                  <a:srgbClr val="339533"/>
                </a:solidFill>
                <a:latin typeface="Open Sans Semibold"/>
                <a:ea typeface="Open Sans Semibold"/>
              </a:rPr>
              <a:t>22</a:t>
            </a:r>
            <a:endParaRPr lang="ru-RU" sz="1800" b="0" strike="noStrike" spc="-1" dirty="0">
              <a:latin typeface="Arial"/>
            </a:endParaRPr>
          </a:p>
        </p:txBody>
      </p:sp>
      <p:sp>
        <p:nvSpPr>
          <p:cNvPr id="576" name="TextBox 21"/>
          <p:cNvSpPr/>
          <p:nvPr/>
        </p:nvSpPr>
        <p:spPr>
          <a:xfrm>
            <a:off x="3105360" y="2065325"/>
            <a:ext cx="2511720" cy="36787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ru-RU" sz="1800" b="0" strike="noStrike" spc="-1" dirty="0">
                <a:solidFill>
                  <a:srgbClr val="245776"/>
                </a:solidFill>
                <a:latin typeface="Open Sans Semibold"/>
                <a:ea typeface="Open Sans Semibold"/>
              </a:rPr>
              <a:t>Сфера образования</a:t>
            </a:r>
            <a:endParaRPr lang="ru-RU" sz="1800" b="0" strike="noStrike" spc="-1" dirty="0">
              <a:latin typeface="Arial"/>
            </a:endParaRPr>
          </a:p>
        </p:txBody>
      </p:sp>
      <p:sp>
        <p:nvSpPr>
          <p:cNvPr id="577" name="TextBox 22"/>
          <p:cNvSpPr/>
          <p:nvPr/>
        </p:nvSpPr>
        <p:spPr>
          <a:xfrm>
            <a:off x="3136895" y="3922713"/>
            <a:ext cx="2500330" cy="36787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ru-RU" sz="1800" b="0" strike="noStrike" spc="-1" dirty="0">
                <a:solidFill>
                  <a:srgbClr val="245776"/>
                </a:solidFill>
                <a:latin typeface="Open Sans Semibold"/>
                <a:ea typeface="Open Sans Semibold"/>
              </a:rPr>
              <a:t>Социальная сфера</a:t>
            </a:r>
            <a:endParaRPr lang="ru-RU" sz="1800" b="0" strike="noStrike" spc="-1" dirty="0">
              <a:latin typeface="Arial"/>
            </a:endParaRPr>
          </a:p>
        </p:txBody>
      </p:sp>
      <p:pic>
        <p:nvPicPr>
          <p:cNvPr id="578" name="Рисунок 23"/>
          <p:cNvPicPr/>
          <p:nvPr/>
        </p:nvPicPr>
        <p:blipFill>
          <a:blip r:embed="rId6">
            <a:lum bright="70000" contrast="-70000"/>
            <a:extLst>
              <a:ext uri="{BEBA8EAE-BF5A-486C-A8C5-ECC9F3942E4B}">
                <a14:imgProps xmlns="" xmlns:a14="http://schemas.microsoft.com/office/drawing/2010/main">
                  <a14:imgLayer>
                    <a14:imgEffect>
                      <a14:brightnessContrast contrast="40000"/>
                    </a14:imgEffect>
                  </a14:imgLayer>
                </a14:imgProps>
              </a:ext>
            </a:extLst>
          </a:blip>
          <a:stretch/>
        </p:blipFill>
        <p:spPr>
          <a:xfrm>
            <a:off x="168120" y="1126800"/>
            <a:ext cx="2794680" cy="936720"/>
          </a:xfrm>
          <a:prstGeom prst="rect">
            <a:avLst/>
          </a:prstGeom>
          <a:ln w="0">
            <a:noFill/>
          </a:ln>
        </p:spPr>
      </p:pic>
      <p:pic>
        <p:nvPicPr>
          <p:cNvPr id="579" name="Рисунок 24"/>
          <p:cNvPicPr/>
          <p:nvPr/>
        </p:nvPicPr>
        <p:blipFill>
          <a:blip r:embed="rId6">
            <a:lum bright="70000" contrast="-70000"/>
            <a:extLst>
              <a:ext uri="{BEBA8EAE-BF5A-486C-A8C5-ECC9F3942E4B}">
                <a14:imgProps xmlns="" xmlns:a14="http://schemas.microsoft.com/office/drawing/2010/main">
                  <a14:imgLayer>
                    <a14:imgEffect>
                      <a14:brightnessContrast contrast="40000"/>
                    </a14:imgEffect>
                  </a14:imgLayer>
                </a14:imgProps>
              </a:ext>
            </a:extLst>
          </a:blip>
          <a:stretch/>
        </p:blipFill>
        <p:spPr>
          <a:xfrm>
            <a:off x="168120" y="3212280"/>
            <a:ext cx="2794680" cy="936720"/>
          </a:xfrm>
          <a:prstGeom prst="rect">
            <a:avLst/>
          </a:prstGeom>
          <a:ln w="0">
            <a:noFill/>
          </a:ln>
        </p:spPr>
      </p:pic>
      <p:sp>
        <p:nvSpPr>
          <p:cNvPr id="580" name="TextBox 27"/>
          <p:cNvSpPr/>
          <p:nvPr/>
        </p:nvSpPr>
        <p:spPr>
          <a:xfrm>
            <a:off x="442439" y="4241160"/>
            <a:ext cx="2265827"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ru-RU" sz="2800" b="1" strike="noStrike" spc="-1" dirty="0" smtClean="0">
                <a:solidFill>
                  <a:srgbClr val="254061"/>
                </a:solidFill>
                <a:latin typeface="Open Sans Semibold"/>
                <a:ea typeface="Open Sans Semibold"/>
              </a:rPr>
              <a:t>2,041</a:t>
            </a:r>
            <a:r>
              <a:rPr lang="ru-RU" sz="2800" b="0" strike="noStrike" spc="-1" dirty="0" smtClean="0">
                <a:solidFill>
                  <a:srgbClr val="254061"/>
                </a:solidFill>
                <a:latin typeface="Open Sans Semibold"/>
                <a:ea typeface="Open Sans Semibold"/>
              </a:rPr>
              <a:t> </a:t>
            </a:r>
            <a:r>
              <a:rPr lang="ru-RU" sz="1800" b="0" strike="noStrike" spc="-1" dirty="0">
                <a:solidFill>
                  <a:srgbClr val="254061"/>
                </a:solidFill>
                <a:latin typeface="Open Sans Semibold"/>
                <a:ea typeface="Open Sans Semibold"/>
              </a:rPr>
              <a:t>тыс. кв. м</a:t>
            </a:r>
            <a:r>
              <a:rPr lang="ru-RU" sz="1600" b="0" strike="noStrike" spc="-1" dirty="0">
                <a:solidFill>
                  <a:srgbClr val="418FCA"/>
                </a:solidFill>
                <a:latin typeface="Open Sans Semibold"/>
                <a:ea typeface="Open Sans Semibold"/>
              </a:rPr>
              <a:t>.</a:t>
            </a:r>
            <a:endParaRPr lang="ru-RU" sz="1600" b="0" strike="noStrike" spc="-1" dirty="0">
              <a:latin typeface="Arial"/>
            </a:endParaRPr>
          </a:p>
        </p:txBody>
      </p:sp>
      <p:sp>
        <p:nvSpPr>
          <p:cNvPr id="581" name="TextBox 28"/>
          <p:cNvSpPr/>
          <p:nvPr/>
        </p:nvSpPr>
        <p:spPr>
          <a:xfrm>
            <a:off x="312480" y="2171160"/>
            <a:ext cx="1660304" cy="92187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ru-RU" sz="3200" b="1" strike="noStrike" spc="-1" dirty="0" smtClean="0">
                <a:solidFill>
                  <a:srgbClr val="254061"/>
                </a:solidFill>
                <a:latin typeface="Open Sans Semibold"/>
                <a:ea typeface="Open Sans Semibold"/>
              </a:rPr>
              <a:t>245,43</a:t>
            </a:r>
            <a:r>
              <a:rPr lang="ru-RU" sz="3600" b="0" strike="noStrike" spc="-1" dirty="0" smtClean="0">
                <a:solidFill>
                  <a:srgbClr val="254061"/>
                </a:solidFill>
                <a:latin typeface="Open Sans Semibold"/>
                <a:ea typeface="Open Sans Semibold"/>
              </a:rPr>
              <a:t> </a:t>
            </a:r>
            <a:r>
              <a:rPr lang="ru-RU" sz="2800" b="0" strike="noStrike" spc="-1" dirty="0" smtClean="0">
                <a:solidFill>
                  <a:srgbClr val="254061"/>
                </a:solidFill>
                <a:latin typeface="Open Sans Semibold"/>
                <a:ea typeface="Open Sans Semibold"/>
              </a:rPr>
              <a:t> </a:t>
            </a:r>
            <a:endParaRPr lang="ru-RU" sz="2800" b="0" strike="noStrike" spc="-1" dirty="0">
              <a:latin typeface="Arial"/>
            </a:endParaRPr>
          </a:p>
          <a:p>
            <a:pPr algn="ctr">
              <a:lnSpc>
                <a:spcPct val="100000"/>
              </a:lnSpc>
            </a:pPr>
            <a:r>
              <a:rPr lang="ru-RU" sz="1800" b="0" strike="noStrike" spc="-1" dirty="0">
                <a:solidFill>
                  <a:srgbClr val="254061"/>
                </a:solidFill>
                <a:latin typeface="Open Sans Semibold"/>
                <a:ea typeface="Open Sans Semibold"/>
              </a:rPr>
              <a:t>тыс. кв. м</a:t>
            </a:r>
            <a:r>
              <a:rPr lang="ru-RU" sz="1600" b="0" strike="noStrike" spc="-1" dirty="0">
                <a:solidFill>
                  <a:srgbClr val="418FCA"/>
                </a:solidFill>
                <a:latin typeface="Open Sans Semibold"/>
                <a:ea typeface="Open Sans Semibold"/>
              </a:rPr>
              <a:t>.</a:t>
            </a:r>
            <a:endParaRPr lang="ru-RU" sz="1600" b="0" strike="noStrike" spc="-1" dirty="0">
              <a:latin typeface="Arial"/>
            </a:endParaRPr>
          </a:p>
        </p:txBody>
      </p:sp>
      <p:sp>
        <p:nvSpPr>
          <p:cNvPr id="582" name="TextBox 29"/>
          <p:cNvSpPr/>
          <p:nvPr/>
        </p:nvSpPr>
        <p:spPr>
          <a:xfrm>
            <a:off x="1922449" y="2279639"/>
            <a:ext cx="923179" cy="352489"/>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700" b="0" strike="noStrike" spc="-1" dirty="0" smtClean="0">
                <a:solidFill>
                  <a:srgbClr val="000000"/>
                </a:solidFill>
                <a:latin typeface="Open Sans"/>
                <a:ea typeface="Open Sans"/>
              </a:rPr>
              <a:t>100,7%</a:t>
            </a:r>
            <a:endParaRPr lang="ru-RU" sz="1700" b="0" strike="noStrike" spc="-1" dirty="0">
              <a:latin typeface="Arial"/>
            </a:endParaRPr>
          </a:p>
        </p:txBody>
      </p:sp>
      <p:sp>
        <p:nvSpPr>
          <p:cNvPr id="583" name="TextBox 30"/>
          <p:cNvSpPr/>
          <p:nvPr/>
        </p:nvSpPr>
        <p:spPr>
          <a:xfrm>
            <a:off x="1922449" y="2565391"/>
            <a:ext cx="1029600" cy="410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050" b="0" strike="noStrike" spc="-1" dirty="0">
                <a:solidFill>
                  <a:srgbClr val="000000"/>
                </a:solidFill>
                <a:latin typeface="Open Sans"/>
                <a:ea typeface="Open Sans"/>
              </a:rPr>
              <a:t>к уровню </a:t>
            </a:r>
            <a:r>
              <a:rPr lang="ru-RU" sz="1050" b="0" strike="noStrike" spc="-1" dirty="0" smtClean="0">
                <a:solidFill>
                  <a:srgbClr val="000000"/>
                </a:solidFill>
                <a:latin typeface="Open Sans"/>
                <a:ea typeface="Open Sans"/>
              </a:rPr>
              <a:t>2023 </a:t>
            </a:r>
            <a:r>
              <a:rPr lang="ru-RU" sz="1050" b="0" strike="noStrike" spc="-1" dirty="0">
                <a:solidFill>
                  <a:srgbClr val="000000"/>
                </a:solidFill>
                <a:latin typeface="Open Sans"/>
                <a:ea typeface="Open Sans"/>
              </a:rPr>
              <a:t>года</a:t>
            </a:r>
            <a:endParaRPr lang="ru-RU" sz="1050" b="0" strike="noStrike" spc="-1" dirty="0">
              <a:latin typeface="Arial"/>
            </a:endParaRPr>
          </a:p>
        </p:txBody>
      </p:sp>
      <p:sp>
        <p:nvSpPr>
          <p:cNvPr id="584" name="TextBox 35"/>
          <p:cNvSpPr/>
          <p:nvPr/>
        </p:nvSpPr>
        <p:spPr>
          <a:xfrm>
            <a:off x="464040" y="1272240"/>
            <a:ext cx="2203560" cy="6390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ru-RU" sz="1800" b="1" strike="noStrike" spc="-1">
                <a:solidFill>
                  <a:srgbClr val="007FAC"/>
                </a:solidFill>
                <a:latin typeface="Open Sans Semibold"/>
                <a:ea typeface="Open Sans Semibold"/>
              </a:rPr>
              <a:t>Общая площадь </a:t>
            </a:r>
            <a:endParaRPr lang="ru-RU" sz="1800" b="0" strike="noStrike" spc="-1">
              <a:latin typeface="Arial"/>
            </a:endParaRPr>
          </a:p>
          <a:p>
            <a:pPr algn="ctr">
              <a:lnSpc>
                <a:spcPct val="100000"/>
              </a:lnSpc>
            </a:pPr>
            <a:r>
              <a:rPr lang="ru-RU" sz="1800" b="1" strike="noStrike" spc="-1">
                <a:solidFill>
                  <a:srgbClr val="007FAC"/>
                </a:solidFill>
                <a:latin typeface="Open Sans Semibold"/>
                <a:ea typeface="Open Sans Semibold"/>
              </a:rPr>
              <a:t>жилищного фонда</a:t>
            </a:r>
            <a:endParaRPr lang="ru-RU" sz="1800" b="0" strike="noStrike" spc="-1">
              <a:latin typeface="Arial"/>
            </a:endParaRPr>
          </a:p>
        </p:txBody>
      </p:sp>
      <p:sp>
        <p:nvSpPr>
          <p:cNvPr id="585" name="TextBox 36"/>
          <p:cNvSpPr/>
          <p:nvPr/>
        </p:nvSpPr>
        <p:spPr>
          <a:xfrm>
            <a:off x="315360" y="3396600"/>
            <a:ext cx="2433600" cy="5770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ru-RU" sz="1600" b="1" strike="noStrike" spc="-1">
                <a:solidFill>
                  <a:srgbClr val="007FAC"/>
                </a:solidFill>
                <a:latin typeface="Open Sans Semibold"/>
                <a:ea typeface="Open Sans Semibold"/>
              </a:rPr>
              <a:t>Количество введенного</a:t>
            </a:r>
            <a:endParaRPr lang="ru-RU" sz="1600" b="0" strike="noStrike" spc="-1">
              <a:latin typeface="Arial"/>
            </a:endParaRPr>
          </a:p>
          <a:p>
            <a:pPr algn="ctr">
              <a:lnSpc>
                <a:spcPct val="100000"/>
              </a:lnSpc>
            </a:pPr>
            <a:r>
              <a:rPr lang="ru-RU" sz="1600" b="1" strike="noStrike" spc="-1">
                <a:solidFill>
                  <a:srgbClr val="007FAC"/>
                </a:solidFill>
                <a:latin typeface="Open Sans Semibold"/>
                <a:ea typeface="Open Sans Semibold"/>
              </a:rPr>
              <a:t>в эксплуатацию жилья</a:t>
            </a:r>
            <a:endParaRPr lang="ru-RU" sz="1600" b="0" strike="noStrike" spc="-1">
              <a:latin typeface="Arial"/>
            </a:endParaRPr>
          </a:p>
        </p:txBody>
      </p:sp>
      <p:pic>
        <p:nvPicPr>
          <p:cNvPr id="586" name="Рисунок 5"/>
          <p:cNvPicPr/>
          <p:nvPr/>
        </p:nvPicPr>
        <p:blipFill>
          <a:blip r:embed="rId7"/>
          <a:stretch/>
        </p:blipFill>
        <p:spPr>
          <a:xfrm>
            <a:off x="268560" y="4856400"/>
            <a:ext cx="2617560" cy="1574280"/>
          </a:xfrm>
          <a:prstGeom prst="rect">
            <a:avLst/>
          </a:prstGeom>
          <a:ln w="0">
            <a:noFill/>
          </a:ln>
          <a:effectLst>
            <a:softEdge rad="63360"/>
          </a:effectLst>
        </p:spPr>
      </p:pic>
      <p:sp>
        <p:nvSpPr>
          <p:cNvPr id="587" name="TextBox 41"/>
          <p:cNvSpPr/>
          <p:nvPr/>
        </p:nvSpPr>
        <p:spPr>
          <a:xfrm>
            <a:off x="3208333" y="4279903"/>
            <a:ext cx="3643338" cy="338408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tabLst>
                <a:tab pos="0" algn="l"/>
              </a:tabLst>
            </a:pPr>
            <a:r>
              <a:rPr lang="ru-RU" sz="1050" dirty="0" smtClean="0"/>
              <a:t>В с.Темкино п</a:t>
            </a:r>
            <a:r>
              <a:rPr lang="ru-RU" sz="1050" spc="-1" dirty="0" smtClean="0">
                <a:solidFill>
                  <a:srgbClr val="000000"/>
                </a:solidFill>
                <a:latin typeface="StarSymbol"/>
              </a:rPr>
              <a:t>роизведен капитальный ремонт водопровода ул. Комсомольская с.Темкино, ремонт дорожного полотна по улицам Лесная, Советская, ремонт тротуара по ул. Ефремова. </a:t>
            </a:r>
            <a:r>
              <a:rPr lang="ru-RU" sz="1050" dirty="0" smtClean="0">
                <a:latin typeface="StarSymbol"/>
              </a:rPr>
              <a:t>Отремонтированы дороги общего пользования местного значения д. Булгаково, дорога «</a:t>
            </a:r>
            <a:r>
              <a:rPr lang="ru-RU" sz="1050" dirty="0" err="1" smtClean="0">
                <a:latin typeface="StarSymbol"/>
              </a:rPr>
              <a:t>Дуброво-Семешкино</a:t>
            </a:r>
            <a:r>
              <a:rPr lang="ru-RU" sz="1050" dirty="0" smtClean="0">
                <a:latin typeface="StarSymbol"/>
              </a:rPr>
              <a:t>» Павловского сельского поселения, дорога от д. Медведево до д. </a:t>
            </a:r>
            <a:r>
              <a:rPr lang="ru-RU" sz="1050" dirty="0" err="1" smtClean="0">
                <a:latin typeface="StarSymbol"/>
              </a:rPr>
              <a:t>Чертаново</a:t>
            </a:r>
            <a:r>
              <a:rPr lang="ru-RU" sz="1050" dirty="0" smtClean="0">
                <a:latin typeface="StarSymbol"/>
              </a:rPr>
              <a:t> </a:t>
            </a:r>
            <a:r>
              <a:rPr lang="ru-RU" sz="1050" dirty="0" err="1" smtClean="0">
                <a:latin typeface="StarSymbol"/>
              </a:rPr>
              <a:t>Медведевского</a:t>
            </a:r>
            <a:r>
              <a:rPr lang="ru-RU" sz="1050" dirty="0" smtClean="0">
                <a:latin typeface="StarSymbol"/>
              </a:rPr>
              <a:t> сельского поселения.</a:t>
            </a:r>
            <a:endParaRPr lang="ru-RU" sz="1050" spc="-1" dirty="0" smtClean="0">
              <a:latin typeface="StarSymbol"/>
            </a:endParaRPr>
          </a:p>
          <a:p>
            <a:pPr algn="just">
              <a:tabLst>
                <a:tab pos="0" algn="l"/>
              </a:tabLst>
            </a:pPr>
            <a:r>
              <a:rPr lang="ru-RU" sz="1050" dirty="0" smtClean="0"/>
              <a:t>В д. Павловское произведена реконструкция  водонапорной башни, в д.Жилино построен колодец.</a:t>
            </a:r>
          </a:p>
          <a:p>
            <a:pPr>
              <a:tabLst>
                <a:tab pos="0" algn="l"/>
              </a:tabLst>
            </a:pPr>
            <a:endParaRPr lang="ru-RU" sz="1050" dirty="0" smtClean="0"/>
          </a:p>
          <a:p>
            <a:pPr>
              <a:tabLst>
                <a:tab pos="0" algn="l"/>
              </a:tabLst>
            </a:pPr>
            <a:endParaRPr lang="ru-RU" sz="1100" spc="-1" dirty="0" smtClean="0"/>
          </a:p>
          <a:p>
            <a:pPr algn="just">
              <a:lnSpc>
                <a:spcPct val="100000"/>
              </a:lnSpc>
              <a:tabLst>
                <a:tab pos="0" algn="l"/>
              </a:tabLst>
            </a:pPr>
            <a:endParaRPr lang="ru-RU" sz="1100" b="0" strike="noStrike" spc="-1" dirty="0" smtClean="0">
              <a:latin typeface="Arial"/>
            </a:endParaRPr>
          </a:p>
          <a:p>
            <a:pPr algn="just">
              <a:lnSpc>
                <a:spcPct val="100000"/>
              </a:lnSpc>
              <a:tabLst>
                <a:tab pos="0" algn="l"/>
              </a:tabLst>
            </a:pPr>
            <a:endParaRPr lang="ru-RU" sz="1100" b="0" strike="noStrike" spc="-1" dirty="0" smtClean="0">
              <a:latin typeface="Arial"/>
            </a:endParaRPr>
          </a:p>
          <a:p>
            <a:pPr algn="just">
              <a:lnSpc>
                <a:spcPct val="100000"/>
              </a:lnSpc>
              <a:tabLst>
                <a:tab pos="0" algn="l"/>
              </a:tabLst>
            </a:pPr>
            <a:endParaRPr lang="ru-RU" sz="1100" b="0" strike="noStrike" spc="-1" dirty="0">
              <a:latin typeface="Arial"/>
            </a:endParaRPr>
          </a:p>
          <a:p>
            <a:pPr algn="just">
              <a:lnSpc>
                <a:spcPct val="100000"/>
              </a:lnSpc>
              <a:tabLst>
                <a:tab pos="0" algn="l"/>
              </a:tabLst>
            </a:pPr>
            <a:endParaRPr lang="ru-RU" sz="1100" b="0" strike="noStrike" spc="-1" dirty="0">
              <a:latin typeface="Arial"/>
            </a:endParaRPr>
          </a:p>
          <a:p>
            <a:pPr algn="just">
              <a:lnSpc>
                <a:spcPct val="100000"/>
              </a:lnSpc>
              <a:tabLst>
                <a:tab pos="0" algn="l"/>
              </a:tabLst>
            </a:pPr>
            <a:endParaRPr lang="ru-RU" sz="1100" b="0" strike="noStrike" spc="-1" dirty="0">
              <a:latin typeface="Arial"/>
            </a:endParaRPr>
          </a:p>
          <a:p>
            <a:pPr algn="just">
              <a:lnSpc>
                <a:spcPct val="100000"/>
              </a:lnSpc>
              <a:tabLst>
                <a:tab pos="0" algn="l"/>
              </a:tabLst>
            </a:pPr>
            <a:endParaRPr lang="ru-RU" sz="1100" b="0" strike="noStrike" spc="-1" dirty="0">
              <a:latin typeface="Arial"/>
            </a:endParaRPr>
          </a:p>
          <a:p>
            <a:pPr algn="just">
              <a:lnSpc>
                <a:spcPct val="100000"/>
              </a:lnSpc>
              <a:tabLst>
                <a:tab pos="0" algn="l"/>
              </a:tabLst>
            </a:pPr>
            <a:endParaRPr lang="ru-RU" sz="1100" b="0" strike="noStrike" spc="-1" dirty="0">
              <a:latin typeface="Arial"/>
            </a:endParaRPr>
          </a:p>
        </p:txBody>
      </p:sp>
      <p:pic>
        <p:nvPicPr>
          <p:cNvPr id="588" name="Рисунок 46"/>
          <p:cNvPicPr/>
          <p:nvPr/>
        </p:nvPicPr>
        <p:blipFill>
          <a:blip r:embed="rId8">
            <a:lum bright="70000" contrast="-70000"/>
          </a:blip>
          <a:stretch/>
        </p:blipFill>
        <p:spPr>
          <a:xfrm rot="5400000">
            <a:off x="1606975" y="2595113"/>
            <a:ext cx="393120" cy="190800"/>
          </a:xfrm>
          <a:prstGeom prst="rect">
            <a:avLst/>
          </a:prstGeom>
          <a:ln w="0">
            <a:noFill/>
          </a:ln>
        </p:spPr>
      </p:pic>
      <p:sp>
        <p:nvSpPr>
          <p:cNvPr id="589" name="TextBox 43"/>
          <p:cNvSpPr/>
          <p:nvPr/>
        </p:nvSpPr>
        <p:spPr>
          <a:xfrm>
            <a:off x="3208333" y="2493953"/>
            <a:ext cx="3786214" cy="155281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r>
              <a:rPr lang="ru-RU" sz="1050" spc="-1" dirty="0" smtClean="0">
                <a:solidFill>
                  <a:srgbClr val="000000"/>
                </a:solidFill>
                <a:latin typeface="Open Sans"/>
                <a:ea typeface="Open Sans"/>
              </a:rPr>
              <a:t>Проведены следующие работы:</a:t>
            </a:r>
          </a:p>
          <a:p>
            <a:r>
              <a:rPr lang="ru-RU" sz="1050" dirty="0" smtClean="0"/>
              <a:t>-ремонт крыши </a:t>
            </a:r>
            <a:r>
              <a:rPr lang="ru-RU" sz="1050" dirty="0" err="1" smtClean="0"/>
              <a:t>Бекринской</a:t>
            </a:r>
            <a:r>
              <a:rPr lang="ru-RU" sz="1050" dirty="0" smtClean="0"/>
              <a:t> школы; </a:t>
            </a:r>
          </a:p>
          <a:p>
            <a:r>
              <a:rPr lang="ru-RU" sz="1050" dirty="0" smtClean="0"/>
              <a:t>-ремонт фундаментов зданий, замена коньков;</a:t>
            </a:r>
          </a:p>
          <a:p>
            <a:r>
              <a:rPr lang="ru-RU" sz="1050" dirty="0" smtClean="0"/>
              <a:t> - замены дверей, окон;</a:t>
            </a:r>
            <a:endParaRPr lang="ru-RU" sz="1050" spc="-1" dirty="0" smtClean="0">
              <a:solidFill>
                <a:srgbClr val="000000"/>
              </a:solidFill>
              <a:latin typeface="Open Sans"/>
              <a:ea typeface="Open Sans"/>
            </a:endParaRPr>
          </a:p>
          <a:p>
            <a:pPr>
              <a:buFontTx/>
              <a:buChar char="-"/>
            </a:pPr>
            <a:r>
              <a:rPr lang="ru-RU" sz="1050" spc="-1" dirty="0" smtClean="0">
                <a:solidFill>
                  <a:srgbClr val="000000"/>
                </a:solidFill>
                <a:latin typeface="Open Sans"/>
                <a:ea typeface="Open Sans"/>
              </a:rPr>
              <a:t>текущие ремонты зданий, учебных и вспомогательных помещений; </a:t>
            </a:r>
          </a:p>
          <a:p>
            <a:pPr>
              <a:buFontTx/>
              <a:buChar char="-"/>
            </a:pPr>
            <a:r>
              <a:rPr lang="ru-RU" sz="1050" spc="-1" dirty="0" smtClean="0">
                <a:solidFill>
                  <a:srgbClr val="000000"/>
                </a:solidFill>
                <a:latin typeface="Open Sans"/>
                <a:ea typeface="Open Sans"/>
              </a:rPr>
              <a:t>профилактические мероприятия в оборудовании школьных котельных и отопительных системах.</a:t>
            </a:r>
          </a:p>
          <a:p>
            <a:pPr algn="just">
              <a:lnSpc>
                <a:spcPct val="100000"/>
              </a:lnSpc>
            </a:pPr>
            <a:endParaRPr lang="ru-RU" sz="1100" b="0" strike="noStrike" spc="-1" dirty="0">
              <a:latin typeface="Arial"/>
            </a:endParaRPr>
          </a:p>
        </p:txBody>
      </p:sp>
      <p:pic>
        <p:nvPicPr>
          <p:cNvPr id="590" name="Рисунок 47"/>
          <p:cNvPicPr/>
          <p:nvPr/>
        </p:nvPicPr>
        <p:blipFill>
          <a:blip r:embed="rId9">
            <a:extLst>
              <a:ext uri="{BEBA8EAE-BF5A-486C-A8C5-ECC9F3942E4B}">
                <a14:imgProps xmlns="" xmlns:a14="http://schemas.microsoft.com/office/drawing/2010/main">
                  <a14:imgLayer>
                    <a14:imgEffect>
                      <a14:brightnessContrast bright="40000" contrast="40000"/>
                    </a14:imgEffect>
                  </a14:imgLayer>
                </a14:imgProps>
              </a:ext>
            </a:extLst>
          </a:blip>
          <a:stretch/>
        </p:blipFill>
        <p:spPr>
          <a:xfrm>
            <a:off x="3136895" y="1493821"/>
            <a:ext cx="4000528" cy="500066"/>
          </a:xfrm>
          <a:prstGeom prst="rect">
            <a:avLst/>
          </a:prstGeom>
          <a:ln w="0">
            <a:solidFill>
              <a:srgbClr val="4BACC6">
                <a:lumMod val="50000"/>
              </a:srgbClr>
            </a:solidFill>
            <a:prstDash val="lgDash"/>
          </a:ln>
        </p:spPr>
      </p:pic>
      <p:sp>
        <p:nvSpPr>
          <p:cNvPr id="591" name="Прямоугольник 48"/>
          <p:cNvSpPr/>
          <p:nvPr/>
        </p:nvSpPr>
        <p:spPr>
          <a:xfrm>
            <a:off x="3058920" y="1052640"/>
            <a:ext cx="340668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1" strike="noStrike" spc="-1">
                <a:solidFill>
                  <a:srgbClr val="245776"/>
                </a:solidFill>
                <a:latin typeface="Open Sans Semibold"/>
                <a:ea typeface="Open Sans Semibold"/>
              </a:rPr>
              <a:t>Сфера здравоохранения</a:t>
            </a:r>
            <a:endParaRPr lang="ru-RU" sz="1800" b="0" strike="noStrike" spc="-1">
              <a:latin typeface="Arial"/>
            </a:endParaRPr>
          </a:p>
        </p:txBody>
      </p:sp>
      <p:sp>
        <p:nvSpPr>
          <p:cNvPr id="592" name="Прямоугольник 49"/>
          <p:cNvSpPr/>
          <p:nvPr/>
        </p:nvSpPr>
        <p:spPr>
          <a:xfrm>
            <a:off x="3184200" y="1493822"/>
            <a:ext cx="3953223" cy="76798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ru-RU" sz="1100" spc="-1" dirty="0" smtClean="0">
                <a:solidFill>
                  <a:srgbClr val="000000"/>
                </a:solidFill>
                <a:latin typeface="Open Sans"/>
                <a:ea typeface="Open Sans"/>
              </a:rPr>
              <a:t>Ремонт склада лекарственных препаратов (покраска стен и потолков)</a:t>
            </a:r>
            <a:endParaRPr lang="ru-RU" sz="1100" b="0" strike="noStrike" spc="-1" dirty="0" smtClean="0">
              <a:solidFill>
                <a:srgbClr val="000000"/>
              </a:solidFill>
              <a:latin typeface="Open Sans"/>
              <a:ea typeface="Open Sans"/>
            </a:endParaRPr>
          </a:p>
          <a:p>
            <a:pPr algn="just">
              <a:lnSpc>
                <a:spcPct val="100000"/>
              </a:lnSpc>
            </a:pPr>
            <a:endParaRPr lang="ru-RU" sz="1100" spc="-1" dirty="0" smtClean="0">
              <a:solidFill>
                <a:srgbClr val="000000"/>
              </a:solidFill>
              <a:latin typeface="Arial"/>
            </a:endParaRPr>
          </a:p>
          <a:p>
            <a:pPr algn="just">
              <a:lnSpc>
                <a:spcPct val="100000"/>
              </a:lnSpc>
            </a:pPr>
            <a:endParaRPr lang="ru-RU" sz="1100" b="0" strike="noStrike" spc="-1" dirty="0">
              <a:latin typeface="Arial"/>
            </a:endParaRPr>
          </a:p>
        </p:txBody>
      </p:sp>
      <p:sp>
        <p:nvSpPr>
          <p:cNvPr id="593" name="TextBox 31"/>
          <p:cNvSpPr/>
          <p:nvPr/>
        </p:nvSpPr>
        <p:spPr>
          <a:xfrm>
            <a:off x="858240" y="154800"/>
            <a:ext cx="978120" cy="759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100" b="0" strike="noStrike" spc="-1">
                <a:solidFill>
                  <a:srgbClr val="002060"/>
                </a:solidFill>
                <a:latin typeface="Open Sans"/>
                <a:ea typeface="Open Sans"/>
              </a:rPr>
              <a:t>Темкинский</a:t>
            </a:r>
            <a:endParaRPr lang="ru-RU" sz="1100" b="0" strike="noStrike" spc="-1">
              <a:latin typeface="Arial"/>
            </a:endParaRPr>
          </a:p>
          <a:p>
            <a:pPr>
              <a:lnSpc>
                <a:spcPct val="100000"/>
              </a:lnSpc>
            </a:pPr>
            <a:r>
              <a:rPr lang="ru-RU" sz="1100" b="0" strike="noStrike" spc="-1">
                <a:solidFill>
                  <a:srgbClr val="002060"/>
                </a:solidFill>
                <a:latin typeface="Open Sans"/>
                <a:ea typeface="Open Sans"/>
              </a:rPr>
              <a:t>район</a:t>
            </a:r>
            <a:endParaRPr lang="ru-RU" sz="1100" b="0" strike="noStrike" spc="-1">
              <a:latin typeface="Arial"/>
            </a:endParaRPr>
          </a:p>
          <a:p>
            <a:pPr>
              <a:lnSpc>
                <a:spcPct val="100000"/>
              </a:lnSpc>
            </a:pPr>
            <a:r>
              <a:rPr lang="ru-RU" sz="1100" b="0" strike="noStrike" spc="-1">
                <a:solidFill>
                  <a:srgbClr val="002060"/>
                </a:solidFill>
                <a:latin typeface="Open Sans"/>
                <a:ea typeface="Open Sans"/>
              </a:rPr>
              <a:t>Смоленской</a:t>
            </a:r>
            <a:endParaRPr lang="ru-RU" sz="1100" b="0" strike="noStrike" spc="-1">
              <a:latin typeface="Arial"/>
            </a:endParaRPr>
          </a:p>
          <a:p>
            <a:pPr>
              <a:lnSpc>
                <a:spcPct val="100000"/>
              </a:lnSpc>
            </a:pPr>
            <a:r>
              <a:rPr lang="ru-RU" sz="1100" b="0" strike="noStrike" spc="-1">
                <a:solidFill>
                  <a:srgbClr val="002060"/>
                </a:solidFill>
                <a:latin typeface="Open Sans"/>
                <a:ea typeface="Open Sans"/>
              </a:rPr>
              <a:t>области</a:t>
            </a:r>
            <a:endParaRPr lang="ru-RU" sz="1100" b="0" strike="noStrike" spc="-1">
              <a:latin typeface="Arial"/>
            </a:endParaRPr>
          </a:p>
        </p:txBody>
      </p:sp>
      <p:sp>
        <p:nvSpPr>
          <p:cNvPr id="594" name="TextBox 37"/>
          <p:cNvSpPr/>
          <p:nvPr/>
        </p:nvSpPr>
        <p:spPr>
          <a:xfrm>
            <a:off x="244440" y="439560"/>
            <a:ext cx="396000" cy="196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700" b="0" strike="noStrike" spc="-1">
                <a:solidFill>
                  <a:srgbClr val="002060"/>
                </a:solidFill>
                <a:latin typeface="Open Sans"/>
                <a:ea typeface="Open Sans"/>
              </a:rPr>
              <a:t>Герб </a:t>
            </a:r>
            <a:endParaRPr lang="ru-RU" sz="700" b="0" strike="noStrike" spc="-1">
              <a:latin typeface="Arial"/>
            </a:endParaRPr>
          </a:p>
        </p:txBody>
      </p:sp>
      <p:pic>
        <p:nvPicPr>
          <p:cNvPr id="595" name="Рисунок 44"/>
          <p:cNvPicPr/>
          <p:nvPr/>
        </p:nvPicPr>
        <p:blipFill>
          <a:blip r:embed="rId10"/>
          <a:stretch/>
        </p:blipFill>
        <p:spPr>
          <a:xfrm>
            <a:off x="226080" y="108720"/>
            <a:ext cx="597240" cy="861480"/>
          </a:xfrm>
          <a:prstGeom prst="rect">
            <a:avLst/>
          </a:prstGeom>
          <a:ln w="0">
            <a:noFill/>
          </a:ln>
        </p:spPr>
      </p:pic>
      <p:pic>
        <p:nvPicPr>
          <p:cNvPr id="10242" name="Picture 2" descr="D:\Логотип.png"/>
          <p:cNvPicPr>
            <a:picLocks noChangeAspect="1" noChangeArrowheads="1"/>
          </p:cNvPicPr>
          <p:nvPr/>
        </p:nvPicPr>
        <p:blipFill>
          <a:blip r:embed="rId11" cstate="print"/>
          <a:srcRect/>
          <a:stretch>
            <a:fillRect/>
          </a:stretch>
        </p:blipFill>
        <p:spPr bwMode="auto">
          <a:xfrm>
            <a:off x="0" y="6637357"/>
            <a:ext cx="2851143" cy="922318"/>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 name="TextBox 3"/>
          <p:cNvSpPr/>
          <p:nvPr/>
        </p:nvSpPr>
        <p:spPr>
          <a:xfrm>
            <a:off x="7131240" y="7190280"/>
            <a:ext cx="437982"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800" b="1" i="1" strike="noStrike" spc="-1" dirty="0" smtClean="0">
                <a:solidFill>
                  <a:srgbClr val="339533"/>
                </a:solidFill>
                <a:latin typeface="Open Sans Semibold"/>
                <a:ea typeface="Open Sans Semibold"/>
              </a:rPr>
              <a:t>23</a:t>
            </a:r>
            <a:endParaRPr lang="ru-RU" sz="1800" b="0" strike="noStrike" spc="-1" dirty="0">
              <a:latin typeface="Arial"/>
            </a:endParaRPr>
          </a:p>
        </p:txBody>
      </p:sp>
      <p:pic>
        <p:nvPicPr>
          <p:cNvPr id="597" name="Рисунок 30"/>
          <p:cNvPicPr/>
          <p:nvPr/>
        </p:nvPicPr>
        <p:blipFill>
          <a:blip r:embed="rId2">
            <a:lum bright="70000" contrast="-70000"/>
            <a:extLst>
              <a:ext uri="{BEBA8EAE-BF5A-486C-A8C5-ECC9F3942E4B}">
                <a14:imgProps xmlns="" xmlns:a14="http://schemas.microsoft.com/office/drawing/2010/main">
                  <a14:imgLayer>
                    <a14:imgEffect>
                      <a14:brightnessContrast contrast="40000"/>
                    </a14:imgEffect>
                  </a14:imgLayer>
                </a14:imgProps>
              </a:ext>
            </a:extLst>
          </a:blip>
          <a:stretch/>
        </p:blipFill>
        <p:spPr>
          <a:xfrm>
            <a:off x="429480" y="1177200"/>
            <a:ext cx="2422080" cy="848160"/>
          </a:xfrm>
          <a:prstGeom prst="rect">
            <a:avLst/>
          </a:prstGeom>
          <a:ln w="0">
            <a:noFill/>
          </a:ln>
        </p:spPr>
      </p:pic>
      <p:pic>
        <p:nvPicPr>
          <p:cNvPr id="598" name="Рисунок 31"/>
          <p:cNvPicPr/>
          <p:nvPr/>
        </p:nvPicPr>
        <p:blipFill>
          <a:blip r:embed="rId3"/>
          <a:stretch/>
        </p:blipFill>
        <p:spPr>
          <a:xfrm>
            <a:off x="2061000" y="156240"/>
            <a:ext cx="5498280" cy="767880"/>
          </a:xfrm>
          <a:prstGeom prst="rect">
            <a:avLst/>
          </a:prstGeom>
          <a:ln w="0">
            <a:noFill/>
          </a:ln>
        </p:spPr>
      </p:pic>
      <p:sp>
        <p:nvSpPr>
          <p:cNvPr id="599" name="TextBox 33"/>
          <p:cNvSpPr/>
          <p:nvPr/>
        </p:nvSpPr>
        <p:spPr>
          <a:xfrm>
            <a:off x="442800" y="1177560"/>
            <a:ext cx="2452320" cy="820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600" b="1" strike="noStrike" spc="-1">
                <a:solidFill>
                  <a:srgbClr val="007FAC"/>
                </a:solidFill>
                <a:latin typeface="Open Sans Semibold"/>
                <a:ea typeface="Open Sans Semibold"/>
              </a:rPr>
              <a:t>Количество предприятий </a:t>
            </a:r>
            <a:endParaRPr lang="ru-RU" sz="1600" b="0" strike="noStrike" spc="-1">
              <a:latin typeface="Arial"/>
            </a:endParaRPr>
          </a:p>
          <a:p>
            <a:pPr algn="ctr">
              <a:lnSpc>
                <a:spcPct val="100000"/>
              </a:lnSpc>
            </a:pPr>
            <a:r>
              <a:rPr lang="ru-RU" sz="1600" b="1" strike="noStrike" spc="-1">
                <a:solidFill>
                  <a:srgbClr val="007FAC"/>
                </a:solidFill>
                <a:latin typeface="Open Sans Semibold"/>
                <a:ea typeface="Open Sans Semibold"/>
              </a:rPr>
              <a:t>розничной торговли</a:t>
            </a:r>
            <a:endParaRPr lang="ru-RU" sz="1600" b="0" strike="noStrike" spc="-1">
              <a:latin typeface="Arial"/>
            </a:endParaRPr>
          </a:p>
        </p:txBody>
      </p:sp>
      <p:sp>
        <p:nvSpPr>
          <p:cNvPr id="600" name="TextBox 34"/>
          <p:cNvSpPr/>
          <p:nvPr/>
        </p:nvSpPr>
        <p:spPr>
          <a:xfrm>
            <a:off x="1694880" y="2179080"/>
            <a:ext cx="636754" cy="583321"/>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ru-RU" sz="3200" b="1" spc="-1" dirty="0" smtClean="0">
                <a:solidFill>
                  <a:srgbClr val="254061"/>
                </a:solidFill>
                <a:latin typeface="Open Sans Semibold"/>
                <a:ea typeface="Open Sans Semibold"/>
              </a:rPr>
              <a:t>53</a:t>
            </a:r>
            <a:endParaRPr lang="ru-RU" sz="3200" b="1" strike="noStrike" spc="-1" dirty="0">
              <a:latin typeface="Arial"/>
            </a:endParaRPr>
          </a:p>
        </p:txBody>
      </p:sp>
      <p:sp>
        <p:nvSpPr>
          <p:cNvPr id="601" name="TextBox 48"/>
          <p:cNvSpPr/>
          <p:nvPr/>
        </p:nvSpPr>
        <p:spPr>
          <a:xfrm>
            <a:off x="3489120" y="1534680"/>
            <a:ext cx="21301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800" b="1" strike="noStrike" spc="-1">
                <a:solidFill>
                  <a:srgbClr val="007FAC"/>
                </a:solidFill>
                <a:latin typeface="Open Sans Semibold"/>
                <a:ea typeface="Open Sans Semibold"/>
              </a:rPr>
              <a:t>Общественное питание</a:t>
            </a:r>
            <a:endParaRPr lang="ru-RU" sz="1800" b="0" strike="noStrike" spc="-1">
              <a:latin typeface="Arial"/>
            </a:endParaRPr>
          </a:p>
        </p:txBody>
      </p:sp>
      <p:sp>
        <p:nvSpPr>
          <p:cNvPr id="602" name="TextBox 49"/>
          <p:cNvSpPr/>
          <p:nvPr/>
        </p:nvSpPr>
        <p:spPr>
          <a:xfrm>
            <a:off x="3341520" y="4520520"/>
            <a:ext cx="2176920" cy="1431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800" b="1" strike="noStrike" spc="-1">
                <a:solidFill>
                  <a:srgbClr val="007FAC"/>
                </a:solidFill>
                <a:latin typeface="Open Sans Semibold"/>
                <a:ea typeface="Open Sans Semibold"/>
              </a:rPr>
              <a:t>Обеспеченность населения торговыми площадями</a:t>
            </a:r>
            <a:endParaRPr lang="ru-RU" sz="1800" b="0" strike="noStrike" spc="-1">
              <a:latin typeface="Arial"/>
            </a:endParaRPr>
          </a:p>
          <a:p>
            <a:pPr algn="ctr">
              <a:lnSpc>
                <a:spcPct val="100000"/>
              </a:lnSpc>
            </a:pPr>
            <a:r>
              <a:rPr lang="ru-RU" sz="1600" b="1" strike="noStrike" spc="-1">
                <a:solidFill>
                  <a:srgbClr val="000000"/>
                </a:solidFill>
                <a:latin typeface="Open Sans Semibold"/>
                <a:ea typeface="Open Sans Semibold"/>
              </a:rPr>
              <a:t>на 1 тыс. чел.</a:t>
            </a:r>
            <a:endParaRPr lang="ru-RU" sz="1600" b="0" strike="noStrike" spc="-1">
              <a:latin typeface="Arial"/>
            </a:endParaRPr>
          </a:p>
        </p:txBody>
      </p:sp>
      <p:pic>
        <p:nvPicPr>
          <p:cNvPr id="603" name="Рисунок 50"/>
          <p:cNvPicPr/>
          <p:nvPr/>
        </p:nvPicPr>
        <p:blipFill>
          <a:blip r:embed="rId4"/>
          <a:stretch/>
        </p:blipFill>
        <p:spPr>
          <a:xfrm>
            <a:off x="5580360" y="4307400"/>
            <a:ext cx="1452240" cy="1452240"/>
          </a:xfrm>
          <a:prstGeom prst="rect">
            <a:avLst/>
          </a:prstGeom>
          <a:ln w="0">
            <a:noFill/>
          </a:ln>
        </p:spPr>
      </p:pic>
      <p:sp>
        <p:nvSpPr>
          <p:cNvPr id="604" name="TextBox 51"/>
          <p:cNvSpPr/>
          <p:nvPr/>
        </p:nvSpPr>
        <p:spPr>
          <a:xfrm>
            <a:off x="5520960" y="4566600"/>
            <a:ext cx="1618200" cy="943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3200" b="1" strike="noStrike" spc="-1" dirty="0" smtClean="0">
                <a:solidFill>
                  <a:srgbClr val="FFFFFF"/>
                </a:solidFill>
                <a:latin typeface="Open Sans"/>
                <a:ea typeface="Open Sans"/>
              </a:rPr>
              <a:t>689,5</a:t>
            </a:r>
            <a:endParaRPr lang="ru-RU" sz="3200" b="0" strike="noStrike" spc="-1" dirty="0">
              <a:latin typeface="Arial"/>
            </a:endParaRPr>
          </a:p>
          <a:p>
            <a:pPr algn="ctr">
              <a:lnSpc>
                <a:spcPct val="100000"/>
              </a:lnSpc>
            </a:pPr>
            <a:r>
              <a:rPr lang="ru-RU" sz="2400" b="1" strike="noStrike" spc="-1" dirty="0">
                <a:solidFill>
                  <a:srgbClr val="FFFFFF"/>
                </a:solidFill>
                <a:latin typeface="Open Sans"/>
                <a:ea typeface="Open Sans"/>
              </a:rPr>
              <a:t>кв. м.</a:t>
            </a:r>
            <a:endParaRPr lang="ru-RU" sz="2400" b="0" strike="noStrike" spc="-1" dirty="0">
              <a:latin typeface="Arial"/>
            </a:endParaRPr>
          </a:p>
        </p:txBody>
      </p:sp>
      <p:pic>
        <p:nvPicPr>
          <p:cNvPr id="605" name="Рисунок 52"/>
          <p:cNvPicPr/>
          <p:nvPr/>
        </p:nvPicPr>
        <p:blipFill>
          <a:blip r:embed="rId5">
            <a:lum bright="70000" contrast="-70000"/>
            <a:extLst>
              <a:ext uri="{BEBA8EAE-BF5A-486C-A8C5-ECC9F3942E4B}">
                <a14:imgProps xmlns="" xmlns:a14="http://schemas.microsoft.com/office/drawing/2010/main">
                  <a14:imgLayer>
                    <a14:imgEffect>
                      <a14:brightnessContrast contrast="40000"/>
                    </a14:imgEffect>
                  </a14:imgLayer>
                </a14:imgProps>
              </a:ext>
            </a:extLst>
          </a:blip>
          <a:stretch/>
        </p:blipFill>
        <p:spPr>
          <a:xfrm>
            <a:off x="429480" y="2921760"/>
            <a:ext cx="2422080" cy="688680"/>
          </a:xfrm>
          <a:prstGeom prst="rect">
            <a:avLst/>
          </a:prstGeom>
          <a:ln w="0">
            <a:noFill/>
          </a:ln>
        </p:spPr>
      </p:pic>
      <p:sp>
        <p:nvSpPr>
          <p:cNvPr id="606" name="TextBox 53"/>
          <p:cNvSpPr/>
          <p:nvPr/>
        </p:nvSpPr>
        <p:spPr>
          <a:xfrm>
            <a:off x="429480" y="2966040"/>
            <a:ext cx="2422080" cy="577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600" b="1" strike="noStrike" spc="-1">
                <a:solidFill>
                  <a:srgbClr val="007FAC"/>
                </a:solidFill>
                <a:latin typeface="Open Sans Semibold"/>
                <a:ea typeface="Open Sans Semibold"/>
              </a:rPr>
              <a:t>Оборот розничной торговли</a:t>
            </a:r>
            <a:endParaRPr lang="ru-RU" sz="1600" b="0" strike="noStrike" spc="-1">
              <a:latin typeface="Arial"/>
            </a:endParaRPr>
          </a:p>
        </p:txBody>
      </p:sp>
      <p:sp>
        <p:nvSpPr>
          <p:cNvPr id="607" name="TextBox 54"/>
          <p:cNvSpPr/>
          <p:nvPr/>
        </p:nvSpPr>
        <p:spPr>
          <a:xfrm>
            <a:off x="1278000" y="3808800"/>
            <a:ext cx="1082005" cy="767987"/>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ru-RU" sz="2800" b="0" strike="noStrike" spc="-1" dirty="0" smtClean="0">
                <a:latin typeface="Arial"/>
              </a:rPr>
              <a:t>546,7</a:t>
            </a:r>
            <a:endParaRPr lang="ru-RU" sz="2800" b="0" strike="noStrike" spc="-1" dirty="0">
              <a:latin typeface="Arial"/>
            </a:endParaRPr>
          </a:p>
          <a:p>
            <a:pPr algn="ctr">
              <a:lnSpc>
                <a:spcPct val="100000"/>
              </a:lnSpc>
            </a:pPr>
            <a:r>
              <a:rPr lang="ru-RU" sz="1600" b="0" strike="noStrike" spc="-1" dirty="0">
                <a:solidFill>
                  <a:srgbClr val="007FAC"/>
                </a:solidFill>
                <a:latin typeface="Open Sans Semibold"/>
                <a:ea typeface="Open Sans Semibold"/>
              </a:rPr>
              <a:t>млн</a:t>
            </a:r>
            <a:r>
              <a:rPr lang="ru-RU" sz="1400" b="0" strike="noStrike" spc="-1" dirty="0">
                <a:solidFill>
                  <a:srgbClr val="007FAC"/>
                </a:solidFill>
                <a:latin typeface="Open Sans Semibold"/>
                <a:ea typeface="Open Sans Semibold"/>
              </a:rPr>
              <a:t>. руб.</a:t>
            </a:r>
            <a:endParaRPr lang="ru-RU" sz="1400" b="0" strike="noStrike" spc="-1" dirty="0">
              <a:latin typeface="Arial"/>
            </a:endParaRPr>
          </a:p>
        </p:txBody>
      </p:sp>
      <p:pic>
        <p:nvPicPr>
          <p:cNvPr id="608" name="Picture 2" descr="http://www.dekor3d.ru/upload/iblock/378/378124e25a3161f32210a5ae5fe9182d.jpg"/>
          <p:cNvPicPr/>
          <p:nvPr/>
        </p:nvPicPr>
        <p:blipFill>
          <a:blip r:embed="rId6"/>
          <a:stretch/>
        </p:blipFill>
        <p:spPr>
          <a:xfrm flipH="1">
            <a:off x="538920" y="3846240"/>
            <a:ext cx="612000" cy="615240"/>
          </a:xfrm>
          <a:prstGeom prst="rect">
            <a:avLst/>
          </a:prstGeom>
          <a:ln w="0">
            <a:noFill/>
          </a:ln>
        </p:spPr>
      </p:pic>
      <p:sp>
        <p:nvSpPr>
          <p:cNvPr id="609" name="TextBox 56"/>
          <p:cNvSpPr/>
          <p:nvPr/>
        </p:nvSpPr>
        <p:spPr>
          <a:xfrm>
            <a:off x="4964760" y="3162600"/>
            <a:ext cx="21301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800" b="1" strike="noStrike" spc="-1">
                <a:solidFill>
                  <a:srgbClr val="007FAC"/>
                </a:solidFill>
                <a:latin typeface="Open Sans Semibold"/>
                <a:ea typeface="Open Sans Semibold"/>
              </a:rPr>
              <a:t>Бытовое обслуживание</a:t>
            </a:r>
            <a:endParaRPr lang="ru-RU" sz="1800" b="0" strike="noStrike" spc="-1">
              <a:latin typeface="Arial"/>
            </a:endParaRPr>
          </a:p>
        </p:txBody>
      </p:sp>
      <p:sp>
        <p:nvSpPr>
          <p:cNvPr id="610" name="Picture 2"/>
          <p:cNvSpPr/>
          <p:nvPr/>
        </p:nvSpPr>
        <p:spPr>
          <a:xfrm>
            <a:off x="3515400" y="2737800"/>
            <a:ext cx="1393200" cy="1393200"/>
          </a:xfrm>
          <a:prstGeom prst="ellipse">
            <a:avLst/>
          </a:prstGeom>
          <a:blipFill rotWithShape="0">
            <a:blip r:embed="rId7"/>
            <a:srcRect l="29742" r="5919"/>
            <a:stretch/>
          </a:blipFill>
          <a:ln w="0">
            <a:noFill/>
          </a:ln>
        </p:spPr>
        <p:style>
          <a:lnRef idx="0">
            <a:scrgbClr r="0" g="0" b="0"/>
          </a:lnRef>
          <a:fillRef idx="0">
            <a:scrgbClr r="0" g="0" b="0"/>
          </a:fillRef>
          <a:effectRef idx="0">
            <a:scrgbClr r="0" g="0" b="0"/>
          </a:effectRef>
          <a:fontRef idx="minor"/>
        </p:style>
      </p:sp>
      <p:pic>
        <p:nvPicPr>
          <p:cNvPr id="611" name="Рисунок 58"/>
          <p:cNvPicPr/>
          <p:nvPr/>
        </p:nvPicPr>
        <p:blipFill>
          <a:blip r:embed="rId8"/>
          <a:stretch/>
        </p:blipFill>
        <p:spPr>
          <a:xfrm>
            <a:off x="3459600" y="2718720"/>
            <a:ext cx="1469880" cy="1469880"/>
          </a:xfrm>
          <a:prstGeom prst="rect">
            <a:avLst/>
          </a:prstGeom>
          <a:ln w="0">
            <a:noFill/>
          </a:ln>
        </p:spPr>
      </p:pic>
      <p:sp>
        <p:nvSpPr>
          <p:cNvPr id="612" name="Picture 4"/>
          <p:cNvSpPr/>
          <p:nvPr/>
        </p:nvSpPr>
        <p:spPr>
          <a:xfrm>
            <a:off x="5703120" y="1161000"/>
            <a:ext cx="1393200" cy="1393200"/>
          </a:xfrm>
          <a:prstGeom prst="ellipse">
            <a:avLst/>
          </a:prstGeom>
          <a:blipFill rotWithShape="0">
            <a:blip r:embed="rId9"/>
            <a:srcRect l="6011" t="289" r="18607" b="-289"/>
            <a:stretch/>
          </a:blipFill>
          <a:ln w="0">
            <a:noFill/>
          </a:ln>
        </p:spPr>
        <p:style>
          <a:lnRef idx="0">
            <a:scrgbClr r="0" g="0" b="0"/>
          </a:lnRef>
          <a:fillRef idx="0">
            <a:scrgbClr r="0" g="0" b="0"/>
          </a:fillRef>
          <a:effectRef idx="0">
            <a:scrgbClr r="0" g="0" b="0"/>
          </a:effectRef>
          <a:fontRef idx="minor"/>
        </p:style>
      </p:sp>
      <p:pic>
        <p:nvPicPr>
          <p:cNvPr id="613" name="Рисунок 60"/>
          <p:cNvPicPr/>
          <p:nvPr/>
        </p:nvPicPr>
        <p:blipFill>
          <a:blip r:embed="rId8"/>
          <a:stretch/>
        </p:blipFill>
        <p:spPr>
          <a:xfrm>
            <a:off x="5663160" y="1122480"/>
            <a:ext cx="1469880" cy="1469880"/>
          </a:xfrm>
          <a:prstGeom prst="rect">
            <a:avLst/>
          </a:prstGeom>
          <a:ln w="0">
            <a:noFill/>
          </a:ln>
        </p:spPr>
      </p:pic>
      <p:sp>
        <p:nvSpPr>
          <p:cNvPr id="614" name="TextBox 61"/>
          <p:cNvSpPr/>
          <p:nvPr/>
        </p:nvSpPr>
        <p:spPr>
          <a:xfrm>
            <a:off x="6152760" y="1478880"/>
            <a:ext cx="495818" cy="767987"/>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4400" b="1" strike="noStrike" spc="-1" dirty="0" smtClean="0">
                <a:solidFill>
                  <a:srgbClr val="FFFFFF"/>
                </a:solidFill>
                <a:latin typeface="Open Sans"/>
                <a:ea typeface="Open Sans"/>
              </a:rPr>
              <a:t>2</a:t>
            </a:r>
            <a:endParaRPr lang="ru-RU" sz="4400" b="0" strike="noStrike" spc="-1" dirty="0">
              <a:latin typeface="Arial"/>
            </a:endParaRPr>
          </a:p>
        </p:txBody>
      </p:sp>
      <p:sp>
        <p:nvSpPr>
          <p:cNvPr id="615" name="TextBox 62"/>
          <p:cNvSpPr/>
          <p:nvPr/>
        </p:nvSpPr>
        <p:spPr>
          <a:xfrm>
            <a:off x="3887640" y="3027600"/>
            <a:ext cx="551520" cy="913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5400" b="1" strike="noStrike" spc="-1">
                <a:solidFill>
                  <a:srgbClr val="FFFFFF"/>
                </a:solidFill>
                <a:latin typeface="Open Sans"/>
                <a:ea typeface="Open Sans"/>
              </a:rPr>
              <a:t>7</a:t>
            </a:r>
            <a:endParaRPr lang="ru-RU" sz="5400" b="0" strike="noStrike" spc="-1">
              <a:latin typeface="Arial"/>
            </a:endParaRPr>
          </a:p>
        </p:txBody>
      </p:sp>
      <p:pic>
        <p:nvPicPr>
          <p:cNvPr id="616" name="Picture 8" descr="http://www.infovoronezh.ru/images/News/6047557350.jpg"/>
          <p:cNvPicPr/>
          <p:nvPr/>
        </p:nvPicPr>
        <p:blipFill>
          <a:blip r:embed="rId10"/>
          <a:stretch/>
        </p:blipFill>
        <p:spPr>
          <a:xfrm>
            <a:off x="378720" y="4777920"/>
            <a:ext cx="2523960" cy="1655280"/>
          </a:xfrm>
          <a:prstGeom prst="rect">
            <a:avLst/>
          </a:prstGeom>
          <a:ln w="0">
            <a:noFill/>
          </a:ln>
        </p:spPr>
      </p:pic>
      <p:pic>
        <p:nvPicPr>
          <p:cNvPr id="617" name="Рисунок 64"/>
          <p:cNvPicPr/>
          <p:nvPr/>
        </p:nvPicPr>
        <p:blipFill>
          <a:blip r:embed="rId11"/>
          <a:stretch/>
        </p:blipFill>
        <p:spPr>
          <a:xfrm>
            <a:off x="883440" y="2157840"/>
            <a:ext cx="650880" cy="622080"/>
          </a:xfrm>
          <a:prstGeom prst="rect">
            <a:avLst/>
          </a:prstGeom>
          <a:ln w="0">
            <a:noFill/>
          </a:ln>
        </p:spPr>
      </p:pic>
      <p:sp>
        <p:nvSpPr>
          <p:cNvPr id="618" name="TextBox 65"/>
          <p:cNvSpPr/>
          <p:nvPr/>
        </p:nvSpPr>
        <p:spPr>
          <a:xfrm>
            <a:off x="2044440" y="347760"/>
            <a:ext cx="5531760" cy="395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000" b="0" strike="noStrike" spc="-1">
                <a:solidFill>
                  <a:srgbClr val="FFFFFF"/>
                </a:solidFill>
                <a:latin typeface="Open Sans Semibold"/>
                <a:ea typeface="Open Sans Semibold"/>
              </a:rPr>
              <a:t>Потребительский рынок товаров и услуг</a:t>
            </a:r>
            <a:endParaRPr lang="ru-RU" sz="2000" b="0" strike="noStrike" spc="-1">
              <a:latin typeface="Arial"/>
            </a:endParaRPr>
          </a:p>
        </p:txBody>
      </p:sp>
      <p:sp>
        <p:nvSpPr>
          <p:cNvPr id="619" name="TextBox 28"/>
          <p:cNvSpPr/>
          <p:nvPr/>
        </p:nvSpPr>
        <p:spPr>
          <a:xfrm>
            <a:off x="858240" y="154800"/>
            <a:ext cx="1138686" cy="860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000" b="0" strike="noStrike" spc="-1" dirty="0" err="1">
                <a:solidFill>
                  <a:srgbClr val="002060"/>
                </a:solidFill>
                <a:latin typeface="Open Sans"/>
                <a:ea typeface="Open Sans"/>
              </a:rPr>
              <a:t>Темкинский</a:t>
            </a:r>
            <a:endParaRPr lang="ru-RU" sz="1000" b="0" strike="noStrike" spc="-1" dirty="0">
              <a:latin typeface="Arial"/>
            </a:endParaRPr>
          </a:p>
          <a:p>
            <a:pPr>
              <a:lnSpc>
                <a:spcPct val="100000"/>
              </a:lnSpc>
            </a:pPr>
            <a:r>
              <a:rPr lang="ru-RU" sz="1000" b="0" strike="noStrike" spc="-1" dirty="0" smtClean="0">
                <a:solidFill>
                  <a:srgbClr val="002060"/>
                </a:solidFill>
                <a:latin typeface="Open Sans"/>
                <a:ea typeface="Open Sans"/>
              </a:rPr>
              <a:t>муниципальный</a:t>
            </a:r>
          </a:p>
          <a:p>
            <a:pPr>
              <a:lnSpc>
                <a:spcPct val="100000"/>
              </a:lnSpc>
            </a:pPr>
            <a:r>
              <a:rPr lang="ru-RU" sz="1000" spc="-1" dirty="0" smtClean="0">
                <a:solidFill>
                  <a:srgbClr val="002060"/>
                </a:solidFill>
                <a:latin typeface="Arial"/>
              </a:rPr>
              <a:t>округ</a:t>
            </a:r>
            <a:endParaRPr lang="ru-RU" sz="1000" b="0" strike="noStrike" spc="-1" dirty="0">
              <a:latin typeface="Arial"/>
            </a:endParaRPr>
          </a:p>
          <a:p>
            <a:pPr>
              <a:lnSpc>
                <a:spcPct val="100000"/>
              </a:lnSpc>
            </a:pPr>
            <a:r>
              <a:rPr lang="ru-RU" sz="1000" b="0" strike="noStrike" spc="-1" dirty="0">
                <a:solidFill>
                  <a:srgbClr val="002060"/>
                </a:solidFill>
                <a:latin typeface="Open Sans"/>
                <a:ea typeface="Open Sans"/>
              </a:rPr>
              <a:t>Смоленской</a:t>
            </a:r>
            <a:endParaRPr lang="ru-RU" sz="1000" b="0" strike="noStrike" spc="-1" dirty="0">
              <a:latin typeface="Arial"/>
            </a:endParaRPr>
          </a:p>
          <a:p>
            <a:pPr>
              <a:lnSpc>
                <a:spcPct val="100000"/>
              </a:lnSpc>
            </a:pPr>
            <a:r>
              <a:rPr lang="ru-RU" sz="1000" b="0" strike="noStrike" spc="-1" dirty="0">
                <a:solidFill>
                  <a:srgbClr val="002060"/>
                </a:solidFill>
                <a:latin typeface="Open Sans"/>
                <a:ea typeface="Open Sans"/>
              </a:rPr>
              <a:t>области</a:t>
            </a:r>
            <a:endParaRPr lang="ru-RU" sz="1000" b="0" strike="noStrike" spc="-1" dirty="0">
              <a:latin typeface="Arial"/>
            </a:endParaRPr>
          </a:p>
        </p:txBody>
      </p:sp>
      <p:sp>
        <p:nvSpPr>
          <p:cNvPr id="620" name="TextBox 32"/>
          <p:cNvSpPr/>
          <p:nvPr/>
        </p:nvSpPr>
        <p:spPr>
          <a:xfrm>
            <a:off x="244440" y="439560"/>
            <a:ext cx="396000" cy="196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700" b="0" strike="noStrike" spc="-1">
                <a:solidFill>
                  <a:srgbClr val="002060"/>
                </a:solidFill>
                <a:latin typeface="Open Sans"/>
                <a:ea typeface="Open Sans"/>
              </a:rPr>
              <a:t>Герб </a:t>
            </a:r>
            <a:endParaRPr lang="ru-RU" sz="700" b="0" strike="noStrike" spc="-1">
              <a:latin typeface="Arial"/>
            </a:endParaRPr>
          </a:p>
        </p:txBody>
      </p:sp>
      <p:pic>
        <p:nvPicPr>
          <p:cNvPr id="621" name="Рисунок 35"/>
          <p:cNvPicPr/>
          <p:nvPr/>
        </p:nvPicPr>
        <p:blipFill>
          <a:blip r:embed="rId12"/>
          <a:stretch/>
        </p:blipFill>
        <p:spPr>
          <a:xfrm>
            <a:off x="226080" y="108720"/>
            <a:ext cx="597240" cy="861480"/>
          </a:xfrm>
          <a:prstGeom prst="rect">
            <a:avLst/>
          </a:prstGeom>
          <a:ln w="0">
            <a:noFill/>
          </a:ln>
        </p:spPr>
      </p:pic>
      <p:sp>
        <p:nvSpPr>
          <p:cNvPr id="622" name="TextBox 27"/>
          <p:cNvSpPr/>
          <p:nvPr/>
        </p:nvSpPr>
        <p:spPr>
          <a:xfrm>
            <a:off x="-1444320" y="3713760"/>
            <a:ext cx="2130120" cy="369000"/>
          </a:xfrm>
          <a:prstGeom prst="rect">
            <a:avLst/>
          </a:prstGeom>
          <a:noFill/>
          <a:ln w="0">
            <a:noFill/>
          </a:ln>
        </p:spPr>
        <p:style>
          <a:lnRef idx="0">
            <a:scrgbClr r="0" g="0" b="0"/>
          </a:lnRef>
          <a:fillRef idx="0">
            <a:scrgbClr r="0" g="0" b="0"/>
          </a:fillRef>
          <a:effectRef idx="0">
            <a:scrgbClr r="0" g="0" b="0"/>
          </a:effectRef>
          <a:fontRef idx="minor"/>
        </p:style>
      </p:sp>
      <p:pic>
        <p:nvPicPr>
          <p:cNvPr id="9218" name="Picture 2" descr="D:\Логотип.png"/>
          <p:cNvPicPr>
            <a:picLocks noChangeAspect="1" noChangeArrowheads="1"/>
          </p:cNvPicPr>
          <p:nvPr/>
        </p:nvPicPr>
        <p:blipFill>
          <a:blip r:embed="rId13" cstate="print"/>
          <a:srcRect/>
          <a:stretch>
            <a:fillRect/>
          </a:stretch>
        </p:blipFill>
        <p:spPr bwMode="auto">
          <a:xfrm>
            <a:off x="0" y="6565919"/>
            <a:ext cx="2851143" cy="993756"/>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Финансовая деятельность</a:t>
            </a:r>
          </a:p>
        </p:txBody>
      </p:sp>
      <p:sp>
        <p:nvSpPr>
          <p:cNvPr id="4" name="TextBox 3"/>
          <p:cNvSpPr txBox="1"/>
          <p:nvPr/>
        </p:nvSpPr>
        <p:spPr>
          <a:xfrm>
            <a:off x="7121735"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24</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18" name="Диаграмма 17"/>
          <p:cNvGraphicFramePr/>
          <p:nvPr>
            <p:extLst>
              <p:ext uri="{D42A27DB-BD31-4B8C-83A1-F6EECF244321}">
                <p14:modId xmlns="" xmlns:p14="http://schemas.microsoft.com/office/powerpoint/2010/main" val="2480989578"/>
              </p:ext>
            </p:extLst>
          </p:nvPr>
        </p:nvGraphicFramePr>
        <p:xfrm>
          <a:off x="110549" y="2348664"/>
          <a:ext cx="7044570" cy="4488217"/>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p:cNvSpPr txBox="1"/>
          <p:nvPr/>
        </p:nvSpPr>
        <p:spPr>
          <a:xfrm>
            <a:off x="0" y="1596902"/>
            <a:ext cx="3756380" cy="523220"/>
          </a:xfrm>
          <a:prstGeom prst="rect">
            <a:avLst/>
          </a:prstGeom>
          <a:noFill/>
        </p:spPr>
        <p:txBody>
          <a:bodyPr wrap="square" rtlCol="0">
            <a:spAutoFit/>
          </a:bodyPr>
          <a:lstStyle/>
          <a:p>
            <a:pPr algn="ctr"/>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Финансовые организации, </a:t>
            </a:r>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осуществляющие деятельность</a:t>
            </a:r>
          </a:p>
        </p:txBody>
      </p:sp>
      <p:graphicFrame>
        <p:nvGraphicFramePr>
          <p:cNvPr id="20" name="Таблица 19"/>
          <p:cNvGraphicFramePr>
            <a:graphicFrameLocks noGrp="1"/>
          </p:cNvGraphicFramePr>
          <p:nvPr>
            <p:extLst>
              <p:ext uri="{D42A27DB-BD31-4B8C-83A1-F6EECF244321}">
                <p14:modId xmlns="" xmlns:p14="http://schemas.microsoft.com/office/powerpoint/2010/main" val="888132038"/>
              </p:ext>
            </p:extLst>
          </p:nvPr>
        </p:nvGraphicFramePr>
        <p:xfrm>
          <a:off x="267914" y="2388358"/>
          <a:ext cx="3220552" cy="1187355"/>
        </p:xfrm>
        <a:graphic>
          <a:graphicData uri="http://schemas.openxmlformats.org/drawingml/2006/table">
            <a:tbl>
              <a:tblPr firstRow="1" bandRow="1">
                <a:tableStyleId>{5C22544A-7EE6-4342-B048-85BDC9FD1C3A}</a:tableStyleId>
              </a:tblPr>
              <a:tblGrid>
                <a:gridCol w="1606994">
                  <a:extLst>
                    <a:ext uri="{9D8B030D-6E8A-4147-A177-3AD203B41FA5}">
                      <a16:colId xmlns="" xmlns:a16="http://schemas.microsoft.com/office/drawing/2014/main" val="271249730"/>
                    </a:ext>
                  </a:extLst>
                </a:gridCol>
                <a:gridCol w="1613558">
                  <a:extLst>
                    <a:ext uri="{9D8B030D-6E8A-4147-A177-3AD203B41FA5}">
                      <a16:colId xmlns="" xmlns:a16="http://schemas.microsoft.com/office/drawing/2014/main" val="3658549356"/>
                    </a:ext>
                  </a:extLst>
                </a:gridCol>
              </a:tblGrid>
              <a:tr h="262375">
                <a:tc>
                  <a:txBody>
                    <a:bodyPr/>
                    <a:lstStyle/>
                    <a:p>
                      <a:pPr algn="ctr"/>
                      <a:r>
                        <a:rPr lang="ru-RU" sz="105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Банки</a:t>
                      </a:r>
                      <a:endParaRPr lang="ru-RU" sz="1050"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FFF"/>
                    </a:solidFill>
                  </a:tcPr>
                </a:tc>
                <a:tc>
                  <a:txBody>
                    <a:bodyPr/>
                    <a:lstStyle/>
                    <a:p>
                      <a:pPr algn="ctr"/>
                      <a:r>
                        <a:rPr lang="ru-RU" sz="105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Страховые компании</a:t>
                      </a:r>
                      <a:endParaRPr lang="ru-RU" sz="1050"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FFF"/>
                    </a:solidFill>
                  </a:tcPr>
                </a:tc>
                <a:extLst>
                  <a:ext uri="{0D108BD9-81ED-4DB2-BD59-A6C34878D82A}">
                    <a16:rowId xmlns="" xmlns:a16="http://schemas.microsoft.com/office/drawing/2014/main" val="446570374"/>
                  </a:ext>
                </a:extLst>
              </a:tr>
              <a:tr h="924980">
                <a:tc>
                  <a:txBody>
                    <a:bodyPr/>
                    <a:lstStyle/>
                    <a:p>
                      <a:pPr algn="ctr"/>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ПАО «Сбербанк России» Смоленское отделение 8609/063</a:t>
                      </a:r>
                      <a:endParaRPr lang="ru-RU" sz="1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FFFF"/>
                    </a:solidFill>
                  </a:tcPr>
                </a:tc>
                <a:tc>
                  <a:txBody>
                    <a:bodyPr/>
                    <a:lstStyle/>
                    <a:p>
                      <a:pPr algn="ctr"/>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Филиал </a:t>
                      </a:r>
                      <a:b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br>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ПАО СК «Росгосстрах»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FFFF"/>
                    </a:solidFill>
                  </a:tcPr>
                </a:tc>
                <a:extLst>
                  <a:ext uri="{0D108BD9-81ED-4DB2-BD59-A6C34878D82A}">
                    <a16:rowId xmlns="" xmlns:a16="http://schemas.microsoft.com/office/drawing/2014/main" val="3661350664"/>
                  </a:ext>
                </a:extLst>
              </a:tr>
            </a:tbl>
          </a:graphicData>
        </a:graphic>
      </p:graphicFrame>
      <p:sp>
        <p:nvSpPr>
          <p:cNvPr id="21" name="TextBox 20"/>
          <p:cNvSpPr txBox="1"/>
          <p:nvPr/>
        </p:nvSpPr>
        <p:spPr>
          <a:xfrm>
            <a:off x="2816570" y="1114439"/>
            <a:ext cx="3779341" cy="338554"/>
          </a:xfrm>
          <a:prstGeom prst="rect">
            <a:avLst/>
          </a:prstGeom>
          <a:noFill/>
        </p:spPr>
        <p:txBody>
          <a:bodyPr wrap="square" rtlCol="0">
            <a:spAutoFit/>
          </a:body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Структура доходов, млн. руб</a:t>
            </a: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a:t>
            </a:r>
          </a:p>
        </p:txBody>
      </p:sp>
      <p:graphicFrame>
        <p:nvGraphicFramePr>
          <p:cNvPr id="22" name="Диаграмма 21"/>
          <p:cNvGraphicFramePr/>
          <p:nvPr>
            <p:extLst>
              <p:ext uri="{D42A27DB-BD31-4B8C-83A1-F6EECF244321}">
                <p14:modId xmlns="" xmlns:p14="http://schemas.microsoft.com/office/powerpoint/2010/main" val="1779630903"/>
              </p:ext>
            </p:extLst>
          </p:nvPr>
        </p:nvGraphicFramePr>
        <p:xfrm>
          <a:off x="3145330" y="1065193"/>
          <a:ext cx="4414345" cy="3500462"/>
        </p:xfrm>
        <a:graphic>
          <a:graphicData uri="http://schemas.openxmlformats.org/drawingml/2006/chart">
            <c:chart xmlns:c="http://schemas.openxmlformats.org/drawingml/2006/chart" xmlns:r="http://schemas.openxmlformats.org/officeDocument/2006/relationships" r:id="rId5"/>
          </a:graphicData>
        </a:graphic>
      </p:graphicFrame>
      <p:sp>
        <p:nvSpPr>
          <p:cNvPr id="23" name="TextBox 22"/>
          <p:cNvSpPr txBox="1"/>
          <p:nvPr/>
        </p:nvSpPr>
        <p:spPr>
          <a:xfrm>
            <a:off x="159749" y="4492546"/>
            <a:ext cx="3802564" cy="338554"/>
          </a:xfrm>
          <a:prstGeom prst="rect">
            <a:avLst/>
          </a:prstGeom>
          <a:noFill/>
        </p:spPr>
        <p:txBody>
          <a:bodyPr wrap="square" rtlCol="0">
            <a:spAutoFit/>
          </a:body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Структура расходов, млн. руб.</a:t>
            </a:r>
            <a:endPar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p:cNvSpPr txBox="1"/>
          <p:nvPr/>
        </p:nvSpPr>
        <p:spPr>
          <a:xfrm>
            <a:off x="833915" y="154887"/>
            <a:ext cx="1143262" cy="861774"/>
          </a:xfrm>
          <a:prstGeom prst="rect">
            <a:avLst/>
          </a:prstGeom>
          <a:noFill/>
        </p:spPr>
        <p:txBody>
          <a:bodyPr wrap="none" rtlCol="0">
            <a:spAutoFit/>
          </a:bodyPr>
          <a:lstStyle/>
          <a:p>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Темкинский</a:t>
            </a:r>
          </a:p>
          <a:p>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a:t>
            </a:r>
          </a:p>
          <a:p>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округ</a:t>
            </a:r>
            <a:endParaRPr lang="ru-RU" sz="1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7" name="TextBox 16"/>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4" name="Рисунок 2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226007" y="108683"/>
            <a:ext cx="597547" cy="861846"/>
          </a:xfrm>
          <a:prstGeom prst="rect">
            <a:avLst/>
          </a:prstGeom>
        </p:spPr>
      </p:pic>
      <p:pic>
        <p:nvPicPr>
          <p:cNvPr id="8194" name="Picture 2" descr="D:\Логотип.png"/>
          <p:cNvPicPr>
            <a:picLocks noChangeAspect="1" noChangeArrowheads="1"/>
          </p:cNvPicPr>
          <p:nvPr/>
        </p:nvPicPr>
        <p:blipFill>
          <a:blip r:embed="rId7" cstate="print"/>
          <a:srcRect/>
          <a:stretch>
            <a:fillRect/>
          </a:stretch>
        </p:blipFill>
        <p:spPr bwMode="auto">
          <a:xfrm>
            <a:off x="0" y="6637357"/>
            <a:ext cx="2922581" cy="922318"/>
          </a:xfrm>
          <a:prstGeom prst="rect">
            <a:avLst/>
          </a:prstGeom>
          <a:noFill/>
        </p:spPr>
      </p:pic>
    </p:spTree>
    <p:extLst>
      <p:ext uri="{BB962C8B-B14F-4D97-AF65-F5344CB8AC3E}">
        <p14:creationId xmlns="" xmlns:p14="http://schemas.microsoft.com/office/powerpoint/2010/main" val="12141556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5" name="Рисунок 5"/>
          <p:cNvPicPr/>
          <p:nvPr/>
        </p:nvPicPr>
        <p:blipFill>
          <a:blip r:embed="rId3">
            <a:extLst>
              <a:ext uri="{BEBA8EAE-BF5A-486C-A8C5-ECC9F3942E4B}">
                <a14:imgProps xmlns="" xmlns:a14="http://schemas.microsoft.com/office/drawing/2010/main">
                  <a14:imgLayer>
                    <a14:imgEffect>
                      <a14:brightnessContrast bright="20000" contrast="-40000"/>
                    </a14:imgEffect>
                  </a14:imgLayer>
                </a14:imgProps>
              </a:ext>
            </a:extLst>
          </a:blip>
          <a:stretch/>
        </p:blipFill>
        <p:spPr>
          <a:xfrm>
            <a:off x="268595" y="3494085"/>
            <a:ext cx="7011704" cy="1071570"/>
          </a:xfrm>
          <a:prstGeom prst="rect">
            <a:avLst/>
          </a:prstGeom>
          <a:ln w="0">
            <a:noFill/>
          </a:ln>
        </p:spPr>
      </p:pic>
      <p:pic>
        <p:nvPicPr>
          <p:cNvPr id="636" name="Рисунок 9"/>
          <p:cNvPicPr/>
          <p:nvPr/>
        </p:nvPicPr>
        <p:blipFill>
          <a:blip r:embed="rId4"/>
          <a:stretch/>
        </p:blipFill>
        <p:spPr>
          <a:xfrm>
            <a:off x="2061000" y="156240"/>
            <a:ext cx="5498280" cy="767880"/>
          </a:xfrm>
          <a:prstGeom prst="rect">
            <a:avLst/>
          </a:prstGeom>
          <a:ln w="0">
            <a:noFill/>
          </a:ln>
        </p:spPr>
      </p:pic>
      <p:sp>
        <p:nvSpPr>
          <p:cNvPr id="637" name="TextBox 2"/>
          <p:cNvSpPr/>
          <p:nvPr/>
        </p:nvSpPr>
        <p:spPr>
          <a:xfrm>
            <a:off x="2061000" y="311040"/>
            <a:ext cx="549828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400" b="0" strike="noStrike" spc="-1">
                <a:solidFill>
                  <a:srgbClr val="FFFFFF"/>
                </a:solidFill>
                <a:latin typeface="Open Sans Semibold"/>
                <a:ea typeface="Open Sans Semibold"/>
              </a:rPr>
              <a:t>Образование</a:t>
            </a:r>
            <a:endParaRPr lang="ru-RU" sz="2400" b="0" strike="noStrike" spc="-1">
              <a:latin typeface="Arial"/>
            </a:endParaRPr>
          </a:p>
        </p:txBody>
      </p:sp>
      <p:sp>
        <p:nvSpPr>
          <p:cNvPr id="638" name="TextBox 3"/>
          <p:cNvSpPr/>
          <p:nvPr/>
        </p:nvSpPr>
        <p:spPr>
          <a:xfrm>
            <a:off x="7131240" y="7190280"/>
            <a:ext cx="437982"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800" b="1" i="1" strike="noStrike" spc="-1" dirty="0" smtClean="0">
                <a:solidFill>
                  <a:srgbClr val="339533"/>
                </a:solidFill>
                <a:latin typeface="Open Sans Semibold"/>
                <a:ea typeface="Open Sans Semibold"/>
              </a:rPr>
              <a:t>25</a:t>
            </a:r>
            <a:endParaRPr lang="ru-RU" sz="1800" b="0" strike="noStrike" spc="-1" dirty="0">
              <a:latin typeface="Arial"/>
            </a:endParaRPr>
          </a:p>
        </p:txBody>
      </p:sp>
      <p:sp>
        <p:nvSpPr>
          <p:cNvPr id="639" name="TextBox 1"/>
          <p:cNvSpPr/>
          <p:nvPr/>
        </p:nvSpPr>
        <p:spPr>
          <a:xfrm>
            <a:off x="474120" y="2749680"/>
            <a:ext cx="1470600" cy="592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100" b="0" strike="noStrike" spc="-1">
                <a:solidFill>
                  <a:srgbClr val="007FAC"/>
                </a:solidFill>
                <a:latin typeface="Open Sans Semibold"/>
                <a:ea typeface="Open Sans Semibold"/>
              </a:rPr>
              <a:t>Муниципальные </a:t>
            </a:r>
            <a:endParaRPr lang="ru-RU" sz="1100" b="0" strike="noStrike" spc="-1">
              <a:latin typeface="Arial"/>
            </a:endParaRPr>
          </a:p>
          <a:p>
            <a:pPr algn="ctr">
              <a:lnSpc>
                <a:spcPct val="100000"/>
              </a:lnSpc>
            </a:pPr>
            <a:r>
              <a:rPr lang="ru-RU" sz="1100" b="0" strike="noStrike" spc="-1">
                <a:solidFill>
                  <a:srgbClr val="007FAC"/>
                </a:solidFill>
                <a:latin typeface="Open Sans Semibold"/>
                <a:ea typeface="Open Sans Semibold"/>
              </a:rPr>
              <a:t>образовательных </a:t>
            </a:r>
            <a:endParaRPr lang="ru-RU" sz="1100" b="0" strike="noStrike" spc="-1">
              <a:latin typeface="Arial"/>
            </a:endParaRPr>
          </a:p>
          <a:p>
            <a:pPr algn="ctr">
              <a:lnSpc>
                <a:spcPct val="100000"/>
              </a:lnSpc>
            </a:pPr>
            <a:r>
              <a:rPr lang="ru-RU" sz="1100" b="0" strike="noStrike" spc="-1">
                <a:solidFill>
                  <a:srgbClr val="007FAC"/>
                </a:solidFill>
                <a:latin typeface="Open Sans Semibold"/>
                <a:ea typeface="Open Sans Semibold"/>
              </a:rPr>
              <a:t>учреждений</a:t>
            </a:r>
            <a:endParaRPr lang="ru-RU" sz="1100" b="0" strike="noStrike" spc="-1">
              <a:latin typeface="Arial"/>
            </a:endParaRPr>
          </a:p>
        </p:txBody>
      </p:sp>
      <p:sp>
        <p:nvSpPr>
          <p:cNvPr id="640" name="TextBox 24"/>
          <p:cNvSpPr/>
          <p:nvPr/>
        </p:nvSpPr>
        <p:spPr>
          <a:xfrm>
            <a:off x="2706480" y="2800440"/>
            <a:ext cx="2035080" cy="425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100" b="0" strike="noStrike" spc="-1">
                <a:solidFill>
                  <a:srgbClr val="007FAC"/>
                </a:solidFill>
                <a:latin typeface="Open Sans Semibold"/>
                <a:ea typeface="Open Sans Semibold"/>
              </a:rPr>
              <a:t>Учреждения общего образования</a:t>
            </a:r>
            <a:endParaRPr lang="ru-RU" sz="1100" b="0" strike="noStrike" spc="-1">
              <a:latin typeface="Arial"/>
            </a:endParaRPr>
          </a:p>
        </p:txBody>
      </p:sp>
      <p:sp>
        <p:nvSpPr>
          <p:cNvPr id="641" name="TextBox 25"/>
          <p:cNvSpPr/>
          <p:nvPr/>
        </p:nvSpPr>
        <p:spPr>
          <a:xfrm>
            <a:off x="5238000" y="2790720"/>
            <a:ext cx="2053080" cy="592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100" b="0" strike="noStrike" spc="-1">
                <a:solidFill>
                  <a:srgbClr val="007FAC"/>
                </a:solidFill>
                <a:latin typeface="Open Sans Semibold"/>
                <a:ea typeface="Open Sans Semibold"/>
              </a:rPr>
              <a:t>Учреждения дополнительного образования</a:t>
            </a:r>
            <a:endParaRPr lang="ru-RU" sz="1100" b="0" strike="noStrike" spc="-1">
              <a:latin typeface="Arial"/>
            </a:endParaRPr>
          </a:p>
        </p:txBody>
      </p:sp>
      <p:sp>
        <p:nvSpPr>
          <p:cNvPr id="642" name="TextBox 28"/>
          <p:cNvSpPr/>
          <p:nvPr/>
        </p:nvSpPr>
        <p:spPr>
          <a:xfrm>
            <a:off x="389160" y="3565523"/>
            <a:ext cx="1251602"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ru-RU" sz="1400" b="0" strike="noStrike" spc="-1" dirty="0">
                <a:solidFill>
                  <a:srgbClr val="007FAC"/>
                </a:solidFill>
                <a:latin typeface="Open Sans Semibold"/>
                <a:ea typeface="Open Sans Semibold"/>
              </a:rPr>
              <a:t>Общее </a:t>
            </a:r>
            <a:endParaRPr lang="ru-RU" sz="1400" b="0" strike="noStrike" spc="-1" dirty="0">
              <a:latin typeface="Arial"/>
            </a:endParaRPr>
          </a:p>
          <a:p>
            <a:pPr algn="ctr">
              <a:lnSpc>
                <a:spcPct val="100000"/>
              </a:lnSpc>
            </a:pPr>
            <a:r>
              <a:rPr lang="ru-RU" sz="1400" b="0" strike="noStrike" spc="-1" dirty="0">
                <a:solidFill>
                  <a:srgbClr val="007FAC"/>
                </a:solidFill>
                <a:latin typeface="Open Sans Semibold"/>
                <a:ea typeface="Open Sans Semibold"/>
              </a:rPr>
              <a:t>образование</a:t>
            </a:r>
            <a:endParaRPr lang="ru-RU" sz="1400" b="0" strike="noStrike" spc="-1" dirty="0">
              <a:latin typeface="Arial"/>
            </a:endParaRPr>
          </a:p>
        </p:txBody>
      </p:sp>
      <p:sp>
        <p:nvSpPr>
          <p:cNvPr id="643" name="TextBox 29"/>
          <p:cNvSpPr/>
          <p:nvPr/>
        </p:nvSpPr>
        <p:spPr>
          <a:xfrm>
            <a:off x="2291400" y="3746880"/>
            <a:ext cx="460620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228960" indent="-228600">
              <a:lnSpc>
                <a:spcPct val="100000"/>
              </a:lnSpc>
              <a:tabLst>
                <a:tab pos="0" algn="l"/>
              </a:tabLst>
            </a:pPr>
            <a:r>
              <a:rPr lang="ru-RU" sz="1600" b="1" spc="-1" dirty="0" smtClean="0">
                <a:solidFill>
                  <a:srgbClr val="254061"/>
                </a:solidFill>
                <a:latin typeface="Open Sans"/>
                <a:ea typeface="Open Sans"/>
              </a:rPr>
              <a:t>1</a:t>
            </a:r>
            <a:r>
              <a:rPr lang="ru-RU" sz="1200" b="1" spc="-1" dirty="0" smtClean="0">
                <a:solidFill>
                  <a:srgbClr val="254061"/>
                </a:solidFill>
                <a:latin typeface="Open Sans"/>
                <a:ea typeface="Open Sans"/>
              </a:rPr>
              <a:t> </a:t>
            </a:r>
            <a:r>
              <a:rPr lang="ru-RU" sz="1200" b="0" strike="noStrike" spc="-1" dirty="0" smtClean="0">
                <a:solidFill>
                  <a:srgbClr val="000000"/>
                </a:solidFill>
                <a:latin typeface="Open Sans"/>
                <a:ea typeface="Open Sans"/>
              </a:rPr>
              <a:t>средняя </a:t>
            </a:r>
            <a:r>
              <a:rPr lang="ru-RU" sz="1200" b="0" strike="noStrike" spc="-1" dirty="0">
                <a:solidFill>
                  <a:srgbClr val="000000"/>
                </a:solidFill>
                <a:latin typeface="Open Sans"/>
                <a:ea typeface="Open Sans"/>
              </a:rPr>
              <a:t>общеобразовательная школа</a:t>
            </a:r>
            <a:endParaRPr lang="ru-RU" sz="1200" b="0" strike="noStrike" spc="-1" dirty="0">
              <a:latin typeface="Arial"/>
            </a:endParaRPr>
          </a:p>
          <a:p>
            <a:pPr marL="343260" indent="-342900">
              <a:lnSpc>
                <a:spcPct val="100000"/>
              </a:lnSpc>
              <a:tabLst>
                <a:tab pos="0" algn="l"/>
              </a:tabLst>
            </a:pPr>
            <a:r>
              <a:rPr lang="ru-RU" sz="1600" b="1" strike="noStrike" spc="-1" dirty="0" smtClean="0">
                <a:solidFill>
                  <a:srgbClr val="254061"/>
                </a:solidFill>
                <a:latin typeface="Open Sans"/>
                <a:ea typeface="Open Sans"/>
              </a:rPr>
              <a:t>3 </a:t>
            </a:r>
            <a:r>
              <a:rPr lang="ru-RU" sz="1200" b="0" strike="noStrike" spc="-1" dirty="0" smtClean="0">
                <a:solidFill>
                  <a:srgbClr val="000000"/>
                </a:solidFill>
                <a:latin typeface="Open Sans"/>
                <a:ea typeface="Open Sans"/>
              </a:rPr>
              <a:t> </a:t>
            </a:r>
            <a:r>
              <a:rPr lang="ru-RU" sz="1200" b="0" strike="noStrike" spc="-1" dirty="0">
                <a:solidFill>
                  <a:srgbClr val="000000"/>
                </a:solidFill>
                <a:latin typeface="Open Sans"/>
                <a:ea typeface="Open Sans"/>
              </a:rPr>
              <a:t>основных общеобразовательных </a:t>
            </a:r>
            <a:r>
              <a:rPr lang="ru-RU" sz="1200" b="0" strike="noStrike" spc="-1" dirty="0" smtClean="0">
                <a:solidFill>
                  <a:srgbClr val="000000"/>
                </a:solidFill>
                <a:latin typeface="Open Sans"/>
                <a:ea typeface="Open Sans"/>
              </a:rPr>
              <a:t>школ</a:t>
            </a:r>
            <a:endParaRPr lang="ru-RU" sz="1200" b="0" strike="noStrike" spc="-1" dirty="0">
              <a:latin typeface="Arial"/>
            </a:endParaRPr>
          </a:p>
        </p:txBody>
      </p:sp>
      <p:pic>
        <p:nvPicPr>
          <p:cNvPr id="644" name="Рисунок 35"/>
          <p:cNvPicPr/>
          <p:nvPr/>
        </p:nvPicPr>
        <p:blipFill>
          <a:blip r:embed="rId5">
            <a:extLst>
              <a:ext uri="{BEBA8EAE-BF5A-486C-A8C5-ECC9F3942E4B}">
                <a14:imgProps xmlns="" xmlns:a14="http://schemas.microsoft.com/office/drawing/2010/main">
                  <a14:imgLayer>
                    <a14:imgEffect>
                      <a14:brightnessContrast bright="20000"/>
                    </a14:imgEffect>
                  </a14:imgLayer>
                </a14:imgProps>
              </a:ext>
            </a:extLst>
          </a:blip>
          <a:stretch/>
        </p:blipFill>
        <p:spPr>
          <a:xfrm>
            <a:off x="279374" y="4637094"/>
            <a:ext cx="6067425" cy="785818"/>
          </a:xfrm>
          <a:prstGeom prst="rect">
            <a:avLst/>
          </a:prstGeom>
          <a:ln w="0">
            <a:noFill/>
          </a:ln>
        </p:spPr>
      </p:pic>
      <p:sp>
        <p:nvSpPr>
          <p:cNvPr id="645" name="TextBox 36"/>
          <p:cNvSpPr/>
          <p:nvPr/>
        </p:nvSpPr>
        <p:spPr>
          <a:xfrm>
            <a:off x="279374" y="4708531"/>
            <a:ext cx="2048385" cy="76798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ru-RU" sz="1400" b="0" strike="noStrike" spc="-1" dirty="0">
                <a:solidFill>
                  <a:srgbClr val="007FAC"/>
                </a:solidFill>
                <a:latin typeface="Open Sans Semibold"/>
                <a:ea typeface="Open Sans Semibold"/>
              </a:rPr>
              <a:t>Дополнительное </a:t>
            </a:r>
            <a:endParaRPr lang="ru-RU" sz="1400" b="0" strike="noStrike" spc="-1" dirty="0">
              <a:latin typeface="Arial"/>
            </a:endParaRPr>
          </a:p>
          <a:p>
            <a:pPr algn="ctr">
              <a:lnSpc>
                <a:spcPct val="100000"/>
              </a:lnSpc>
            </a:pPr>
            <a:r>
              <a:rPr lang="ru-RU" sz="1400" b="0" strike="noStrike" spc="-1" dirty="0">
                <a:solidFill>
                  <a:srgbClr val="007FAC"/>
                </a:solidFill>
                <a:latin typeface="Open Sans Semibold"/>
                <a:ea typeface="Open Sans Semibold"/>
              </a:rPr>
              <a:t>образование</a:t>
            </a:r>
            <a:endParaRPr lang="ru-RU" sz="1400" b="0" strike="noStrike" spc="-1" dirty="0">
              <a:latin typeface="Arial"/>
            </a:endParaRPr>
          </a:p>
          <a:p>
            <a:pPr algn="ctr">
              <a:lnSpc>
                <a:spcPct val="100000"/>
              </a:lnSpc>
            </a:pPr>
            <a:r>
              <a:rPr lang="ru-RU" sz="1200" b="0" strike="noStrike" spc="-1" dirty="0">
                <a:solidFill>
                  <a:srgbClr val="000000"/>
                </a:solidFill>
                <a:latin typeface="Open Sans"/>
                <a:ea typeface="Open Sans"/>
              </a:rPr>
              <a:t>Обучаются</a:t>
            </a:r>
            <a:r>
              <a:rPr lang="ru-RU" sz="1100" b="0" strike="noStrike" spc="-1" dirty="0">
                <a:solidFill>
                  <a:srgbClr val="000000"/>
                </a:solidFill>
                <a:latin typeface="Open Sans Semibold"/>
                <a:ea typeface="Open Sans Semibold"/>
              </a:rPr>
              <a:t> </a:t>
            </a:r>
            <a:r>
              <a:rPr lang="ru-RU" sz="1600" b="1" strike="noStrike" spc="-1" dirty="0" smtClean="0">
                <a:solidFill>
                  <a:srgbClr val="254061"/>
                </a:solidFill>
                <a:latin typeface="Open Sans"/>
                <a:ea typeface="Open Sans"/>
              </a:rPr>
              <a:t>262</a:t>
            </a:r>
            <a:r>
              <a:rPr lang="ru-RU" sz="1400" b="1" strike="noStrike" spc="-1" dirty="0" smtClean="0">
                <a:solidFill>
                  <a:srgbClr val="000000"/>
                </a:solidFill>
                <a:latin typeface="Open Sans"/>
                <a:ea typeface="Open Sans"/>
              </a:rPr>
              <a:t> </a:t>
            </a:r>
            <a:r>
              <a:rPr lang="ru-RU" sz="1200" b="0" strike="noStrike" spc="-1" dirty="0">
                <a:solidFill>
                  <a:srgbClr val="000000"/>
                </a:solidFill>
                <a:latin typeface="Open Sans"/>
                <a:ea typeface="Open Sans"/>
              </a:rPr>
              <a:t>чел.</a:t>
            </a:r>
            <a:endParaRPr lang="ru-RU" sz="1200" b="0" strike="noStrike" spc="-1" dirty="0">
              <a:latin typeface="Arial"/>
            </a:endParaRPr>
          </a:p>
        </p:txBody>
      </p:sp>
      <p:pic>
        <p:nvPicPr>
          <p:cNvPr id="646" name="Рисунок 53"/>
          <p:cNvPicPr/>
          <p:nvPr/>
        </p:nvPicPr>
        <p:blipFill>
          <a:blip r:embed="rId6"/>
          <a:stretch/>
        </p:blipFill>
        <p:spPr>
          <a:xfrm>
            <a:off x="420840" y="1234440"/>
            <a:ext cx="1503360" cy="1501200"/>
          </a:xfrm>
          <a:prstGeom prst="rect">
            <a:avLst/>
          </a:prstGeom>
          <a:ln w="0">
            <a:noFill/>
          </a:ln>
        </p:spPr>
      </p:pic>
      <p:pic>
        <p:nvPicPr>
          <p:cNvPr id="647" name="Рисунок 55"/>
          <p:cNvPicPr/>
          <p:nvPr/>
        </p:nvPicPr>
        <p:blipFill>
          <a:blip r:embed="rId7"/>
          <a:stretch/>
        </p:blipFill>
        <p:spPr>
          <a:xfrm>
            <a:off x="2949840" y="1236600"/>
            <a:ext cx="1519560" cy="1512720"/>
          </a:xfrm>
          <a:prstGeom prst="rect">
            <a:avLst/>
          </a:prstGeom>
          <a:ln w="0">
            <a:noFill/>
          </a:ln>
        </p:spPr>
      </p:pic>
      <p:pic>
        <p:nvPicPr>
          <p:cNvPr id="648" name="Рисунок 57"/>
          <p:cNvPicPr/>
          <p:nvPr/>
        </p:nvPicPr>
        <p:blipFill>
          <a:blip r:embed="rId7"/>
          <a:stretch/>
        </p:blipFill>
        <p:spPr>
          <a:xfrm>
            <a:off x="5477760" y="1253520"/>
            <a:ext cx="1518120" cy="1515960"/>
          </a:xfrm>
          <a:prstGeom prst="rect">
            <a:avLst/>
          </a:prstGeom>
          <a:ln w="0">
            <a:noFill/>
          </a:ln>
        </p:spPr>
      </p:pic>
      <p:sp>
        <p:nvSpPr>
          <p:cNvPr id="649" name="TextBox 58"/>
          <p:cNvSpPr/>
          <p:nvPr/>
        </p:nvSpPr>
        <p:spPr>
          <a:xfrm>
            <a:off x="279374" y="4137027"/>
            <a:ext cx="2170065"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ru-RU" sz="1200" b="0" strike="noStrike" spc="-1" dirty="0">
                <a:solidFill>
                  <a:srgbClr val="000000"/>
                </a:solidFill>
                <a:latin typeface="Open Sans"/>
                <a:ea typeface="Open Sans"/>
              </a:rPr>
              <a:t>Численность школьников</a:t>
            </a:r>
            <a:endParaRPr lang="ru-RU" sz="1200" b="0" strike="noStrike" spc="-1" dirty="0">
              <a:latin typeface="Arial"/>
            </a:endParaRPr>
          </a:p>
          <a:p>
            <a:pPr algn="ctr">
              <a:lnSpc>
                <a:spcPct val="100000"/>
              </a:lnSpc>
            </a:pPr>
            <a:r>
              <a:rPr lang="ru-RU" sz="1600" b="1" strike="noStrike" spc="-1" dirty="0" smtClean="0">
                <a:solidFill>
                  <a:srgbClr val="000000"/>
                </a:solidFill>
                <a:latin typeface="Open Sans"/>
                <a:ea typeface="Open Sans"/>
              </a:rPr>
              <a:t>350</a:t>
            </a:r>
            <a:r>
              <a:rPr lang="ru-RU" sz="1400" b="1" strike="noStrike" spc="-1" dirty="0" smtClean="0">
                <a:solidFill>
                  <a:srgbClr val="000000"/>
                </a:solidFill>
                <a:latin typeface="Open Sans"/>
                <a:ea typeface="Open Sans"/>
              </a:rPr>
              <a:t> </a:t>
            </a:r>
            <a:r>
              <a:rPr lang="ru-RU" sz="1200" b="0" strike="noStrike" spc="-1" dirty="0">
                <a:solidFill>
                  <a:srgbClr val="000000"/>
                </a:solidFill>
                <a:latin typeface="Open Sans"/>
                <a:ea typeface="Open Sans"/>
              </a:rPr>
              <a:t>чел.</a:t>
            </a:r>
            <a:endParaRPr lang="ru-RU" sz="1200" b="0" strike="noStrike" spc="-1" dirty="0">
              <a:latin typeface="Arial"/>
            </a:endParaRPr>
          </a:p>
        </p:txBody>
      </p:sp>
      <p:sp>
        <p:nvSpPr>
          <p:cNvPr id="650" name="TextBox 6"/>
          <p:cNvSpPr/>
          <p:nvPr/>
        </p:nvSpPr>
        <p:spPr>
          <a:xfrm>
            <a:off x="3427560" y="1532160"/>
            <a:ext cx="825480" cy="92187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5400" b="1" spc="-1" dirty="0" smtClean="0">
                <a:solidFill>
                  <a:srgbClr val="FFFFFF"/>
                </a:solidFill>
                <a:latin typeface="Arial"/>
              </a:rPr>
              <a:t>4</a:t>
            </a:r>
            <a:endParaRPr lang="ru-RU" sz="5400" b="0" strike="noStrike" spc="-1" dirty="0">
              <a:latin typeface="Arial"/>
            </a:endParaRPr>
          </a:p>
        </p:txBody>
      </p:sp>
      <p:sp>
        <p:nvSpPr>
          <p:cNvPr id="651" name="TextBox 41"/>
          <p:cNvSpPr/>
          <p:nvPr/>
        </p:nvSpPr>
        <p:spPr>
          <a:xfrm>
            <a:off x="5957640" y="1542960"/>
            <a:ext cx="551520" cy="913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5400" b="1" strike="noStrike" spc="-1" dirty="0">
                <a:solidFill>
                  <a:srgbClr val="FFFFFF"/>
                </a:solidFill>
                <a:latin typeface="Open Sans Semibold"/>
                <a:ea typeface="Open Sans Semibold"/>
              </a:rPr>
              <a:t>1</a:t>
            </a:r>
            <a:endParaRPr lang="ru-RU" sz="5400" b="0" strike="noStrike" spc="-1" dirty="0">
              <a:latin typeface="Arial"/>
            </a:endParaRPr>
          </a:p>
        </p:txBody>
      </p:sp>
      <p:sp>
        <p:nvSpPr>
          <p:cNvPr id="652" name="TextBox 42"/>
          <p:cNvSpPr/>
          <p:nvPr/>
        </p:nvSpPr>
        <p:spPr>
          <a:xfrm>
            <a:off x="804960" y="1574640"/>
            <a:ext cx="735120" cy="82954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4800" b="1" spc="-1" dirty="0" smtClean="0">
                <a:solidFill>
                  <a:srgbClr val="43E3EB"/>
                </a:solidFill>
                <a:latin typeface="Arial"/>
              </a:rPr>
              <a:t>5</a:t>
            </a:r>
            <a:endParaRPr lang="ru-RU" sz="4800" b="0" strike="noStrike" spc="-1" dirty="0">
              <a:latin typeface="Arial"/>
            </a:endParaRPr>
          </a:p>
        </p:txBody>
      </p:sp>
      <p:sp>
        <p:nvSpPr>
          <p:cNvPr id="653" name="Прямоугольник 10"/>
          <p:cNvSpPr/>
          <p:nvPr/>
        </p:nvSpPr>
        <p:spPr>
          <a:xfrm>
            <a:off x="2291400" y="4779969"/>
            <a:ext cx="3917329" cy="33094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30000"/>
              </a:lnSpc>
            </a:pPr>
            <a:r>
              <a:rPr lang="ru-RU" sz="1200" b="0" strike="noStrike" spc="-1" dirty="0">
                <a:solidFill>
                  <a:srgbClr val="000000"/>
                </a:solidFill>
                <a:latin typeface="Open Sans"/>
                <a:ea typeface="Open Sans"/>
              </a:rPr>
              <a:t>МУДО «</a:t>
            </a:r>
            <a:r>
              <a:rPr lang="ru-RU" sz="1200" b="0" strike="noStrike" spc="-1" dirty="0" err="1">
                <a:solidFill>
                  <a:srgbClr val="000000"/>
                </a:solidFill>
                <a:latin typeface="Open Sans"/>
                <a:ea typeface="Open Sans"/>
              </a:rPr>
              <a:t>Темкинский</a:t>
            </a:r>
            <a:r>
              <a:rPr lang="ru-RU" sz="1200" b="0" strike="noStrike" spc="-1" dirty="0">
                <a:solidFill>
                  <a:srgbClr val="000000"/>
                </a:solidFill>
                <a:latin typeface="Open Sans"/>
                <a:ea typeface="Open Sans"/>
              </a:rPr>
              <a:t> Дом детского творчества»</a:t>
            </a:r>
            <a:endParaRPr lang="ru-RU" sz="1200" b="0" strike="noStrike" spc="-1" dirty="0">
              <a:latin typeface="Arial"/>
            </a:endParaRPr>
          </a:p>
        </p:txBody>
      </p:sp>
      <p:sp>
        <p:nvSpPr>
          <p:cNvPr id="654" name="TextBox 26"/>
          <p:cNvSpPr/>
          <p:nvPr/>
        </p:nvSpPr>
        <p:spPr>
          <a:xfrm>
            <a:off x="858240" y="154800"/>
            <a:ext cx="1138686" cy="860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000" b="0" strike="noStrike" spc="-1" dirty="0" err="1">
                <a:solidFill>
                  <a:srgbClr val="002060"/>
                </a:solidFill>
                <a:latin typeface="Open Sans"/>
                <a:ea typeface="Open Sans"/>
              </a:rPr>
              <a:t>Темкинский</a:t>
            </a:r>
            <a:endParaRPr lang="ru-RU" sz="1000" b="0" strike="noStrike" spc="-1" dirty="0">
              <a:latin typeface="Arial"/>
            </a:endParaRPr>
          </a:p>
          <a:p>
            <a:pPr>
              <a:lnSpc>
                <a:spcPct val="100000"/>
              </a:lnSpc>
            </a:pPr>
            <a:r>
              <a:rPr lang="ru-RU" sz="1000" b="0" strike="noStrike" spc="-1" dirty="0" smtClean="0">
                <a:solidFill>
                  <a:srgbClr val="002060"/>
                </a:solidFill>
                <a:latin typeface="Open Sans"/>
                <a:ea typeface="Open Sans"/>
              </a:rPr>
              <a:t>муниципальный</a:t>
            </a:r>
          </a:p>
          <a:p>
            <a:pPr>
              <a:lnSpc>
                <a:spcPct val="100000"/>
              </a:lnSpc>
            </a:pPr>
            <a:r>
              <a:rPr lang="ru-RU" sz="1000" spc="-1" dirty="0" smtClean="0">
                <a:solidFill>
                  <a:srgbClr val="002060"/>
                </a:solidFill>
                <a:latin typeface="Arial"/>
              </a:rPr>
              <a:t>округ</a:t>
            </a:r>
            <a:endParaRPr lang="ru-RU" sz="1000" b="0" strike="noStrike" spc="-1" dirty="0">
              <a:latin typeface="Arial"/>
            </a:endParaRPr>
          </a:p>
          <a:p>
            <a:pPr>
              <a:lnSpc>
                <a:spcPct val="100000"/>
              </a:lnSpc>
            </a:pPr>
            <a:r>
              <a:rPr lang="ru-RU" sz="1000" b="0" strike="noStrike" spc="-1" dirty="0">
                <a:solidFill>
                  <a:srgbClr val="002060"/>
                </a:solidFill>
                <a:latin typeface="Open Sans"/>
                <a:ea typeface="Open Sans"/>
              </a:rPr>
              <a:t>Смоленской</a:t>
            </a:r>
            <a:endParaRPr lang="ru-RU" sz="1000" b="0" strike="noStrike" spc="-1" dirty="0">
              <a:latin typeface="Arial"/>
            </a:endParaRPr>
          </a:p>
          <a:p>
            <a:pPr>
              <a:lnSpc>
                <a:spcPct val="100000"/>
              </a:lnSpc>
            </a:pPr>
            <a:r>
              <a:rPr lang="ru-RU" sz="1000" b="0" strike="noStrike" spc="-1" dirty="0">
                <a:solidFill>
                  <a:srgbClr val="002060"/>
                </a:solidFill>
                <a:latin typeface="Open Sans"/>
                <a:ea typeface="Open Sans"/>
              </a:rPr>
              <a:t>области</a:t>
            </a:r>
            <a:endParaRPr lang="ru-RU" sz="1000" b="0" strike="noStrike" spc="-1" dirty="0">
              <a:latin typeface="Arial"/>
            </a:endParaRPr>
          </a:p>
        </p:txBody>
      </p:sp>
      <p:sp>
        <p:nvSpPr>
          <p:cNvPr id="655" name="TextBox 27"/>
          <p:cNvSpPr/>
          <p:nvPr/>
        </p:nvSpPr>
        <p:spPr>
          <a:xfrm>
            <a:off x="244440" y="439560"/>
            <a:ext cx="396000" cy="196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700" b="0" strike="noStrike" spc="-1">
                <a:solidFill>
                  <a:srgbClr val="002060"/>
                </a:solidFill>
                <a:latin typeface="Open Sans"/>
                <a:ea typeface="Open Sans"/>
              </a:rPr>
              <a:t>Герб </a:t>
            </a:r>
            <a:endParaRPr lang="ru-RU" sz="700" b="0" strike="noStrike" spc="-1">
              <a:latin typeface="Arial"/>
            </a:endParaRPr>
          </a:p>
        </p:txBody>
      </p:sp>
      <p:pic>
        <p:nvPicPr>
          <p:cNvPr id="656" name="Рисунок 31"/>
          <p:cNvPicPr/>
          <p:nvPr/>
        </p:nvPicPr>
        <p:blipFill>
          <a:blip r:embed="rId8"/>
          <a:stretch/>
        </p:blipFill>
        <p:spPr>
          <a:xfrm>
            <a:off x="226080" y="108720"/>
            <a:ext cx="597240" cy="861480"/>
          </a:xfrm>
          <a:prstGeom prst="rect">
            <a:avLst/>
          </a:prstGeom>
          <a:ln w="0">
            <a:noFill/>
          </a:ln>
        </p:spPr>
      </p:pic>
      <p:pic>
        <p:nvPicPr>
          <p:cNvPr id="7170" name="Picture 2" descr="D:\Логотип.png"/>
          <p:cNvPicPr>
            <a:picLocks noChangeAspect="1" noChangeArrowheads="1"/>
          </p:cNvPicPr>
          <p:nvPr/>
        </p:nvPicPr>
        <p:blipFill>
          <a:blip r:embed="rId9" cstate="print"/>
          <a:srcRect/>
          <a:stretch>
            <a:fillRect/>
          </a:stretch>
        </p:blipFill>
        <p:spPr bwMode="auto">
          <a:xfrm>
            <a:off x="0" y="6637357"/>
            <a:ext cx="2851143" cy="922318"/>
          </a:xfrm>
          <a:prstGeom prst="rect">
            <a:avLst/>
          </a:prstGeom>
          <a:noFill/>
        </p:spPr>
      </p:pic>
      <p:pic>
        <p:nvPicPr>
          <p:cNvPr id="25" name="Рисунок 5"/>
          <p:cNvPicPr/>
          <p:nvPr/>
        </p:nvPicPr>
        <p:blipFill>
          <a:blip r:embed="rId3">
            <a:extLst>
              <a:ext uri="{BEBA8EAE-BF5A-486C-A8C5-ECC9F3942E4B}">
                <a14:imgProps xmlns="" xmlns:a14="http://schemas.microsoft.com/office/drawing/2010/main">
                  <a14:imgLayer>
                    <a14:imgEffect>
                      <a14:brightnessContrast bright="20000" contrast="-40000"/>
                    </a14:imgEffect>
                  </a14:imgLayer>
                </a14:imgProps>
              </a:ext>
            </a:extLst>
          </a:blip>
          <a:stretch/>
        </p:blipFill>
        <p:spPr>
          <a:xfrm>
            <a:off x="350813" y="5494349"/>
            <a:ext cx="6072230" cy="1071570"/>
          </a:xfrm>
          <a:prstGeom prst="rect">
            <a:avLst/>
          </a:prstGeom>
          <a:ln w="0">
            <a:noFill/>
          </a:ln>
        </p:spPr>
      </p:pic>
      <p:sp>
        <p:nvSpPr>
          <p:cNvPr id="26" name="TextBox 25"/>
          <p:cNvSpPr txBox="1"/>
          <p:nvPr/>
        </p:nvSpPr>
        <p:spPr>
          <a:xfrm>
            <a:off x="565127" y="5565787"/>
            <a:ext cx="1428760" cy="523220"/>
          </a:xfrm>
          <a:prstGeom prst="rect">
            <a:avLst/>
          </a:prstGeom>
          <a:noFill/>
        </p:spPr>
        <p:txBody>
          <a:bodyPr wrap="square" rtlCol="0">
            <a:spAutoFit/>
          </a:bodyPr>
          <a:lstStyle/>
          <a:p>
            <a:pPr algn="ctr">
              <a:lnSpc>
                <a:spcPct val="100000"/>
              </a:lnSpc>
            </a:pPr>
            <a:r>
              <a:rPr lang="ru-RU" sz="1400" spc="-1" dirty="0" smtClean="0">
                <a:solidFill>
                  <a:srgbClr val="007FAC"/>
                </a:solidFill>
                <a:latin typeface="Open Sans Semibold"/>
                <a:ea typeface="Open Sans Semibold"/>
              </a:rPr>
              <a:t>Дошкольное образование</a:t>
            </a:r>
            <a:endParaRPr lang="ru-RU" sz="1400" dirty="0"/>
          </a:p>
        </p:txBody>
      </p:sp>
      <p:sp>
        <p:nvSpPr>
          <p:cNvPr id="28" name="TextBox 27"/>
          <p:cNvSpPr txBox="1"/>
          <p:nvPr/>
        </p:nvSpPr>
        <p:spPr>
          <a:xfrm>
            <a:off x="2851143" y="5565787"/>
            <a:ext cx="3214710" cy="523220"/>
          </a:xfrm>
          <a:prstGeom prst="rect">
            <a:avLst/>
          </a:prstGeom>
          <a:noFill/>
        </p:spPr>
        <p:txBody>
          <a:bodyPr wrap="square" rtlCol="0">
            <a:spAutoFit/>
          </a:bodyPr>
          <a:lstStyle/>
          <a:p>
            <a:r>
              <a:rPr lang="ru-RU" sz="1600" b="1" spc="-1" dirty="0" smtClean="0">
                <a:solidFill>
                  <a:srgbClr val="254061"/>
                </a:solidFill>
                <a:latin typeface="Open Sans"/>
                <a:ea typeface="Open Sans"/>
              </a:rPr>
              <a:t>4</a:t>
            </a:r>
            <a:r>
              <a:rPr lang="ru-RU" sz="1200" b="1" spc="-1" dirty="0" smtClean="0">
                <a:solidFill>
                  <a:srgbClr val="254061"/>
                </a:solidFill>
                <a:latin typeface="Open Sans"/>
                <a:ea typeface="Open Sans"/>
              </a:rPr>
              <a:t> </a:t>
            </a:r>
            <a:r>
              <a:rPr lang="ru-RU" sz="1200" dirty="0" smtClean="0">
                <a:latin typeface="Open Sans" panose="020B0606030504020204" pitchFamily="34" charset="0"/>
                <a:ea typeface="Open Sans" panose="020B0606030504020204" pitchFamily="34" charset="0"/>
                <a:cs typeface="Open Sans" panose="020B0606030504020204" pitchFamily="34" charset="0"/>
              </a:rPr>
              <a:t>дошкольные группы при </a:t>
            </a:r>
            <a:r>
              <a:rPr lang="ru-RU" sz="1200" dirty="0" smtClean="0">
                <a:latin typeface="Open Sans Semibold" pitchFamily="34" charset="0"/>
                <a:ea typeface="Open Sans Semibold" pitchFamily="34" charset="0"/>
                <a:cs typeface="Open Sans Semibold" pitchFamily="34" charset="0"/>
              </a:rPr>
              <a:t> </a:t>
            </a:r>
            <a:r>
              <a:rPr lang="ru-RU" sz="1200" dirty="0" smtClean="0">
                <a:latin typeface="Open Sans" panose="020B0606030504020204" pitchFamily="34" charset="0"/>
                <a:ea typeface="Open Sans" panose="020B0606030504020204" pitchFamily="34" charset="0"/>
                <a:cs typeface="Open Sans" panose="020B0606030504020204" pitchFamily="34" charset="0"/>
              </a:rPr>
              <a:t>общеобразовательных школах</a:t>
            </a:r>
            <a:endParaRPr lang="ru-RU" sz="1200" dirty="0"/>
          </a:p>
        </p:txBody>
      </p:sp>
      <p:sp>
        <p:nvSpPr>
          <p:cNvPr id="29" name="TextBox 28"/>
          <p:cNvSpPr txBox="1"/>
          <p:nvPr/>
        </p:nvSpPr>
        <p:spPr>
          <a:xfrm>
            <a:off x="207937" y="6065853"/>
            <a:ext cx="3000396" cy="523220"/>
          </a:xfrm>
          <a:prstGeom prst="rect">
            <a:avLst/>
          </a:prstGeom>
          <a:noFill/>
        </p:spPr>
        <p:txBody>
          <a:bodyPr wrap="square" rtlCol="0">
            <a:spAutoFit/>
          </a:bodyPr>
          <a:lstStyle/>
          <a:p>
            <a:pPr algn="ctr">
              <a:lnSpc>
                <a:spcPct val="100000"/>
              </a:lnSpc>
            </a:pPr>
            <a:r>
              <a:rPr lang="ru-RU" sz="1200" spc="-1" dirty="0" smtClean="0">
                <a:solidFill>
                  <a:srgbClr val="000000"/>
                </a:solidFill>
                <a:latin typeface="Open Sans"/>
                <a:ea typeface="Open Sans"/>
              </a:rPr>
              <a:t>Численность воспитанников</a:t>
            </a:r>
            <a:endParaRPr lang="ru-RU" sz="1200" spc="-1" dirty="0" smtClean="0"/>
          </a:p>
          <a:p>
            <a:pPr algn="ctr">
              <a:lnSpc>
                <a:spcPct val="100000"/>
              </a:lnSpc>
            </a:pPr>
            <a:r>
              <a:rPr lang="ru-RU" sz="1600" b="1" spc="-1" dirty="0" smtClean="0">
                <a:solidFill>
                  <a:srgbClr val="000000"/>
                </a:solidFill>
                <a:latin typeface="Open Sans"/>
                <a:ea typeface="Open Sans"/>
              </a:rPr>
              <a:t>79 </a:t>
            </a:r>
            <a:r>
              <a:rPr lang="ru-RU" sz="1200" spc="-1" dirty="0" smtClean="0">
                <a:solidFill>
                  <a:srgbClr val="000000"/>
                </a:solidFill>
                <a:latin typeface="Open Sans"/>
                <a:ea typeface="Open Sans"/>
              </a:rPr>
              <a:t>чел.</a:t>
            </a:r>
            <a:endParaRPr lang="ru-RU" sz="1200" spc="-1" dirty="0"/>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7" name="Рисунок 9"/>
          <p:cNvPicPr/>
          <p:nvPr/>
        </p:nvPicPr>
        <p:blipFill>
          <a:blip r:embed="rId3"/>
          <a:stretch/>
        </p:blipFill>
        <p:spPr>
          <a:xfrm>
            <a:off x="2061000" y="156240"/>
            <a:ext cx="5498280" cy="767880"/>
          </a:xfrm>
          <a:prstGeom prst="rect">
            <a:avLst/>
          </a:prstGeom>
          <a:ln w="0">
            <a:noFill/>
          </a:ln>
        </p:spPr>
      </p:pic>
      <p:sp>
        <p:nvSpPr>
          <p:cNvPr id="658" name="TextBox 2"/>
          <p:cNvSpPr/>
          <p:nvPr/>
        </p:nvSpPr>
        <p:spPr>
          <a:xfrm>
            <a:off x="2061000" y="312120"/>
            <a:ext cx="538848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400" b="0" strike="noStrike" spc="-1">
                <a:solidFill>
                  <a:srgbClr val="FFFFFF"/>
                </a:solidFill>
                <a:latin typeface="Open Sans Semibold"/>
                <a:ea typeface="Open Sans Semibold"/>
              </a:rPr>
              <a:t>Здравоохранение</a:t>
            </a:r>
            <a:endParaRPr lang="ru-RU" sz="2400" b="0" strike="noStrike" spc="-1">
              <a:latin typeface="Arial"/>
            </a:endParaRPr>
          </a:p>
        </p:txBody>
      </p:sp>
      <p:sp>
        <p:nvSpPr>
          <p:cNvPr id="659" name="TextBox 3"/>
          <p:cNvSpPr/>
          <p:nvPr/>
        </p:nvSpPr>
        <p:spPr>
          <a:xfrm>
            <a:off x="7131240" y="7190280"/>
            <a:ext cx="437982"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800" b="1" i="1" strike="noStrike" spc="-1" dirty="0" smtClean="0">
                <a:solidFill>
                  <a:srgbClr val="339533"/>
                </a:solidFill>
                <a:latin typeface="Open Sans Semibold"/>
                <a:ea typeface="Open Sans Semibold"/>
              </a:rPr>
              <a:t>26</a:t>
            </a:r>
            <a:endParaRPr lang="ru-RU" sz="1800" b="0" strike="noStrike" spc="-1" dirty="0">
              <a:latin typeface="Arial"/>
            </a:endParaRPr>
          </a:p>
        </p:txBody>
      </p:sp>
      <p:graphicFrame>
        <p:nvGraphicFramePr>
          <p:cNvPr id="660" name="Таблица 6"/>
          <p:cNvGraphicFramePr/>
          <p:nvPr/>
        </p:nvGraphicFramePr>
        <p:xfrm>
          <a:off x="105480" y="1215720"/>
          <a:ext cx="3502800" cy="1088520"/>
        </p:xfrm>
        <a:graphic>
          <a:graphicData uri="http://schemas.openxmlformats.org/drawingml/2006/table">
            <a:tbl>
              <a:tblPr/>
              <a:tblGrid>
                <a:gridCol w="2827080">
                  <a:extLst>
                    <a:ext uri="{9D8B030D-6E8A-4147-A177-3AD203B41FA5}">
                      <a16:colId xmlns="" xmlns:a16="http://schemas.microsoft.com/office/drawing/2014/main" val="20000"/>
                    </a:ext>
                  </a:extLst>
                </a:gridCol>
                <a:gridCol w="675720">
                  <a:extLst>
                    <a:ext uri="{9D8B030D-6E8A-4147-A177-3AD203B41FA5}">
                      <a16:colId xmlns="" xmlns:a16="http://schemas.microsoft.com/office/drawing/2014/main" val="20001"/>
                    </a:ext>
                  </a:extLst>
                </a:gridCol>
              </a:tblGrid>
              <a:tr h="417960">
                <a:tc gridSpan="2">
                  <a:txBody>
                    <a:bodyPr/>
                    <a:lstStyle/>
                    <a:p>
                      <a:pPr algn="ctr">
                        <a:lnSpc>
                          <a:spcPct val="100000"/>
                        </a:lnSpc>
                      </a:pPr>
                      <a:r>
                        <a:rPr lang="ru-RU" sz="1200" b="1" strike="noStrike" cap="all" spc="-1" dirty="0">
                          <a:solidFill>
                            <a:srgbClr val="FFFFFF"/>
                          </a:solidFill>
                          <a:latin typeface="Open Sans"/>
                          <a:ea typeface="Open Sans"/>
                        </a:rPr>
                        <a:t>Сеть медицинских учреждений</a:t>
                      </a:r>
                      <a:endParaRPr lang="ru-RU" sz="1200" b="0" strike="noStrike" spc="-1" dirty="0">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59C0D5"/>
                    </a:solidFill>
                  </a:tcPr>
                </a:tc>
                <a:tc hMerge="1">
                  <a:txBody>
                    <a:bodyPr/>
                    <a:lstStyle/>
                    <a:p>
                      <a:endParaRPr lang="ru-RU"/>
                    </a:p>
                  </a:txBody>
                  <a:tcPr marL="90000" marR="90000">
                    <a:solidFill>
                      <a:srgbClr val="729FCF"/>
                    </a:solidFill>
                  </a:tcPr>
                </a:tc>
                <a:extLst>
                  <a:ext uri="{0D108BD9-81ED-4DB2-BD59-A6C34878D82A}">
                    <a16:rowId xmlns="" xmlns:a16="http://schemas.microsoft.com/office/drawing/2014/main" val="10000"/>
                  </a:ext>
                </a:extLst>
              </a:tr>
              <a:tr h="335160">
                <a:tc>
                  <a:txBody>
                    <a:bodyPr/>
                    <a:lstStyle/>
                    <a:p>
                      <a:pPr>
                        <a:lnSpc>
                          <a:spcPct val="100000"/>
                        </a:lnSpc>
                      </a:pPr>
                      <a:r>
                        <a:rPr lang="ru-RU" sz="1200" b="0" strike="noStrike" spc="-1" dirty="0">
                          <a:solidFill>
                            <a:srgbClr val="245776"/>
                          </a:solidFill>
                          <a:latin typeface="Open Sans"/>
                          <a:ea typeface="Open Sans"/>
                        </a:rPr>
                        <a:t>ОГБУЗ </a:t>
                      </a:r>
                      <a:r>
                        <a:rPr lang="ru-RU" sz="1200" b="0" strike="noStrike" spc="-1" dirty="0" smtClean="0">
                          <a:solidFill>
                            <a:srgbClr val="245776"/>
                          </a:solidFill>
                          <a:latin typeface="Open Sans"/>
                          <a:ea typeface="Open Sans"/>
                        </a:rPr>
                        <a:t>«Вяземская ЦРБ»</a:t>
                      </a:r>
                      <a:endParaRPr lang="ru-RU" sz="1200" b="0" strike="noStrike" spc="-1" dirty="0">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1FFFF"/>
                    </a:solidFill>
                  </a:tcPr>
                </a:tc>
                <a:tc>
                  <a:txBody>
                    <a:bodyPr/>
                    <a:lstStyle/>
                    <a:p>
                      <a:pPr algn="ctr">
                        <a:lnSpc>
                          <a:spcPct val="100000"/>
                        </a:lnSpc>
                      </a:pPr>
                      <a:r>
                        <a:rPr lang="ru-RU" sz="1600" b="0" strike="noStrike" spc="-1" dirty="0">
                          <a:solidFill>
                            <a:srgbClr val="59C0D5"/>
                          </a:solidFill>
                          <a:latin typeface="Open Sans"/>
                          <a:ea typeface="Open Sans"/>
                        </a:rPr>
                        <a:t>1</a:t>
                      </a:r>
                      <a:endParaRPr lang="ru-RU" sz="16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1FFFF"/>
                    </a:solidFill>
                  </a:tcPr>
                </a:tc>
                <a:extLst>
                  <a:ext uri="{0D108BD9-81ED-4DB2-BD59-A6C34878D82A}">
                    <a16:rowId xmlns="" xmlns:a16="http://schemas.microsoft.com/office/drawing/2014/main" val="10001"/>
                  </a:ext>
                </a:extLst>
              </a:tr>
              <a:tr h="335160">
                <a:tc>
                  <a:txBody>
                    <a:bodyPr/>
                    <a:lstStyle/>
                    <a:p>
                      <a:pPr>
                        <a:lnSpc>
                          <a:spcPct val="100000"/>
                        </a:lnSpc>
                      </a:pPr>
                      <a:r>
                        <a:rPr lang="ru-RU" sz="1200" b="0" strike="noStrike" spc="-1">
                          <a:solidFill>
                            <a:srgbClr val="245776"/>
                          </a:solidFill>
                          <a:latin typeface="Open Sans"/>
                          <a:ea typeface="Open Sans"/>
                        </a:rPr>
                        <a:t>ФАП</a:t>
                      </a:r>
                      <a:endParaRPr lang="ru-RU"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1FFFF"/>
                    </a:solidFill>
                  </a:tcPr>
                </a:tc>
                <a:tc>
                  <a:txBody>
                    <a:bodyPr/>
                    <a:lstStyle/>
                    <a:p>
                      <a:pPr algn="ctr">
                        <a:lnSpc>
                          <a:spcPct val="100000"/>
                        </a:lnSpc>
                      </a:pPr>
                      <a:r>
                        <a:rPr lang="ru-RU" sz="1600" b="1" strike="noStrike" spc="-1" dirty="0">
                          <a:solidFill>
                            <a:srgbClr val="59C0D5"/>
                          </a:solidFill>
                          <a:latin typeface="Open Sans"/>
                          <a:ea typeface="Open Sans"/>
                        </a:rPr>
                        <a:t>13</a:t>
                      </a:r>
                      <a:endParaRPr lang="ru-RU" sz="1600" b="1"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1FFFF"/>
                    </a:solidFill>
                  </a:tcPr>
                </a:tc>
                <a:extLst>
                  <a:ext uri="{0D108BD9-81ED-4DB2-BD59-A6C34878D82A}">
                    <a16:rowId xmlns="" xmlns:a16="http://schemas.microsoft.com/office/drawing/2014/main" val="10002"/>
                  </a:ext>
                </a:extLst>
              </a:tr>
            </a:tbl>
          </a:graphicData>
        </a:graphic>
      </p:graphicFrame>
      <p:pic>
        <p:nvPicPr>
          <p:cNvPr id="661" name="Picture 2" descr="http://misanec.ru/wp-content/uploads/2016/01/What-we-do-health-1800.jpg"/>
          <p:cNvPicPr/>
          <p:nvPr/>
        </p:nvPicPr>
        <p:blipFill>
          <a:blip r:embed="rId4"/>
          <a:stretch/>
        </p:blipFill>
        <p:spPr>
          <a:xfrm>
            <a:off x="3927600" y="1342800"/>
            <a:ext cx="3374640" cy="2160000"/>
          </a:xfrm>
          <a:prstGeom prst="rect">
            <a:avLst/>
          </a:prstGeom>
          <a:ln w="0">
            <a:noFill/>
          </a:ln>
        </p:spPr>
      </p:pic>
      <p:pic>
        <p:nvPicPr>
          <p:cNvPr id="662" name="Рисунок 4"/>
          <p:cNvPicPr/>
          <p:nvPr/>
        </p:nvPicPr>
        <p:blipFill>
          <a:blip r:embed="rId5" cstate="print"/>
          <a:stretch/>
        </p:blipFill>
        <p:spPr>
          <a:xfrm>
            <a:off x="3888720" y="3971520"/>
            <a:ext cx="1167480" cy="1167480"/>
          </a:xfrm>
          <a:prstGeom prst="rect">
            <a:avLst/>
          </a:prstGeom>
          <a:ln w="0">
            <a:noFill/>
          </a:ln>
        </p:spPr>
      </p:pic>
      <p:pic>
        <p:nvPicPr>
          <p:cNvPr id="663" name="Рисунок 5"/>
          <p:cNvPicPr/>
          <p:nvPr/>
        </p:nvPicPr>
        <p:blipFill>
          <a:blip r:embed="rId6"/>
          <a:stretch/>
        </p:blipFill>
        <p:spPr>
          <a:xfrm>
            <a:off x="617040" y="4003920"/>
            <a:ext cx="1177560" cy="1177560"/>
          </a:xfrm>
          <a:prstGeom prst="rect">
            <a:avLst/>
          </a:prstGeom>
          <a:ln w="0">
            <a:noFill/>
          </a:ln>
        </p:spPr>
      </p:pic>
      <p:pic>
        <p:nvPicPr>
          <p:cNvPr id="664" name="Рисунок 11"/>
          <p:cNvPicPr/>
          <p:nvPr/>
        </p:nvPicPr>
        <p:blipFill>
          <a:blip r:embed="rId7"/>
          <a:stretch/>
        </p:blipFill>
        <p:spPr>
          <a:xfrm>
            <a:off x="648360" y="2559600"/>
            <a:ext cx="1157400" cy="1157400"/>
          </a:xfrm>
          <a:prstGeom prst="rect">
            <a:avLst/>
          </a:prstGeom>
          <a:ln w="0">
            <a:noFill/>
          </a:ln>
        </p:spPr>
      </p:pic>
      <p:sp>
        <p:nvSpPr>
          <p:cNvPr id="665" name="TextBox 15"/>
          <p:cNvSpPr/>
          <p:nvPr/>
        </p:nvSpPr>
        <p:spPr>
          <a:xfrm>
            <a:off x="1938240" y="2907360"/>
            <a:ext cx="102096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200" b="0" strike="noStrike" spc="-1">
                <a:solidFill>
                  <a:srgbClr val="007FAC"/>
                </a:solidFill>
                <a:latin typeface="Open Sans Semibold"/>
                <a:ea typeface="Open Sans Semibold"/>
              </a:rPr>
              <a:t>Количество</a:t>
            </a:r>
            <a:endParaRPr lang="ru-RU" sz="1200" b="0" strike="noStrike" spc="-1">
              <a:latin typeface="Arial"/>
            </a:endParaRPr>
          </a:p>
          <a:p>
            <a:pPr>
              <a:lnSpc>
                <a:spcPct val="100000"/>
              </a:lnSpc>
            </a:pPr>
            <a:r>
              <a:rPr lang="ru-RU" sz="1200" b="0" strike="noStrike" spc="-1">
                <a:solidFill>
                  <a:srgbClr val="007FAC"/>
                </a:solidFill>
                <a:latin typeface="Open Sans Semibold"/>
                <a:ea typeface="Open Sans Semibold"/>
              </a:rPr>
              <a:t>коек</a:t>
            </a:r>
            <a:endParaRPr lang="ru-RU" sz="1200" b="0" strike="noStrike" spc="-1">
              <a:latin typeface="Arial"/>
            </a:endParaRPr>
          </a:p>
        </p:txBody>
      </p:sp>
      <p:sp>
        <p:nvSpPr>
          <p:cNvPr id="666" name="TextBox 16"/>
          <p:cNvSpPr/>
          <p:nvPr/>
        </p:nvSpPr>
        <p:spPr>
          <a:xfrm>
            <a:off x="1935360" y="4298400"/>
            <a:ext cx="1027080" cy="5925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100" b="0" strike="noStrike" spc="-1">
                <a:solidFill>
                  <a:srgbClr val="007FAC"/>
                </a:solidFill>
                <a:latin typeface="Open Sans Semibold"/>
                <a:ea typeface="Open Sans Semibold"/>
              </a:rPr>
              <a:t>Численность</a:t>
            </a:r>
            <a:endParaRPr lang="ru-RU" sz="1100" b="0" strike="noStrike" spc="-1">
              <a:latin typeface="Arial"/>
            </a:endParaRPr>
          </a:p>
          <a:p>
            <a:pPr>
              <a:lnSpc>
                <a:spcPct val="100000"/>
              </a:lnSpc>
            </a:pPr>
            <a:r>
              <a:rPr lang="ru-RU" sz="1100" b="0" strike="noStrike" spc="-1">
                <a:solidFill>
                  <a:srgbClr val="007FAC"/>
                </a:solidFill>
                <a:latin typeface="Open Sans Semibold"/>
                <a:ea typeface="Open Sans Semibold"/>
              </a:rPr>
              <a:t>врачей в</a:t>
            </a:r>
            <a:endParaRPr lang="ru-RU" sz="1100" b="0" strike="noStrike" spc="-1">
              <a:latin typeface="Arial"/>
            </a:endParaRPr>
          </a:p>
          <a:p>
            <a:pPr>
              <a:lnSpc>
                <a:spcPct val="100000"/>
              </a:lnSpc>
            </a:pPr>
            <a:r>
              <a:rPr lang="ru-RU" sz="1100" b="0" strike="noStrike" spc="-1">
                <a:solidFill>
                  <a:srgbClr val="007FAC"/>
                </a:solidFill>
                <a:latin typeface="Open Sans Semibold"/>
                <a:ea typeface="Open Sans Semibold"/>
              </a:rPr>
              <a:t>районе</a:t>
            </a:r>
            <a:endParaRPr lang="ru-RU" sz="1100" b="0" strike="noStrike" spc="-1">
              <a:latin typeface="Arial"/>
            </a:endParaRPr>
          </a:p>
        </p:txBody>
      </p:sp>
      <p:sp>
        <p:nvSpPr>
          <p:cNvPr id="667" name="TextBox 17"/>
          <p:cNvSpPr/>
          <p:nvPr/>
        </p:nvSpPr>
        <p:spPr>
          <a:xfrm>
            <a:off x="5292720" y="4167720"/>
            <a:ext cx="1266120" cy="759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100" b="0" strike="noStrike" spc="-1">
                <a:solidFill>
                  <a:srgbClr val="007FAC"/>
                </a:solidFill>
                <a:latin typeface="Open Sans Semibold"/>
                <a:ea typeface="Open Sans Semibold"/>
              </a:rPr>
              <a:t>Обеспеченность</a:t>
            </a:r>
            <a:endParaRPr lang="ru-RU" sz="1100" b="0" strike="noStrike" spc="-1">
              <a:latin typeface="Arial"/>
            </a:endParaRPr>
          </a:p>
          <a:p>
            <a:pPr>
              <a:lnSpc>
                <a:spcPct val="100000"/>
              </a:lnSpc>
            </a:pPr>
            <a:r>
              <a:rPr lang="ru-RU" sz="1100" b="0" strike="noStrike" spc="-1">
                <a:solidFill>
                  <a:srgbClr val="007FAC"/>
                </a:solidFill>
                <a:latin typeface="Open Sans Semibold"/>
                <a:ea typeface="Open Sans Semibold"/>
              </a:rPr>
              <a:t>медицинскими</a:t>
            </a:r>
            <a:endParaRPr lang="ru-RU" sz="1100" b="0" strike="noStrike" spc="-1">
              <a:latin typeface="Arial"/>
            </a:endParaRPr>
          </a:p>
          <a:p>
            <a:pPr>
              <a:lnSpc>
                <a:spcPct val="100000"/>
              </a:lnSpc>
            </a:pPr>
            <a:r>
              <a:rPr lang="ru-RU" sz="1100" b="0" strike="noStrike" spc="-1">
                <a:solidFill>
                  <a:srgbClr val="007FAC"/>
                </a:solidFill>
                <a:latin typeface="Open Sans Semibold"/>
                <a:ea typeface="Open Sans Semibold"/>
              </a:rPr>
              <a:t>работниками</a:t>
            </a:r>
            <a:endParaRPr lang="ru-RU" sz="1100" b="0" strike="noStrike" spc="-1">
              <a:latin typeface="Arial"/>
            </a:endParaRPr>
          </a:p>
          <a:p>
            <a:pPr>
              <a:lnSpc>
                <a:spcPct val="100000"/>
              </a:lnSpc>
            </a:pPr>
            <a:r>
              <a:rPr lang="ru-RU" sz="1100" b="0" strike="noStrike" spc="-1">
                <a:solidFill>
                  <a:srgbClr val="007FAC"/>
                </a:solidFill>
                <a:latin typeface="Open Sans Semibold"/>
                <a:ea typeface="Open Sans Semibold"/>
              </a:rPr>
              <a:t>(на 10 тыс. чел.) </a:t>
            </a:r>
            <a:endParaRPr lang="ru-RU" sz="1100" b="0" strike="noStrike" spc="-1">
              <a:latin typeface="Arial"/>
            </a:endParaRPr>
          </a:p>
        </p:txBody>
      </p:sp>
      <p:pic>
        <p:nvPicPr>
          <p:cNvPr id="668" name="Рисунок 27"/>
          <p:cNvPicPr/>
          <p:nvPr/>
        </p:nvPicPr>
        <p:blipFill>
          <a:blip r:embed="rId8"/>
          <a:stretch/>
        </p:blipFill>
        <p:spPr>
          <a:xfrm>
            <a:off x="5668560" y="5182200"/>
            <a:ext cx="861480" cy="1006200"/>
          </a:xfrm>
          <a:prstGeom prst="rect">
            <a:avLst/>
          </a:prstGeom>
          <a:ln w="0">
            <a:noFill/>
          </a:ln>
        </p:spPr>
      </p:pic>
      <p:pic>
        <p:nvPicPr>
          <p:cNvPr id="669" name="Рисунок 30"/>
          <p:cNvPicPr/>
          <p:nvPr/>
        </p:nvPicPr>
        <p:blipFill>
          <a:blip r:embed="rId9">
            <a:extLst>
              <a:ext uri="{BEBA8EAE-BF5A-486C-A8C5-ECC9F3942E4B}">
                <a14:imgProps xmlns="" xmlns:a14="http://schemas.microsoft.com/office/drawing/2010/main">
                  <a14:imgLayer>
                    <a14:imgEffect>
                      <a14:brightnessContrast bright="20000"/>
                    </a14:imgEffect>
                  </a14:imgLayer>
                </a14:imgProps>
              </a:ext>
            </a:extLst>
          </a:blip>
          <a:stretch/>
        </p:blipFill>
        <p:spPr>
          <a:xfrm>
            <a:off x="0" y="5406840"/>
            <a:ext cx="5238720" cy="1045440"/>
          </a:xfrm>
          <a:prstGeom prst="rect">
            <a:avLst/>
          </a:prstGeom>
          <a:ln w="0">
            <a:noFill/>
          </a:ln>
        </p:spPr>
      </p:pic>
      <p:sp>
        <p:nvSpPr>
          <p:cNvPr id="670" name="Прямоугольник 12"/>
          <p:cNvSpPr/>
          <p:nvPr/>
        </p:nvSpPr>
        <p:spPr>
          <a:xfrm>
            <a:off x="105480" y="5535720"/>
            <a:ext cx="5028120" cy="78337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tabLst>
                <a:tab pos="0" algn="l"/>
              </a:tabLst>
            </a:pPr>
            <a:r>
              <a:rPr lang="ru-RU" sz="1200" b="0" strike="noStrike" spc="-1" dirty="0">
                <a:solidFill>
                  <a:srgbClr val="000000"/>
                </a:solidFill>
                <a:latin typeface="Open Sans"/>
                <a:ea typeface="Open Sans"/>
              </a:rPr>
              <a:t> </a:t>
            </a:r>
            <a:r>
              <a:rPr lang="ru-RU" sz="1100" b="0" strike="noStrike" spc="-1" dirty="0">
                <a:solidFill>
                  <a:srgbClr val="000000"/>
                </a:solidFill>
                <a:latin typeface="Open Sans"/>
                <a:ea typeface="Open Sans"/>
              </a:rPr>
              <a:t>Кроме ОГБУЗ </a:t>
            </a:r>
            <a:r>
              <a:rPr lang="ru-RU" sz="1100" b="0" strike="noStrike" spc="-1" dirty="0" smtClean="0">
                <a:solidFill>
                  <a:srgbClr val="000000"/>
                </a:solidFill>
                <a:latin typeface="Open Sans"/>
                <a:ea typeface="Open Sans"/>
              </a:rPr>
              <a:t>«</a:t>
            </a:r>
            <a:r>
              <a:rPr lang="ru-RU" sz="1100" spc="-1" dirty="0" smtClean="0">
                <a:solidFill>
                  <a:srgbClr val="000000"/>
                </a:solidFill>
                <a:latin typeface="Open Sans"/>
                <a:ea typeface="Open Sans"/>
              </a:rPr>
              <a:t>Вяземская </a:t>
            </a:r>
            <a:r>
              <a:rPr lang="ru-RU" sz="1100" b="0" strike="noStrike" spc="-1" dirty="0" smtClean="0">
                <a:solidFill>
                  <a:srgbClr val="000000"/>
                </a:solidFill>
                <a:latin typeface="Open Sans"/>
                <a:ea typeface="Open Sans"/>
              </a:rPr>
              <a:t>ЦРБ</a:t>
            </a:r>
            <a:r>
              <a:rPr lang="ru-RU" sz="1100" b="0" strike="noStrike" spc="-1" dirty="0">
                <a:solidFill>
                  <a:srgbClr val="000000"/>
                </a:solidFill>
                <a:latin typeface="Open Sans"/>
                <a:ea typeface="Open Sans"/>
              </a:rPr>
              <a:t>» в районе функционирует поликлиника плановой мощностью 150 посещений в смену. </a:t>
            </a:r>
            <a:r>
              <a:rPr lang="ru-RU" sz="1100" b="0" strike="noStrike" spc="-1" dirty="0" smtClean="0">
                <a:solidFill>
                  <a:srgbClr val="000000"/>
                </a:solidFill>
                <a:latin typeface="Open Sans"/>
                <a:ea typeface="Open Sans"/>
              </a:rPr>
              <a:t>Фельдшерско-акушерские пункты </a:t>
            </a:r>
            <a:r>
              <a:rPr lang="ru-RU" sz="1100" b="0" strike="noStrike" spc="-1" dirty="0">
                <a:solidFill>
                  <a:srgbClr val="000000"/>
                </a:solidFill>
                <a:latin typeface="Open Sans"/>
                <a:ea typeface="Open Sans"/>
              </a:rPr>
              <a:t>имеют лицензии на медицинскую деятельность, 9 из них – на фармацевтическую деятельность.</a:t>
            </a:r>
            <a:endParaRPr lang="ru-RU" sz="1100" b="0" strike="noStrike" spc="-1" dirty="0">
              <a:latin typeface="Arial"/>
            </a:endParaRPr>
          </a:p>
        </p:txBody>
      </p:sp>
      <p:pic>
        <p:nvPicPr>
          <p:cNvPr id="671" name="Рисунок 14"/>
          <p:cNvPicPr/>
          <p:nvPr/>
        </p:nvPicPr>
        <p:blipFill>
          <a:blip r:embed="rId10"/>
          <a:stretch/>
        </p:blipFill>
        <p:spPr>
          <a:xfrm>
            <a:off x="617760" y="2525040"/>
            <a:ext cx="1200600" cy="1200600"/>
          </a:xfrm>
          <a:prstGeom prst="rect">
            <a:avLst/>
          </a:prstGeom>
          <a:ln w="0">
            <a:noFill/>
          </a:ln>
        </p:spPr>
      </p:pic>
      <p:sp>
        <p:nvSpPr>
          <p:cNvPr id="672" name="TextBox 20"/>
          <p:cNvSpPr/>
          <p:nvPr/>
        </p:nvSpPr>
        <p:spPr>
          <a:xfrm>
            <a:off x="805680" y="2735640"/>
            <a:ext cx="809879" cy="767987"/>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ru-RU" sz="4400" b="1" strike="noStrike" spc="-1" dirty="0" smtClean="0">
                <a:solidFill>
                  <a:srgbClr val="FFFFFF"/>
                </a:solidFill>
                <a:latin typeface="Open Sans"/>
                <a:ea typeface="Open Sans"/>
              </a:rPr>
              <a:t>2	6</a:t>
            </a:r>
            <a:endParaRPr lang="ru-RU" sz="4400" b="0" strike="noStrike" spc="-1" dirty="0">
              <a:latin typeface="Arial"/>
            </a:endParaRPr>
          </a:p>
        </p:txBody>
      </p:sp>
      <p:pic>
        <p:nvPicPr>
          <p:cNvPr id="673" name="Рисунок 26"/>
          <p:cNvPicPr/>
          <p:nvPr/>
        </p:nvPicPr>
        <p:blipFill>
          <a:blip r:embed="rId10"/>
          <a:stretch/>
        </p:blipFill>
        <p:spPr>
          <a:xfrm>
            <a:off x="613080" y="3987360"/>
            <a:ext cx="1200600" cy="1200600"/>
          </a:xfrm>
          <a:prstGeom prst="rect">
            <a:avLst/>
          </a:prstGeom>
          <a:ln w="0">
            <a:noFill/>
          </a:ln>
        </p:spPr>
      </p:pic>
      <p:sp>
        <p:nvSpPr>
          <p:cNvPr id="674" name="TextBox 21"/>
          <p:cNvSpPr/>
          <p:nvPr/>
        </p:nvSpPr>
        <p:spPr>
          <a:xfrm>
            <a:off x="980640" y="4213800"/>
            <a:ext cx="482760" cy="760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ru-RU" sz="4400" b="1" strike="noStrike" spc="-1">
                <a:solidFill>
                  <a:srgbClr val="007FAC"/>
                </a:solidFill>
                <a:latin typeface="Open Sans"/>
                <a:ea typeface="Open Sans"/>
              </a:rPr>
              <a:t>6</a:t>
            </a:r>
            <a:endParaRPr lang="ru-RU" sz="4400" b="0" strike="noStrike" spc="-1">
              <a:latin typeface="Arial"/>
            </a:endParaRPr>
          </a:p>
        </p:txBody>
      </p:sp>
      <p:pic>
        <p:nvPicPr>
          <p:cNvPr id="675" name="Рисунок 28"/>
          <p:cNvPicPr/>
          <p:nvPr/>
        </p:nvPicPr>
        <p:blipFill>
          <a:blip r:embed="rId10"/>
          <a:stretch/>
        </p:blipFill>
        <p:spPr>
          <a:xfrm>
            <a:off x="3874680" y="3977640"/>
            <a:ext cx="1200600" cy="1200600"/>
          </a:xfrm>
          <a:prstGeom prst="rect">
            <a:avLst/>
          </a:prstGeom>
          <a:ln w="0">
            <a:noFill/>
          </a:ln>
        </p:spPr>
      </p:pic>
      <p:sp>
        <p:nvSpPr>
          <p:cNvPr id="676" name="TextBox 22"/>
          <p:cNvSpPr/>
          <p:nvPr/>
        </p:nvSpPr>
        <p:spPr>
          <a:xfrm>
            <a:off x="3829680" y="4110840"/>
            <a:ext cx="1285920" cy="95265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3200" b="1" spc="-1" dirty="0" smtClean="0">
                <a:solidFill>
                  <a:srgbClr val="002060"/>
                </a:solidFill>
                <a:latin typeface="Open Sans"/>
                <a:ea typeface="Open Sans"/>
              </a:rPr>
              <a:t>72</a:t>
            </a:r>
            <a:r>
              <a:rPr lang="ru-RU" sz="3200" b="1" strike="noStrike" spc="-1" dirty="0" smtClean="0">
                <a:solidFill>
                  <a:srgbClr val="002060"/>
                </a:solidFill>
                <a:latin typeface="Open Sans"/>
                <a:ea typeface="Open Sans"/>
              </a:rPr>
              <a:t>,3 </a:t>
            </a:r>
            <a:r>
              <a:rPr lang="ru-RU" sz="2400" b="0" strike="noStrike" spc="-1" dirty="0">
                <a:solidFill>
                  <a:srgbClr val="002060"/>
                </a:solidFill>
                <a:latin typeface="Open Sans"/>
                <a:ea typeface="Open Sans"/>
              </a:rPr>
              <a:t>чел.</a:t>
            </a:r>
            <a:endParaRPr lang="ru-RU" sz="2400" b="0" strike="noStrike" spc="-1" dirty="0">
              <a:latin typeface="Arial"/>
            </a:endParaRPr>
          </a:p>
        </p:txBody>
      </p:sp>
      <p:sp>
        <p:nvSpPr>
          <p:cNvPr id="677" name="TextBox 32"/>
          <p:cNvSpPr/>
          <p:nvPr/>
        </p:nvSpPr>
        <p:spPr>
          <a:xfrm>
            <a:off x="858240" y="154800"/>
            <a:ext cx="1138686" cy="860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000" b="0" strike="noStrike" spc="-1" dirty="0" err="1">
                <a:solidFill>
                  <a:srgbClr val="002060"/>
                </a:solidFill>
                <a:latin typeface="Open Sans"/>
                <a:ea typeface="Open Sans"/>
              </a:rPr>
              <a:t>Темкинский</a:t>
            </a:r>
            <a:endParaRPr lang="ru-RU" sz="1000" b="0" strike="noStrike" spc="-1" dirty="0">
              <a:latin typeface="Arial"/>
            </a:endParaRPr>
          </a:p>
          <a:p>
            <a:pPr>
              <a:lnSpc>
                <a:spcPct val="100000"/>
              </a:lnSpc>
            </a:pPr>
            <a:r>
              <a:rPr lang="ru-RU" sz="1000" b="0" strike="noStrike" spc="-1" dirty="0" smtClean="0">
                <a:solidFill>
                  <a:srgbClr val="002060"/>
                </a:solidFill>
                <a:latin typeface="Open Sans"/>
                <a:ea typeface="Open Sans"/>
              </a:rPr>
              <a:t>муниципальный</a:t>
            </a:r>
          </a:p>
          <a:p>
            <a:pPr>
              <a:lnSpc>
                <a:spcPct val="100000"/>
              </a:lnSpc>
            </a:pPr>
            <a:r>
              <a:rPr lang="ru-RU" sz="1000" spc="-1" dirty="0" smtClean="0">
                <a:solidFill>
                  <a:srgbClr val="002060"/>
                </a:solidFill>
                <a:latin typeface="Arial"/>
              </a:rPr>
              <a:t>округ</a:t>
            </a:r>
            <a:endParaRPr lang="ru-RU" sz="1000" b="0" strike="noStrike" spc="-1" dirty="0">
              <a:latin typeface="Arial"/>
            </a:endParaRPr>
          </a:p>
          <a:p>
            <a:pPr>
              <a:lnSpc>
                <a:spcPct val="100000"/>
              </a:lnSpc>
            </a:pPr>
            <a:r>
              <a:rPr lang="ru-RU" sz="1000" b="0" strike="noStrike" spc="-1" dirty="0">
                <a:solidFill>
                  <a:srgbClr val="002060"/>
                </a:solidFill>
                <a:latin typeface="Open Sans"/>
                <a:ea typeface="Open Sans"/>
              </a:rPr>
              <a:t>Смоленской</a:t>
            </a:r>
            <a:endParaRPr lang="ru-RU" sz="1000" b="0" strike="noStrike" spc="-1" dirty="0">
              <a:latin typeface="Arial"/>
            </a:endParaRPr>
          </a:p>
          <a:p>
            <a:pPr>
              <a:lnSpc>
                <a:spcPct val="100000"/>
              </a:lnSpc>
            </a:pPr>
            <a:r>
              <a:rPr lang="ru-RU" sz="1000" b="0" strike="noStrike" spc="-1" dirty="0">
                <a:solidFill>
                  <a:srgbClr val="002060"/>
                </a:solidFill>
                <a:latin typeface="Open Sans"/>
                <a:ea typeface="Open Sans"/>
              </a:rPr>
              <a:t>области</a:t>
            </a:r>
            <a:endParaRPr lang="ru-RU" sz="1000" b="0" strike="noStrike" spc="-1" dirty="0">
              <a:latin typeface="Arial"/>
            </a:endParaRPr>
          </a:p>
        </p:txBody>
      </p:sp>
      <p:sp>
        <p:nvSpPr>
          <p:cNvPr id="678" name="TextBox 33"/>
          <p:cNvSpPr/>
          <p:nvPr/>
        </p:nvSpPr>
        <p:spPr>
          <a:xfrm>
            <a:off x="244440" y="439560"/>
            <a:ext cx="396000" cy="196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700" b="0" strike="noStrike" spc="-1">
                <a:solidFill>
                  <a:srgbClr val="002060"/>
                </a:solidFill>
                <a:latin typeface="Open Sans"/>
                <a:ea typeface="Open Sans"/>
              </a:rPr>
              <a:t>Герб </a:t>
            </a:r>
            <a:endParaRPr lang="ru-RU" sz="700" b="0" strike="noStrike" spc="-1">
              <a:latin typeface="Arial"/>
            </a:endParaRPr>
          </a:p>
        </p:txBody>
      </p:sp>
      <p:pic>
        <p:nvPicPr>
          <p:cNvPr id="679" name="Рисунок 34"/>
          <p:cNvPicPr/>
          <p:nvPr/>
        </p:nvPicPr>
        <p:blipFill>
          <a:blip r:embed="rId11"/>
          <a:stretch/>
        </p:blipFill>
        <p:spPr>
          <a:xfrm>
            <a:off x="226080" y="108720"/>
            <a:ext cx="597240" cy="861480"/>
          </a:xfrm>
          <a:prstGeom prst="rect">
            <a:avLst/>
          </a:prstGeom>
          <a:ln w="0">
            <a:noFill/>
          </a:ln>
        </p:spPr>
      </p:pic>
      <p:pic>
        <p:nvPicPr>
          <p:cNvPr id="6146" name="Picture 2" descr="D:\Логотип.png"/>
          <p:cNvPicPr>
            <a:picLocks noChangeAspect="1" noChangeArrowheads="1"/>
          </p:cNvPicPr>
          <p:nvPr/>
        </p:nvPicPr>
        <p:blipFill>
          <a:blip r:embed="rId12" cstate="print"/>
          <a:srcRect/>
          <a:stretch>
            <a:fillRect/>
          </a:stretch>
        </p:blipFill>
        <p:spPr bwMode="auto">
          <a:xfrm>
            <a:off x="0" y="6637357"/>
            <a:ext cx="2851143" cy="922318"/>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0" name="Рисунок 6"/>
          <p:cNvPicPr/>
          <p:nvPr/>
        </p:nvPicPr>
        <p:blipFill>
          <a:blip r:embed="rId2"/>
          <a:stretch/>
        </p:blipFill>
        <p:spPr>
          <a:xfrm>
            <a:off x="929160" y="1176840"/>
            <a:ext cx="1658160" cy="1656000"/>
          </a:xfrm>
          <a:prstGeom prst="rect">
            <a:avLst/>
          </a:prstGeom>
          <a:ln w="0">
            <a:noFill/>
          </a:ln>
        </p:spPr>
      </p:pic>
      <p:pic>
        <p:nvPicPr>
          <p:cNvPr id="681" name="Рисунок 9"/>
          <p:cNvPicPr/>
          <p:nvPr/>
        </p:nvPicPr>
        <p:blipFill>
          <a:blip r:embed="rId3"/>
          <a:stretch/>
        </p:blipFill>
        <p:spPr>
          <a:xfrm>
            <a:off x="2061000" y="156240"/>
            <a:ext cx="5498280" cy="767880"/>
          </a:xfrm>
          <a:prstGeom prst="rect">
            <a:avLst/>
          </a:prstGeom>
          <a:ln w="0">
            <a:noFill/>
          </a:ln>
        </p:spPr>
      </p:pic>
      <p:sp>
        <p:nvSpPr>
          <p:cNvPr id="682" name="TextBox 2"/>
          <p:cNvSpPr/>
          <p:nvPr/>
        </p:nvSpPr>
        <p:spPr>
          <a:xfrm>
            <a:off x="2061000" y="308880"/>
            <a:ext cx="542196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400" b="0" strike="noStrike" spc="-1">
                <a:solidFill>
                  <a:srgbClr val="FFFFFF"/>
                </a:solidFill>
                <a:latin typeface="Open Sans Semibold"/>
                <a:ea typeface="Open Sans Semibold"/>
              </a:rPr>
              <a:t>Спорт</a:t>
            </a:r>
            <a:endParaRPr lang="ru-RU" sz="2400" b="0" strike="noStrike" spc="-1">
              <a:latin typeface="Arial"/>
            </a:endParaRPr>
          </a:p>
        </p:txBody>
      </p:sp>
      <p:sp>
        <p:nvSpPr>
          <p:cNvPr id="683" name="TextBox 3"/>
          <p:cNvSpPr/>
          <p:nvPr/>
        </p:nvSpPr>
        <p:spPr>
          <a:xfrm>
            <a:off x="7131240" y="7190280"/>
            <a:ext cx="437982"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800" b="1" i="1" strike="noStrike" spc="-1" dirty="0" smtClean="0">
                <a:solidFill>
                  <a:srgbClr val="339533"/>
                </a:solidFill>
                <a:latin typeface="Open Sans Semibold"/>
                <a:ea typeface="Open Sans Semibold"/>
              </a:rPr>
              <a:t>27</a:t>
            </a:r>
            <a:endParaRPr lang="ru-RU" sz="1800" b="0" strike="noStrike" spc="-1" dirty="0">
              <a:latin typeface="Arial"/>
            </a:endParaRPr>
          </a:p>
        </p:txBody>
      </p:sp>
      <p:pic>
        <p:nvPicPr>
          <p:cNvPr id="684" name="Рисунок 10"/>
          <p:cNvPicPr/>
          <p:nvPr/>
        </p:nvPicPr>
        <p:blipFill>
          <a:blip r:embed="rId4"/>
          <a:stretch/>
        </p:blipFill>
        <p:spPr>
          <a:xfrm>
            <a:off x="1050840" y="4730040"/>
            <a:ext cx="1893240" cy="1890360"/>
          </a:xfrm>
          <a:prstGeom prst="rect">
            <a:avLst/>
          </a:prstGeom>
          <a:ln w="0">
            <a:noFill/>
          </a:ln>
        </p:spPr>
      </p:pic>
      <p:pic>
        <p:nvPicPr>
          <p:cNvPr id="685" name="Рисунок 11"/>
          <p:cNvPicPr/>
          <p:nvPr/>
        </p:nvPicPr>
        <p:blipFill>
          <a:blip r:embed="rId5"/>
          <a:stretch/>
        </p:blipFill>
        <p:spPr>
          <a:xfrm>
            <a:off x="236520" y="2933640"/>
            <a:ext cx="1798560" cy="1796040"/>
          </a:xfrm>
          <a:prstGeom prst="rect">
            <a:avLst/>
          </a:prstGeom>
          <a:ln w="0">
            <a:noFill/>
          </a:ln>
        </p:spPr>
      </p:pic>
      <p:sp>
        <p:nvSpPr>
          <p:cNvPr id="686" name="TextBox 13"/>
          <p:cNvSpPr/>
          <p:nvPr/>
        </p:nvSpPr>
        <p:spPr>
          <a:xfrm>
            <a:off x="3287160" y="3199320"/>
            <a:ext cx="320580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800" b="1" strike="noStrike" spc="-1" dirty="0" smtClean="0">
                <a:solidFill>
                  <a:srgbClr val="00B050"/>
                </a:solidFill>
                <a:latin typeface="Open Sans Semibold"/>
                <a:ea typeface="Open Sans Semibold"/>
              </a:rPr>
              <a:t>15</a:t>
            </a:r>
            <a:r>
              <a:rPr lang="ru-RU" sz="1800" b="0" strike="noStrike" spc="-1" dirty="0" smtClean="0">
                <a:solidFill>
                  <a:srgbClr val="000000"/>
                </a:solidFill>
                <a:latin typeface="Open Sans Semibold"/>
                <a:ea typeface="Open Sans Semibold"/>
              </a:rPr>
              <a:t> </a:t>
            </a:r>
            <a:r>
              <a:rPr lang="ru-RU" sz="1800" b="1" strike="noStrike" spc="-1" dirty="0" smtClean="0">
                <a:solidFill>
                  <a:srgbClr val="000000"/>
                </a:solidFill>
                <a:latin typeface="Open Sans Semibold"/>
                <a:ea typeface="Open Sans Semibold"/>
              </a:rPr>
              <a:t>спортивных объектов</a:t>
            </a:r>
            <a:endParaRPr lang="ru-RU" sz="1800" b="0" strike="noStrike" spc="-1" dirty="0">
              <a:latin typeface="Arial"/>
            </a:endParaRPr>
          </a:p>
        </p:txBody>
      </p:sp>
      <p:sp>
        <p:nvSpPr>
          <p:cNvPr id="687" name="Прямоугольник 14"/>
          <p:cNvSpPr/>
          <p:nvPr/>
        </p:nvSpPr>
        <p:spPr>
          <a:xfrm>
            <a:off x="3819240" y="3832200"/>
            <a:ext cx="3301920" cy="577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600" b="0" strike="noStrike" spc="-1">
                <a:solidFill>
                  <a:srgbClr val="000000"/>
                </a:solidFill>
                <a:latin typeface="Open Sans"/>
                <a:ea typeface="Open Sans"/>
              </a:rPr>
              <a:t>МБУ ФОК «Олимп»</a:t>
            </a:r>
            <a:endParaRPr lang="ru-RU" sz="1600" b="0" strike="noStrike" spc="-1">
              <a:latin typeface="Arial"/>
            </a:endParaRPr>
          </a:p>
          <a:p>
            <a:pPr algn="ctr">
              <a:lnSpc>
                <a:spcPct val="100000"/>
              </a:lnSpc>
            </a:pPr>
            <a:r>
              <a:rPr lang="ru-RU" sz="1600" b="0" strike="noStrike" spc="-1">
                <a:solidFill>
                  <a:srgbClr val="000000"/>
                </a:solidFill>
                <a:latin typeface="Open Sans"/>
                <a:ea typeface="Open Sans"/>
              </a:rPr>
              <a:t>Стадион</a:t>
            </a:r>
            <a:endParaRPr lang="ru-RU" sz="1600" b="0" strike="noStrike" spc="-1">
              <a:latin typeface="Arial"/>
            </a:endParaRPr>
          </a:p>
        </p:txBody>
      </p:sp>
      <p:sp>
        <p:nvSpPr>
          <p:cNvPr id="688" name="Прямоугольник 18"/>
          <p:cNvSpPr/>
          <p:nvPr/>
        </p:nvSpPr>
        <p:spPr>
          <a:xfrm>
            <a:off x="4431600" y="2365560"/>
            <a:ext cx="1521035" cy="52176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2800" b="1" strike="noStrike" spc="-1" dirty="0" smtClean="0">
                <a:solidFill>
                  <a:srgbClr val="00B050"/>
                </a:solidFill>
                <a:latin typeface="Open Sans Semibold"/>
                <a:ea typeface="Open Sans Semibold"/>
              </a:rPr>
              <a:t>1222 </a:t>
            </a:r>
            <a:r>
              <a:rPr lang="ru-RU" sz="1800" b="0" strike="noStrike" spc="-1" dirty="0">
                <a:solidFill>
                  <a:srgbClr val="000000"/>
                </a:solidFill>
                <a:latin typeface="Open Sans"/>
                <a:ea typeface="Open Sans"/>
              </a:rPr>
              <a:t>чел.</a:t>
            </a:r>
            <a:endParaRPr lang="ru-RU" sz="1800" b="0" strike="noStrike" spc="-1" dirty="0">
              <a:latin typeface="Arial"/>
            </a:endParaRPr>
          </a:p>
        </p:txBody>
      </p:sp>
      <p:sp>
        <p:nvSpPr>
          <p:cNvPr id="689" name="TextBox 19"/>
          <p:cNvSpPr/>
          <p:nvPr/>
        </p:nvSpPr>
        <p:spPr>
          <a:xfrm>
            <a:off x="3115080" y="1434600"/>
            <a:ext cx="3929040" cy="91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800" b="0" strike="noStrike" spc="-1">
                <a:solidFill>
                  <a:srgbClr val="000000"/>
                </a:solidFill>
                <a:latin typeface="Open Sans Semibold"/>
                <a:ea typeface="Open Sans Semibold"/>
              </a:rPr>
              <a:t>Численность населения, занимающаяся физкультурой и спортом</a:t>
            </a:r>
            <a:endParaRPr lang="ru-RU" sz="1800" b="0" strike="noStrike" spc="-1">
              <a:latin typeface="Arial"/>
            </a:endParaRPr>
          </a:p>
        </p:txBody>
      </p:sp>
      <p:sp>
        <p:nvSpPr>
          <p:cNvPr id="690" name="TextBox 22"/>
          <p:cNvSpPr/>
          <p:nvPr/>
        </p:nvSpPr>
        <p:spPr>
          <a:xfrm>
            <a:off x="3463560" y="4957920"/>
            <a:ext cx="3095280" cy="1065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800" b="0" strike="noStrike" spc="-1" dirty="0">
                <a:solidFill>
                  <a:srgbClr val="000000"/>
                </a:solidFill>
                <a:latin typeface="Open Sans"/>
                <a:ea typeface="Open Sans"/>
              </a:rPr>
              <a:t>В </a:t>
            </a:r>
            <a:r>
              <a:rPr lang="ru-RU" sz="1800" b="0" strike="noStrike" spc="-1" dirty="0" smtClean="0">
                <a:solidFill>
                  <a:srgbClr val="000000"/>
                </a:solidFill>
                <a:latin typeface="Open Sans"/>
                <a:ea typeface="Open Sans"/>
              </a:rPr>
              <a:t>2024 </a:t>
            </a:r>
            <a:r>
              <a:rPr lang="ru-RU" sz="1800" b="0" strike="noStrike" spc="-1" dirty="0">
                <a:solidFill>
                  <a:srgbClr val="000000"/>
                </a:solidFill>
                <a:latin typeface="Open Sans"/>
                <a:ea typeface="Open Sans"/>
              </a:rPr>
              <a:t>г. Проведено</a:t>
            </a:r>
            <a:endParaRPr lang="ru-RU" sz="1800" b="0" strike="noStrike" spc="-1" dirty="0">
              <a:latin typeface="Arial"/>
            </a:endParaRPr>
          </a:p>
          <a:p>
            <a:pPr algn="ctr">
              <a:lnSpc>
                <a:spcPct val="100000"/>
              </a:lnSpc>
            </a:pPr>
            <a:r>
              <a:rPr lang="ru-RU" sz="2800" b="1" strike="noStrike" spc="-1" smtClean="0">
                <a:solidFill>
                  <a:srgbClr val="00B050"/>
                </a:solidFill>
                <a:latin typeface="Open Sans Semibold"/>
                <a:ea typeface="Open Sans Semibold"/>
              </a:rPr>
              <a:t>32 </a:t>
            </a:r>
            <a:r>
              <a:rPr lang="ru-RU" sz="1800" b="1" strike="noStrike" spc="-1" dirty="0">
                <a:solidFill>
                  <a:srgbClr val="000000"/>
                </a:solidFill>
                <a:latin typeface="Open Sans Semibold"/>
                <a:ea typeface="Open Sans Semibold"/>
              </a:rPr>
              <a:t>спортивно-массовых </a:t>
            </a:r>
            <a:r>
              <a:rPr lang="ru-RU" sz="1800" b="1" strike="noStrike" spc="-1" dirty="0" smtClean="0">
                <a:solidFill>
                  <a:srgbClr val="000000"/>
                </a:solidFill>
                <a:latin typeface="Open Sans Semibold"/>
                <a:ea typeface="Open Sans Semibold"/>
              </a:rPr>
              <a:t>мероприятий</a:t>
            </a:r>
            <a:endParaRPr lang="ru-RU" sz="1800" b="0" strike="noStrike" spc="-1" dirty="0">
              <a:latin typeface="Arial"/>
            </a:endParaRPr>
          </a:p>
        </p:txBody>
      </p:sp>
      <p:sp>
        <p:nvSpPr>
          <p:cNvPr id="691" name="TextBox 24"/>
          <p:cNvSpPr/>
          <p:nvPr/>
        </p:nvSpPr>
        <p:spPr>
          <a:xfrm>
            <a:off x="858240" y="154800"/>
            <a:ext cx="1138686" cy="860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000" b="0" strike="noStrike" spc="-1" dirty="0" err="1">
                <a:solidFill>
                  <a:srgbClr val="002060"/>
                </a:solidFill>
                <a:latin typeface="Open Sans"/>
                <a:ea typeface="Open Sans"/>
              </a:rPr>
              <a:t>Темкинский</a:t>
            </a:r>
            <a:endParaRPr lang="ru-RU" sz="1000" b="0" strike="noStrike" spc="-1" dirty="0">
              <a:latin typeface="Arial"/>
            </a:endParaRPr>
          </a:p>
          <a:p>
            <a:pPr>
              <a:lnSpc>
                <a:spcPct val="100000"/>
              </a:lnSpc>
            </a:pPr>
            <a:r>
              <a:rPr lang="ru-RU" sz="1000" b="0" strike="noStrike" spc="-1" dirty="0" smtClean="0">
                <a:solidFill>
                  <a:srgbClr val="002060"/>
                </a:solidFill>
                <a:latin typeface="Open Sans"/>
                <a:ea typeface="Open Sans"/>
              </a:rPr>
              <a:t>муниципальный</a:t>
            </a:r>
          </a:p>
          <a:p>
            <a:pPr>
              <a:lnSpc>
                <a:spcPct val="100000"/>
              </a:lnSpc>
            </a:pPr>
            <a:r>
              <a:rPr lang="ru-RU" sz="1000" spc="-1" dirty="0" smtClean="0">
                <a:solidFill>
                  <a:srgbClr val="002060"/>
                </a:solidFill>
                <a:latin typeface="Arial"/>
              </a:rPr>
              <a:t>округ</a:t>
            </a:r>
            <a:endParaRPr lang="ru-RU" sz="1000" b="0" strike="noStrike" spc="-1" dirty="0">
              <a:latin typeface="Arial"/>
            </a:endParaRPr>
          </a:p>
          <a:p>
            <a:pPr>
              <a:lnSpc>
                <a:spcPct val="100000"/>
              </a:lnSpc>
            </a:pPr>
            <a:r>
              <a:rPr lang="ru-RU" sz="1000" b="0" strike="noStrike" spc="-1" dirty="0">
                <a:solidFill>
                  <a:srgbClr val="002060"/>
                </a:solidFill>
                <a:latin typeface="Open Sans"/>
                <a:ea typeface="Open Sans"/>
              </a:rPr>
              <a:t>Смоленской</a:t>
            </a:r>
            <a:endParaRPr lang="ru-RU" sz="1000" b="0" strike="noStrike" spc="-1" dirty="0">
              <a:latin typeface="Arial"/>
            </a:endParaRPr>
          </a:p>
          <a:p>
            <a:pPr>
              <a:lnSpc>
                <a:spcPct val="100000"/>
              </a:lnSpc>
            </a:pPr>
            <a:r>
              <a:rPr lang="ru-RU" sz="1000" b="0" strike="noStrike" spc="-1" dirty="0">
                <a:solidFill>
                  <a:srgbClr val="002060"/>
                </a:solidFill>
                <a:latin typeface="Open Sans"/>
                <a:ea typeface="Open Sans"/>
              </a:rPr>
              <a:t>области</a:t>
            </a:r>
            <a:endParaRPr lang="ru-RU" sz="1000" b="0" strike="noStrike" spc="-1" dirty="0">
              <a:latin typeface="Arial"/>
            </a:endParaRPr>
          </a:p>
        </p:txBody>
      </p:sp>
      <p:sp>
        <p:nvSpPr>
          <p:cNvPr id="692" name="TextBox 25"/>
          <p:cNvSpPr/>
          <p:nvPr/>
        </p:nvSpPr>
        <p:spPr>
          <a:xfrm>
            <a:off x="244440" y="439560"/>
            <a:ext cx="396000" cy="196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700" b="0" strike="noStrike" spc="-1">
                <a:solidFill>
                  <a:srgbClr val="002060"/>
                </a:solidFill>
                <a:latin typeface="Open Sans"/>
                <a:ea typeface="Open Sans"/>
              </a:rPr>
              <a:t>Герб </a:t>
            </a:r>
            <a:endParaRPr lang="ru-RU" sz="700" b="0" strike="noStrike" spc="-1">
              <a:latin typeface="Arial"/>
            </a:endParaRPr>
          </a:p>
        </p:txBody>
      </p:sp>
      <p:pic>
        <p:nvPicPr>
          <p:cNvPr id="693" name="Рисунок 26"/>
          <p:cNvPicPr/>
          <p:nvPr/>
        </p:nvPicPr>
        <p:blipFill>
          <a:blip r:embed="rId6"/>
          <a:stretch/>
        </p:blipFill>
        <p:spPr>
          <a:xfrm>
            <a:off x="226080" y="108720"/>
            <a:ext cx="597240" cy="861480"/>
          </a:xfrm>
          <a:prstGeom prst="rect">
            <a:avLst/>
          </a:prstGeom>
          <a:ln w="0">
            <a:noFill/>
          </a:ln>
        </p:spPr>
      </p:pic>
      <p:sp>
        <p:nvSpPr>
          <p:cNvPr id="694" name="Прямоугольник 27"/>
          <p:cNvSpPr/>
          <p:nvPr/>
        </p:nvSpPr>
        <p:spPr>
          <a:xfrm>
            <a:off x="3430080" y="3986280"/>
            <a:ext cx="1649520" cy="27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200" b="1" strike="noStrike" spc="-1">
                <a:solidFill>
                  <a:srgbClr val="215968"/>
                </a:solidFill>
                <a:latin typeface="Open Sans"/>
                <a:ea typeface="Open Sans"/>
              </a:rPr>
              <a:t>Крупные:</a:t>
            </a:r>
            <a:endParaRPr lang="ru-RU" sz="1200" b="0" strike="noStrike" spc="-1">
              <a:latin typeface="Arial"/>
            </a:endParaRPr>
          </a:p>
        </p:txBody>
      </p:sp>
      <p:pic>
        <p:nvPicPr>
          <p:cNvPr id="5122" name="Picture 2" descr="D:\Логотип.png"/>
          <p:cNvPicPr>
            <a:picLocks noChangeAspect="1" noChangeArrowheads="1"/>
          </p:cNvPicPr>
          <p:nvPr/>
        </p:nvPicPr>
        <p:blipFill>
          <a:blip r:embed="rId7" cstate="print"/>
          <a:srcRect/>
          <a:stretch>
            <a:fillRect/>
          </a:stretch>
        </p:blipFill>
        <p:spPr bwMode="auto">
          <a:xfrm>
            <a:off x="0" y="6637357"/>
            <a:ext cx="2922581" cy="922318"/>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 name="Picture 3"/>
          <p:cNvSpPr/>
          <p:nvPr/>
        </p:nvSpPr>
        <p:spPr>
          <a:xfrm>
            <a:off x="407520" y="3182760"/>
            <a:ext cx="983160" cy="976320"/>
          </a:xfrm>
          <a:prstGeom prst="flowChartConnector">
            <a:avLst/>
          </a:prstGeom>
          <a:blipFill rotWithShape="0">
            <a:blip r:embed="rId3"/>
            <a:srcRect l="18378" r="16296"/>
            <a:stretch/>
          </a:blipFill>
          <a:ln w="0">
            <a:solidFill>
              <a:srgbClr val="99CCFF"/>
            </a:solidFill>
          </a:ln>
        </p:spPr>
        <p:style>
          <a:lnRef idx="0">
            <a:scrgbClr r="0" g="0" b="0"/>
          </a:lnRef>
          <a:fillRef idx="0">
            <a:scrgbClr r="0" g="0" b="0"/>
          </a:fillRef>
          <a:effectRef idx="0">
            <a:scrgbClr r="0" g="0" b="0"/>
          </a:effectRef>
          <a:fontRef idx="minor"/>
        </p:style>
      </p:sp>
      <p:pic>
        <p:nvPicPr>
          <p:cNvPr id="696" name="Рисунок 9"/>
          <p:cNvPicPr/>
          <p:nvPr/>
        </p:nvPicPr>
        <p:blipFill>
          <a:blip r:embed="rId4"/>
          <a:stretch/>
        </p:blipFill>
        <p:spPr>
          <a:xfrm>
            <a:off x="2061000" y="156240"/>
            <a:ext cx="5498280" cy="767880"/>
          </a:xfrm>
          <a:prstGeom prst="rect">
            <a:avLst/>
          </a:prstGeom>
          <a:ln w="0">
            <a:noFill/>
          </a:ln>
        </p:spPr>
      </p:pic>
      <p:sp>
        <p:nvSpPr>
          <p:cNvPr id="697" name="TextBox 2"/>
          <p:cNvSpPr/>
          <p:nvPr/>
        </p:nvSpPr>
        <p:spPr>
          <a:xfrm>
            <a:off x="2061000" y="317160"/>
            <a:ext cx="549828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400" b="0" strike="noStrike" spc="-1">
                <a:solidFill>
                  <a:srgbClr val="FFFFFF"/>
                </a:solidFill>
                <a:latin typeface="Open Sans Semibold"/>
                <a:ea typeface="Open Sans Semibold"/>
              </a:rPr>
              <a:t>Культура</a:t>
            </a:r>
            <a:endParaRPr lang="ru-RU" sz="2400" b="0" strike="noStrike" spc="-1">
              <a:latin typeface="Arial"/>
            </a:endParaRPr>
          </a:p>
        </p:txBody>
      </p:sp>
      <p:sp>
        <p:nvSpPr>
          <p:cNvPr id="698" name="TextBox 49"/>
          <p:cNvSpPr/>
          <p:nvPr/>
        </p:nvSpPr>
        <p:spPr>
          <a:xfrm>
            <a:off x="7131240" y="7190280"/>
            <a:ext cx="437982"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800" b="1" i="1" strike="noStrike" spc="-1" dirty="0" smtClean="0">
                <a:solidFill>
                  <a:srgbClr val="339533"/>
                </a:solidFill>
                <a:latin typeface="Open Sans Semibold"/>
                <a:ea typeface="Open Sans Semibold"/>
              </a:rPr>
              <a:t>28</a:t>
            </a:r>
            <a:endParaRPr lang="ru-RU" sz="1800" b="0" strike="noStrike" spc="-1" dirty="0">
              <a:latin typeface="Arial"/>
            </a:endParaRPr>
          </a:p>
        </p:txBody>
      </p:sp>
      <p:sp>
        <p:nvSpPr>
          <p:cNvPr id="699" name="Рисунок 42"/>
          <p:cNvSpPr/>
          <p:nvPr/>
        </p:nvSpPr>
        <p:spPr>
          <a:xfrm>
            <a:off x="2126880" y="1555560"/>
            <a:ext cx="2539080" cy="1705680"/>
          </a:xfrm>
          <a:prstGeom prst="roundRect">
            <a:avLst>
              <a:gd name="adj" fmla="val 8594"/>
            </a:avLst>
          </a:prstGeom>
          <a:blipFill rotWithShape="0">
            <a:blip r:embed="rId5"/>
            <a:stretch/>
          </a:blipFill>
          <a:ln w="38100">
            <a:solidFill>
              <a:srgbClr val="7CD9E0"/>
            </a:solidFill>
            <a:round/>
          </a:ln>
        </p:spPr>
        <p:style>
          <a:lnRef idx="0">
            <a:scrgbClr r="0" g="0" b="0"/>
          </a:lnRef>
          <a:fillRef idx="0">
            <a:scrgbClr r="0" g="0" b="0"/>
          </a:fillRef>
          <a:effectRef idx="0">
            <a:scrgbClr r="0" g="0" b="0"/>
          </a:effectRef>
          <a:fontRef idx="minor"/>
        </p:style>
      </p:sp>
      <p:sp>
        <p:nvSpPr>
          <p:cNvPr id="700" name="TextBox 51"/>
          <p:cNvSpPr/>
          <p:nvPr/>
        </p:nvSpPr>
        <p:spPr>
          <a:xfrm>
            <a:off x="322920" y="2417400"/>
            <a:ext cx="1077840" cy="27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200" b="1" strike="noStrike" spc="-1">
                <a:solidFill>
                  <a:srgbClr val="245776"/>
                </a:solidFill>
                <a:latin typeface="Open Sans"/>
                <a:ea typeface="Open Sans"/>
              </a:rPr>
              <a:t>Музеи</a:t>
            </a:r>
            <a:endParaRPr lang="ru-RU" sz="1200" b="0" strike="noStrike" spc="-1">
              <a:latin typeface="Arial"/>
            </a:endParaRPr>
          </a:p>
        </p:txBody>
      </p:sp>
      <p:pic>
        <p:nvPicPr>
          <p:cNvPr id="701" name="Рисунок 24" descr="Библиотеки.png"/>
          <p:cNvPicPr/>
          <p:nvPr/>
        </p:nvPicPr>
        <p:blipFill>
          <a:blip r:embed="rId6"/>
          <a:stretch/>
        </p:blipFill>
        <p:spPr>
          <a:xfrm>
            <a:off x="423000" y="5097960"/>
            <a:ext cx="1023120" cy="1017720"/>
          </a:xfrm>
          <a:prstGeom prst="rect">
            <a:avLst/>
          </a:prstGeom>
          <a:ln w="0">
            <a:noFill/>
          </a:ln>
        </p:spPr>
      </p:pic>
      <p:pic>
        <p:nvPicPr>
          <p:cNvPr id="702" name="Рисунок 25" descr="Музеи.png"/>
          <p:cNvPicPr/>
          <p:nvPr/>
        </p:nvPicPr>
        <p:blipFill>
          <a:blip r:embed="rId7" cstate="print"/>
          <a:stretch/>
        </p:blipFill>
        <p:spPr>
          <a:xfrm>
            <a:off x="346680" y="1377360"/>
            <a:ext cx="1012680" cy="1007640"/>
          </a:xfrm>
          <a:prstGeom prst="rect">
            <a:avLst/>
          </a:prstGeom>
          <a:ln w="0">
            <a:noFill/>
          </a:ln>
        </p:spPr>
      </p:pic>
      <p:sp>
        <p:nvSpPr>
          <p:cNvPr id="703" name="TextBox 28"/>
          <p:cNvSpPr/>
          <p:nvPr/>
        </p:nvSpPr>
        <p:spPr>
          <a:xfrm>
            <a:off x="133920" y="6136200"/>
            <a:ext cx="1664640" cy="27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200" b="1" strike="noStrike" spc="-1">
                <a:solidFill>
                  <a:srgbClr val="245776"/>
                </a:solidFill>
                <a:latin typeface="Open Sans"/>
                <a:ea typeface="Open Sans"/>
              </a:rPr>
              <a:t>Библиотеки</a:t>
            </a:r>
            <a:endParaRPr lang="ru-RU" sz="1200" b="0" strike="noStrike" spc="-1">
              <a:latin typeface="Arial"/>
            </a:endParaRPr>
          </a:p>
        </p:txBody>
      </p:sp>
      <p:sp>
        <p:nvSpPr>
          <p:cNvPr id="704" name="TextBox 29"/>
          <p:cNvSpPr/>
          <p:nvPr/>
        </p:nvSpPr>
        <p:spPr>
          <a:xfrm>
            <a:off x="583560" y="1506600"/>
            <a:ext cx="900360" cy="1035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4400" b="1" strike="noStrike" spc="-1">
                <a:solidFill>
                  <a:srgbClr val="FFFFFF"/>
                </a:solidFill>
                <a:latin typeface="Open Sans"/>
                <a:ea typeface="Open Sans"/>
              </a:rPr>
              <a:t>1</a:t>
            </a:r>
            <a:endParaRPr lang="ru-RU" sz="4400" b="0" strike="noStrike" spc="-1">
              <a:latin typeface="Arial"/>
            </a:endParaRPr>
          </a:p>
          <a:p>
            <a:pPr>
              <a:lnSpc>
                <a:spcPct val="100000"/>
              </a:lnSpc>
            </a:pPr>
            <a:endParaRPr lang="ru-RU" sz="4400" b="0" strike="noStrike" spc="-1">
              <a:latin typeface="Arial"/>
            </a:endParaRPr>
          </a:p>
        </p:txBody>
      </p:sp>
      <p:sp>
        <p:nvSpPr>
          <p:cNvPr id="705" name="TextBox 30"/>
          <p:cNvSpPr/>
          <p:nvPr/>
        </p:nvSpPr>
        <p:spPr>
          <a:xfrm>
            <a:off x="512280" y="5256720"/>
            <a:ext cx="1173240" cy="1035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4400" b="1" strike="noStrike" spc="-1">
                <a:solidFill>
                  <a:srgbClr val="FFFFFF"/>
                </a:solidFill>
                <a:latin typeface="Open Sans"/>
                <a:ea typeface="Open Sans"/>
              </a:rPr>
              <a:t>12</a:t>
            </a:r>
            <a:endParaRPr lang="ru-RU" sz="4400" b="0" strike="noStrike" spc="-1">
              <a:latin typeface="Arial"/>
            </a:endParaRPr>
          </a:p>
          <a:p>
            <a:pPr>
              <a:lnSpc>
                <a:spcPct val="100000"/>
              </a:lnSpc>
            </a:pPr>
            <a:endParaRPr lang="ru-RU" sz="4400" b="0" strike="noStrike" spc="-1">
              <a:latin typeface="Arial"/>
            </a:endParaRPr>
          </a:p>
        </p:txBody>
      </p:sp>
      <p:sp>
        <p:nvSpPr>
          <p:cNvPr id="706" name="Picture 2"/>
          <p:cNvSpPr/>
          <p:nvPr/>
        </p:nvSpPr>
        <p:spPr>
          <a:xfrm>
            <a:off x="4462560" y="1316160"/>
            <a:ext cx="2485800" cy="1771920"/>
          </a:xfrm>
          <a:prstGeom prst="roundRect">
            <a:avLst>
              <a:gd name="adj" fmla="val 8594"/>
            </a:avLst>
          </a:prstGeom>
          <a:blipFill rotWithShape="0">
            <a:blip r:embed="rId8"/>
            <a:stretch/>
          </a:blipFill>
          <a:ln w="38100">
            <a:solidFill>
              <a:srgbClr val="7CD9E0"/>
            </a:solidFill>
            <a:round/>
          </a:ln>
        </p:spPr>
        <p:style>
          <a:lnRef idx="0">
            <a:scrgbClr r="0" g="0" b="0"/>
          </a:lnRef>
          <a:fillRef idx="0">
            <a:scrgbClr r="0" g="0" b="0"/>
          </a:fillRef>
          <a:effectRef idx="0">
            <a:scrgbClr r="0" g="0" b="0"/>
          </a:effectRef>
          <a:fontRef idx="minor"/>
        </p:style>
      </p:sp>
      <p:sp>
        <p:nvSpPr>
          <p:cNvPr id="707" name="TextBox 32"/>
          <p:cNvSpPr/>
          <p:nvPr/>
        </p:nvSpPr>
        <p:spPr>
          <a:xfrm>
            <a:off x="858240" y="154800"/>
            <a:ext cx="1138686" cy="860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000" b="0" strike="noStrike" spc="-1" dirty="0" err="1">
                <a:solidFill>
                  <a:srgbClr val="002060"/>
                </a:solidFill>
                <a:latin typeface="Open Sans"/>
                <a:ea typeface="Open Sans"/>
              </a:rPr>
              <a:t>Темкинский</a:t>
            </a:r>
            <a:endParaRPr lang="ru-RU" sz="1000" b="0" strike="noStrike" spc="-1" dirty="0">
              <a:latin typeface="Arial"/>
            </a:endParaRPr>
          </a:p>
          <a:p>
            <a:pPr>
              <a:lnSpc>
                <a:spcPct val="100000"/>
              </a:lnSpc>
            </a:pPr>
            <a:r>
              <a:rPr lang="ru-RU" sz="1000" b="0" strike="noStrike" spc="-1" dirty="0" smtClean="0">
                <a:solidFill>
                  <a:srgbClr val="002060"/>
                </a:solidFill>
                <a:latin typeface="Open Sans"/>
                <a:ea typeface="Open Sans"/>
              </a:rPr>
              <a:t>муниципальный</a:t>
            </a:r>
          </a:p>
          <a:p>
            <a:pPr>
              <a:lnSpc>
                <a:spcPct val="100000"/>
              </a:lnSpc>
            </a:pPr>
            <a:r>
              <a:rPr lang="ru-RU" sz="1000" spc="-1" dirty="0" smtClean="0">
                <a:solidFill>
                  <a:srgbClr val="002060"/>
                </a:solidFill>
                <a:latin typeface="Arial"/>
              </a:rPr>
              <a:t>округ</a:t>
            </a:r>
            <a:endParaRPr lang="ru-RU" sz="1000" b="0" strike="noStrike" spc="-1" dirty="0">
              <a:latin typeface="Arial"/>
            </a:endParaRPr>
          </a:p>
          <a:p>
            <a:pPr>
              <a:lnSpc>
                <a:spcPct val="100000"/>
              </a:lnSpc>
            </a:pPr>
            <a:r>
              <a:rPr lang="ru-RU" sz="1000" b="0" strike="noStrike" spc="-1" dirty="0">
                <a:solidFill>
                  <a:srgbClr val="002060"/>
                </a:solidFill>
                <a:latin typeface="Open Sans"/>
                <a:ea typeface="Open Sans"/>
              </a:rPr>
              <a:t>Смоленской</a:t>
            </a:r>
            <a:endParaRPr lang="ru-RU" sz="1000" b="0" strike="noStrike" spc="-1" dirty="0">
              <a:latin typeface="Arial"/>
            </a:endParaRPr>
          </a:p>
          <a:p>
            <a:pPr>
              <a:lnSpc>
                <a:spcPct val="100000"/>
              </a:lnSpc>
            </a:pPr>
            <a:r>
              <a:rPr lang="ru-RU" sz="1000" b="0" strike="noStrike" spc="-1" dirty="0">
                <a:solidFill>
                  <a:srgbClr val="002060"/>
                </a:solidFill>
                <a:latin typeface="Open Sans"/>
                <a:ea typeface="Open Sans"/>
              </a:rPr>
              <a:t>области</a:t>
            </a:r>
            <a:endParaRPr lang="ru-RU" sz="1000" b="0" strike="noStrike" spc="-1" dirty="0">
              <a:latin typeface="Arial"/>
            </a:endParaRPr>
          </a:p>
        </p:txBody>
      </p:sp>
      <p:sp>
        <p:nvSpPr>
          <p:cNvPr id="708" name="TextBox 33"/>
          <p:cNvSpPr/>
          <p:nvPr/>
        </p:nvSpPr>
        <p:spPr>
          <a:xfrm>
            <a:off x="244440" y="439560"/>
            <a:ext cx="396000" cy="196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700" b="0" strike="noStrike" spc="-1">
                <a:solidFill>
                  <a:srgbClr val="002060"/>
                </a:solidFill>
                <a:latin typeface="Open Sans"/>
                <a:ea typeface="Open Sans"/>
              </a:rPr>
              <a:t>Герб </a:t>
            </a:r>
            <a:endParaRPr lang="ru-RU" sz="700" b="0" strike="noStrike" spc="-1">
              <a:latin typeface="Arial"/>
            </a:endParaRPr>
          </a:p>
        </p:txBody>
      </p:sp>
      <p:pic>
        <p:nvPicPr>
          <p:cNvPr id="709" name="Рисунок 35"/>
          <p:cNvPicPr/>
          <p:nvPr/>
        </p:nvPicPr>
        <p:blipFill>
          <a:blip r:embed="rId9"/>
          <a:stretch/>
        </p:blipFill>
        <p:spPr>
          <a:xfrm>
            <a:off x="226080" y="108720"/>
            <a:ext cx="597240" cy="861480"/>
          </a:xfrm>
          <a:prstGeom prst="rect">
            <a:avLst/>
          </a:prstGeom>
          <a:ln w="0">
            <a:noFill/>
          </a:ln>
        </p:spPr>
      </p:pic>
      <p:pic>
        <p:nvPicPr>
          <p:cNvPr id="710" name="Рисунок 45"/>
          <p:cNvPicPr/>
          <p:nvPr/>
        </p:nvPicPr>
        <p:blipFill>
          <a:blip r:embed="rId10">
            <a:extLst>
              <a:ext uri="{BEBA8EAE-BF5A-486C-A8C5-ECC9F3942E4B}">
                <a14:imgProps xmlns="" xmlns:a14="http://schemas.microsoft.com/office/drawing/2010/main">
                  <a14:imgLayer r:embed="rId11">
                    <a14:imgEffect>
                      <a14:brightnessContrast bright="40000" contrast="40000"/>
                    </a14:imgEffect>
                  </a14:imgLayer>
                </a14:imgProps>
              </a:ext>
            </a:extLst>
          </a:blip>
          <a:stretch/>
        </p:blipFill>
        <p:spPr>
          <a:xfrm>
            <a:off x="4977360" y="1180800"/>
            <a:ext cx="2354760" cy="507600"/>
          </a:xfrm>
          <a:prstGeom prst="rect">
            <a:avLst/>
          </a:prstGeom>
          <a:ln w="0">
            <a:noFill/>
          </a:ln>
        </p:spPr>
      </p:pic>
      <p:sp>
        <p:nvSpPr>
          <p:cNvPr id="711" name="TextBox 46"/>
          <p:cNvSpPr/>
          <p:nvPr/>
        </p:nvSpPr>
        <p:spPr>
          <a:xfrm>
            <a:off x="4977360" y="1188720"/>
            <a:ext cx="235476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200" b="1" strike="noStrike" spc="-1">
                <a:solidFill>
                  <a:srgbClr val="FFFFFF"/>
                </a:solidFill>
                <a:latin typeface="Open Sans"/>
                <a:ea typeface="Open Sans"/>
              </a:rPr>
              <a:t>Историко-краеведческий  </a:t>
            </a:r>
            <a:endParaRPr lang="ru-RU" sz="1200" b="0" strike="noStrike" spc="-1">
              <a:latin typeface="Arial"/>
            </a:endParaRPr>
          </a:p>
          <a:p>
            <a:pPr algn="ctr">
              <a:lnSpc>
                <a:spcPct val="100000"/>
              </a:lnSpc>
            </a:pPr>
            <a:r>
              <a:rPr lang="ru-RU" sz="1200" b="1" strike="noStrike" spc="-1">
                <a:solidFill>
                  <a:srgbClr val="FFFFFF"/>
                </a:solidFill>
                <a:latin typeface="Open Sans"/>
                <a:ea typeface="Open Sans"/>
              </a:rPr>
              <a:t>музей</a:t>
            </a:r>
            <a:endParaRPr lang="ru-RU" sz="1200" b="0" strike="noStrike" spc="-1">
              <a:latin typeface="Arial"/>
            </a:endParaRPr>
          </a:p>
        </p:txBody>
      </p:sp>
      <p:pic>
        <p:nvPicPr>
          <p:cNvPr id="712" name="Рисунок 60"/>
          <p:cNvPicPr/>
          <p:nvPr/>
        </p:nvPicPr>
        <p:blipFill>
          <a:blip r:embed="rId10">
            <a:extLst>
              <a:ext uri="{BEBA8EAE-BF5A-486C-A8C5-ECC9F3942E4B}">
                <a14:imgProps xmlns="" xmlns:a14="http://schemas.microsoft.com/office/drawing/2010/main">
                  <a14:imgLayer r:embed="rId11">
                    <a14:imgEffect>
                      <a14:brightnessContrast bright="40000" contrast="40000"/>
                    </a14:imgEffect>
                  </a14:imgLayer>
                </a14:imgProps>
              </a:ext>
            </a:extLst>
          </a:blip>
          <a:stretch/>
        </p:blipFill>
        <p:spPr>
          <a:xfrm>
            <a:off x="1685880" y="2964240"/>
            <a:ext cx="2226240" cy="448560"/>
          </a:xfrm>
          <a:prstGeom prst="rect">
            <a:avLst/>
          </a:prstGeom>
          <a:ln w="0">
            <a:noFill/>
          </a:ln>
        </p:spPr>
      </p:pic>
      <p:sp>
        <p:nvSpPr>
          <p:cNvPr id="713" name="TextBox 61"/>
          <p:cNvSpPr/>
          <p:nvPr/>
        </p:nvSpPr>
        <p:spPr>
          <a:xfrm>
            <a:off x="1747440" y="2951640"/>
            <a:ext cx="210348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200" b="1" strike="noStrike" spc="-1">
                <a:solidFill>
                  <a:srgbClr val="FFFFFF"/>
                </a:solidFill>
                <a:latin typeface="Open Sans"/>
                <a:ea typeface="Open Sans"/>
              </a:rPr>
              <a:t>Культурно-досуговый </a:t>
            </a:r>
            <a:endParaRPr lang="ru-RU" sz="1200" b="0" strike="noStrike" spc="-1">
              <a:latin typeface="Arial"/>
            </a:endParaRPr>
          </a:p>
          <a:p>
            <a:pPr algn="ctr">
              <a:lnSpc>
                <a:spcPct val="100000"/>
              </a:lnSpc>
            </a:pPr>
            <a:r>
              <a:rPr lang="ru-RU" sz="1200" b="1" strike="noStrike" spc="-1">
                <a:solidFill>
                  <a:srgbClr val="FFFFFF"/>
                </a:solidFill>
                <a:latin typeface="Open Sans"/>
                <a:ea typeface="Open Sans"/>
              </a:rPr>
              <a:t>центр</a:t>
            </a:r>
            <a:endParaRPr lang="ru-RU" sz="1200" b="0" strike="noStrike" spc="-1">
              <a:latin typeface="Arial"/>
            </a:endParaRPr>
          </a:p>
        </p:txBody>
      </p:sp>
      <p:sp>
        <p:nvSpPr>
          <p:cNvPr id="714" name="Прямоугольник 34"/>
          <p:cNvSpPr/>
          <p:nvPr/>
        </p:nvSpPr>
        <p:spPr>
          <a:xfrm>
            <a:off x="2202480" y="4395240"/>
            <a:ext cx="5205600" cy="821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800" b="0" strike="noStrike" spc="-1" dirty="0">
                <a:solidFill>
                  <a:srgbClr val="000000"/>
                </a:solidFill>
                <a:latin typeface="Open Sans"/>
                <a:ea typeface="Open Sans"/>
              </a:rPr>
              <a:t>В </a:t>
            </a:r>
            <a:r>
              <a:rPr lang="ru-RU" sz="2400" b="1" strike="noStrike" spc="-1" dirty="0" smtClean="0">
                <a:solidFill>
                  <a:srgbClr val="40B640"/>
                </a:solidFill>
                <a:latin typeface="Open Sans Semibold"/>
                <a:ea typeface="Open Sans Semibold"/>
              </a:rPr>
              <a:t>22</a:t>
            </a:r>
            <a:r>
              <a:rPr lang="ru-RU" sz="1400" b="0" strike="noStrike" spc="-1" dirty="0" smtClean="0">
                <a:solidFill>
                  <a:srgbClr val="000000"/>
                </a:solidFill>
                <a:latin typeface="Open Sans Semibold"/>
                <a:ea typeface="Open Sans Semibold"/>
              </a:rPr>
              <a:t> </a:t>
            </a:r>
            <a:r>
              <a:rPr lang="ru-RU" sz="1800" b="0" strike="noStrike" spc="-1" dirty="0">
                <a:solidFill>
                  <a:srgbClr val="000000"/>
                </a:solidFill>
                <a:latin typeface="Open Sans"/>
                <a:ea typeface="Open Sans"/>
              </a:rPr>
              <a:t>клубных формированиях </a:t>
            </a:r>
            <a:endParaRPr lang="ru-RU" sz="1800" b="0" strike="noStrike" spc="-1" dirty="0">
              <a:latin typeface="Arial"/>
            </a:endParaRPr>
          </a:p>
          <a:p>
            <a:pPr algn="ctr">
              <a:lnSpc>
                <a:spcPct val="100000"/>
              </a:lnSpc>
            </a:pPr>
            <a:r>
              <a:rPr lang="ru-RU" sz="1800" b="0" strike="noStrike" spc="-1" dirty="0" smtClean="0">
                <a:solidFill>
                  <a:srgbClr val="000000"/>
                </a:solidFill>
                <a:latin typeface="Open Sans"/>
                <a:ea typeface="Open Sans"/>
              </a:rPr>
              <a:t>Занимаются </a:t>
            </a:r>
            <a:r>
              <a:rPr lang="ru-RU" sz="2400" b="1" strike="noStrike" spc="-1" dirty="0" smtClean="0">
                <a:solidFill>
                  <a:srgbClr val="40B640"/>
                </a:solidFill>
                <a:latin typeface="Open Sans Semibold"/>
                <a:ea typeface="Open Sans Semibold"/>
              </a:rPr>
              <a:t>188 </a:t>
            </a:r>
            <a:r>
              <a:rPr lang="ru-RU" sz="1800" b="0" strike="noStrike" spc="-1" dirty="0" smtClean="0">
                <a:solidFill>
                  <a:srgbClr val="000000"/>
                </a:solidFill>
                <a:latin typeface="Open Sans"/>
                <a:ea typeface="Open Sans"/>
              </a:rPr>
              <a:t>человек. </a:t>
            </a:r>
            <a:endParaRPr lang="ru-RU" sz="1800" b="0" strike="noStrike" spc="-1" dirty="0">
              <a:latin typeface="Arial"/>
            </a:endParaRPr>
          </a:p>
        </p:txBody>
      </p:sp>
      <p:sp>
        <p:nvSpPr>
          <p:cNvPr id="715" name="Прямоугольник 36"/>
          <p:cNvSpPr/>
          <p:nvPr/>
        </p:nvSpPr>
        <p:spPr>
          <a:xfrm>
            <a:off x="2072160" y="3599280"/>
            <a:ext cx="5049360" cy="73721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800" b="0" strike="noStrike" spc="-1" dirty="0">
                <a:solidFill>
                  <a:srgbClr val="000000"/>
                </a:solidFill>
                <a:latin typeface="Open Sans"/>
                <a:ea typeface="Open Sans"/>
              </a:rPr>
              <a:t>В </a:t>
            </a:r>
            <a:r>
              <a:rPr lang="ru-RU" sz="1800" b="0" strike="noStrike" spc="-1" dirty="0" smtClean="0">
                <a:solidFill>
                  <a:srgbClr val="000000"/>
                </a:solidFill>
                <a:latin typeface="Open Sans"/>
                <a:ea typeface="Open Sans"/>
              </a:rPr>
              <a:t>2024 </a:t>
            </a:r>
            <a:r>
              <a:rPr lang="ru-RU" sz="1800" b="0" strike="noStrike" spc="-1" dirty="0">
                <a:solidFill>
                  <a:srgbClr val="000000"/>
                </a:solidFill>
                <a:latin typeface="Open Sans"/>
                <a:ea typeface="Open Sans"/>
              </a:rPr>
              <a:t>г. Проведено</a:t>
            </a:r>
            <a:endParaRPr lang="ru-RU" sz="1800" b="0" strike="noStrike" spc="-1" dirty="0">
              <a:latin typeface="Arial"/>
            </a:endParaRPr>
          </a:p>
          <a:p>
            <a:pPr algn="ctr">
              <a:lnSpc>
                <a:spcPct val="100000"/>
              </a:lnSpc>
            </a:pPr>
            <a:r>
              <a:rPr lang="ru-RU" sz="2400" b="1" spc="-1" dirty="0" smtClean="0">
                <a:solidFill>
                  <a:srgbClr val="40B640"/>
                </a:solidFill>
                <a:latin typeface="Open Sans Semibold"/>
                <a:ea typeface="Open Sans Semibold"/>
              </a:rPr>
              <a:t>1308</a:t>
            </a:r>
            <a:r>
              <a:rPr lang="ru-RU" sz="1600" b="0" strike="noStrike" spc="-1" dirty="0" smtClean="0">
                <a:solidFill>
                  <a:srgbClr val="000000"/>
                </a:solidFill>
                <a:latin typeface="Open Sans"/>
                <a:ea typeface="Open Sans"/>
              </a:rPr>
              <a:t> </a:t>
            </a:r>
            <a:r>
              <a:rPr lang="ru-RU" sz="1800" b="0" strike="noStrike" spc="-1" dirty="0">
                <a:solidFill>
                  <a:srgbClr val="000000"/>
                </a:solidFill>
                <a:latin typeface="Open Sans"/>
                <a:ea typeface="Open Sans"/>
              </a:rPr>
              <a:t>мероприятий в сфере культуры.</a:t>
            </a:r>
            <a:endParaRPr lang="ru-RU" sz="1800" b="0" strike="noStrike" spc="-1" dirty="0">
              <a:latin typeface="Arial"/>
            </a:endParaRPr>
          </a:p>
        </p:txBody>
      </p:sp>
      <p:sp>
        <p:nvSpPr>
          <p:cNvPr id="716" name="Прямоугольник 37"/>
          <p:cNvSpPr/>
          <p:nvPr/>
        </p:nvSpPr>
        <p:spPr>
          <a:xfrm>
            <a:off x="1685880" y="5319720"/>
            <a:ext cx="5137560" cy="1157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800" b="0" strike="noStrike" spc="-1" dirty="0">
                <a:solidFill>
                  <a:srgbClr val="000000"/>
                </a:solidFill>
                <a:latin typeface="Open Sans"/>
                <a:ea typeface="Open Sans"/>
              </a:rPr>
              <a:t>В библиотеках зарегистрировано </a:t>
            </a:r>
            <a:endParaRPr lang="ru-RU" sz="1800" b="0" strike="noStrike" spc="-1" dirty="0">
              <a:latin typeface="Arial"/>
            </a:endParaRPr>
          </a:p>
          <a:p>
            <a:pPr algn="ctr">
              <a:lnSpc>
                <a:spcPct val="100000"/>
              </a:lnSpc>
            </a:pPr>
            <a:r>
              <a:rPr lang="ru-RU" sz="2400" b="1" strike="noStrike" spc="-1" dirty="0">
                <a:solidFill>
                  <a:srgbClr val="40B640"/>
                </a:solidFill>
                <a:latin typeface="Open Sans Semibold"/>
                <a:ea typeface="Open Sans Semibold"/>
              </a:rPr>
              <a:t>3 </a:t>
            </a:r>
            <a:r>
              <a:rPr lang="ru-RU" sz="2400" b="1" strike="noStrike" spc="-1" dirty="0" smtClean="0">
                <a:solidFill>
                  <a:srgbClr val="40B640"/>
                </a:solidFill>
                <a:latin typeface="Open Sans Semibold"/>
                <a:ea typeface="Open Sans Semibold"/>
              </a:rPr>
              <a:t>204 </a:t>
            </a:r>
            <a:r>
              <a:rPr lang="ru-RU" sz="1800" b="0" strike="noStrike" spc="-1" dirty="0">
                <a:solidFill>
                  <a:srgbClr val="000000"/>
                </a:solidFill>
                <a:latin typeface="Open Sans"/>
                <a:ea typeface="Open Sans"/>
              </a:rPr>
              <a:t>читателей, книговыдача</a:t>
            </a:r>
            <a:r>
              <a:rPr lang="ru-RU" sz="2800" b="0" strike="noStrike" spc="-1" dirty="0">
                <a:solidFill>
                  <a:srgbClr val="000000"/>
                </a:solidFill>
                <a:latin typeface="Open Sans"/>
                <a:ea typeface="Open Sans"/>
              </a:rPr>
              <a:t> </a:t>
            </a:r>
            <a:endParaRPr lang="ru-RU" sz="2800" b="0" strike="noStrike" spc="-1" dirty="0">
              <a:latin typeface="Arial"/>
            </a:endParaRPr>
          </a:p>
          <a:p>
            <a:pPr algn="ctr">
              <a:lnSpc>
                <a:spcPct val="100000"/>
              </a:lnSpc>
            </a:pPr>
            <a:r>
              <a:rPr lang="ru-RU" sz="2400" b="1" strike="noStrike" spc="-1" dirty="0" smtClean="0">
                <a:solidFill>
                  <a:srgbClr val="40B640"/>
                </a:solidFill>
                <a:latin typeface="Open Sans Semibold"/>
                <a:ea typeface="Open Sans Semibold"/>
              </a:rPr>
              <a:t>91 963 </a:t>
            </a:r>
            <a:r>
              <a:rPr lang="ru-RU" sz="1800" b="0" strike="noStrike" spc="-1" dirty="0">
                <a:solidFill>
                  <a:srgbClr val="000000"/>
                </a:solidFill>
                <a:latin typeface="Open Sans"/>
                <a:ea typeface="Open Sans"/>
              </a:rPr>
              <a:t>экземпляров.</a:t>
            </a:r>
            <a:endParaRPr lang="ru-RU" sz="1800" b="0" strike="noStrike" spc="-1" dirty="0">
              <a:latin typeface="Arial"/>
            </a:endParaRPr>
          </a:p>
        </p:txBody>
      </p:sp>
      <p:sp>
        <p:nvSpPr>
          <p:cNvPr id="717" name="TextBox 52"/>
          <p:cNvSpPr/>
          <p:nvPr/>
        </p:nvSpPr>
        <p:spPr>
          <a:xfrm>
            <a:off x="-32040" y="4225680"/>
            <a:ext cx="185580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200" b="1" strike="noStrike" spc="-1">
                <a:solidFill>
                  <a:srgbClr val="376092"/>
                </a:solidFill>
                <a:latin typeface="Open Sans"/>
                <a:ea typeface="Open Sans"/>
              </a:rPr>
              <a:t>Клубные </a:t>
            </a:r>
            <a:endParaRPr lang="ru-RU" sz="1200" b="0" strike="noStrike" spc="-1">
              <a:latin typeface="Arial"/>
            </a:endParaRPr>
          </a:p>
          <a:p>
            <a:pPr algn="ctr">
              <a:lnSpc>
                <a:spcPct val="100000"/>
              </a:lnSpc>
            </a:pPr>
            <a:r>
              <a:rPr lang="ru-RU" sz="1200" b="1" strike="noStrike" spc="-1">
                <a:solidFill>
                  <a:srgbClr val="376092"/>
                </a:solidFill>
                <a:latin typeface="Open Sans"/>
                <a:ea typeface="Open Sans"/>
              </a:rPr>
              <a:t>учреждения</a:t>
            </a:r>
            <a:endParaRPr lang="ru-RU" sz="1200" b="0" strike="noStrike" spc="-1">
              <a:latin typeface="Arial"/>
            </a:endParaRPr>
          </a:p>
        </p:txBody>
      </p:sp>
      <p:pic>
        <p:nvPicPr>
          <p:cNvPr id="718" name="Рисунок 57"/>
          <p:cNvPicPr/>
          <p:nvPr/>
        </p:nvPicPr>
        <p:blipFill>
          <a:blip r:embed="rId12"/>
          <a:stretch/>
        </p:blipFill>
        <p:spPr>
          <a:xfrm>
            <a:off x="393480" y="3147480"/>
            <a:ext cx="1011240" cy="1011240"/>
          </a:xfrm>
          <a:prstGeom prst="rect">
            <a:avLst/>
          </a:prstGeom>
          <a:ln w="0">
            <a:noFill/>
          </a:ln>
        </p:spPr>
      </p:pic>
      <p:sp>
        <p:nvSpPr>
          <p:cNvPr id="719" name="TextBox 59"/>
          <p:cNvSpPr/>
          <p:nvPr/>
        </p:nvSpPr>
        <p:spPr>
          <a:xfrm>
            <a:off x="310680" y="3326040"/>
            <a:ext cx="1173240" cy="76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4400" b="1" strike="noStrike" spc="-1">
                <a:solidFill>
                  <a:srgbClr val="FFFFFF"/>
                </a:solidFill>
                <a:latin typeface="Open Sans"/>
                <a:ea typeface="Open Sans"/>
              </a:rPr>
              <a:t>9</a:t>
            </a:r>
            <a:endParaRPr lang="ru-RU" sz="4400" b="0" strike="noStrike" spc="-1">
              <a:latin typeface="Arial"/>
            </a:endParaRPr>
          </a:p>
        </p:txBody>
      </p:sp>
      <p:pic>
        <p:nvPicPr>
          <p:cNvPr id="2050" name="Picture 2" descr="D:\Логотип.png"/>
          <p:cNvPicPr>
            <a:picLocks noChangeAspect="1" noChangeArrowheads="1"/>
          </p:cNvPicPr>
          <p:nvPr/>
        </p:nvPicPr>
        <p:blipFill>
          <a:blip r:embed="rId13" cstate="print"/>
          <a:srcRect/>
          <a:stretch>
            <a:fillRect/>
          </a:stretch>
        </p:blipFill>
        <p:spPr bwMode="auto">
          <a:xfrm>
            <a:off x="0" y="6494481"/>
            <a:ext cx="2851143" cy="1065194"/>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0" name="Рисунок 17"/>
          <p:cNvPicPr/>
          <p:nvPr/>
        </p:nvPicPr>
        <p:blipFill>
          <a:blip r:embed="rId3"/>
          <a:stretch/>
        </p:blipFill>
        <p:spPr>
          <a:xfrm>
            <a:off x="212400" y="1468440"/>
            <a:ext cx="991080" cy="966240"/>
          </a:xfrm>
          <a:prstGeom prst="rect">
            <a:avLst/>
          </a:prstGeom>
          <a:ln w="0">
            <a:noFill/>
          </a:ln>
        </p:spPr>
      </p:pic>
      <p:pic>
        <p:nvPicPr>
          <p:cNvPr id="721" name="Рисунок 3"/>
          <p:cNvPicPr/>
          <p:nvPr/>
        </p:nvPicPr>
        <p:blipFill>
          <a:blip r:embed="rId4"/>
          <a:stretch/>
        </p:blipFill>
        <p:spPr>
          <a:xfrm>
            <a:off x="2061000" y="156240"/>
            <a:ext cx="5498280" cy="767880"/>
          </a:xfrm>
          <a:prstGeom prst="rect">
            <a:avLst/>
          </a:prstGeom>
          <a:ln w="0">
            <a:noFill/>
          </a:ln>
        </p:spPr>
      </p:pic>
      <p:sp>
        <p:nvSpPr>
          <p:cNvPr id="722" name="TextBox 4"/>
          <p:cNvSpPr/>
          <p:nvPr/>
        </p:nvSpPr>
        <p:spPr>
          <a:xfrm>
            <a:off x="2061000" y="317160"/>
            <a:ext cx="549828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400" b="0" strike="noStrike" spc="-1">
                <a:solidFill>
                  <a:srgbClr val="FFFFFF"/>
                </a:solidFill>
                <a:latin typeface="Open Sans Semibold"/>
                <a:ea typeface="Open Sans Semibold"/>
              </a:rPr>
              <a:t>Туризм</a:t>
            </a:r>
            <a:endParaRPr lang="ru-RU" sz="2400" b="0" strike="noStrike" spc="-1">
              <a:latin typeface="Arial"/>
            </a:endParaRPr>
          </a:p>
        </p:txBody>
      </p:sp>
      <p:sp>
        <p:nvSpPr>
          <p:cNvPr id="723" name="TextBox 12"/>
          <p:cNvSpPr/>
          <p:nvPr/>
        </p:nvSpPr>
        <p:spPr>
          <a:xfrm>
            <a:off x="7114680" y="7190280"/>
            <a:ext cx="437982"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800" b="1" i="1" strike="noStrike" spc="-1" dirty="0" smtClean="0">
                <a:solidFill>
                  <a:srgbClr val="339533"/>
                </a:solidFill>
                <a:latin typeface="Open Sans Semibold"/>
                <a:ea typeface="Open Sans Semibold"/>
              </a:rPr>
              <a:t>29</a:t>
            </a:r>
            <a:endParaRPr lang="ru-RU" sz="1800" b="0" strike="noStrike" spc="-1" dirty="0">
              <a:latin typeface="Arial"/>
            </a:endParaRPr>
          </a:p>
        </p:txBody>
      </p:sp>
      <p:sp>
        <p:nvSpPr>
          <p:cNvPr id="724" name="TextBox 58"/>
          <p:cNvSpPr/>
          <p:nvPr/>
        </p:nvSpPr>
        <p:spPr>
          <a:xfrm>
            <a:off x="317520" y="2914920"/>
            <a:ext cx="54540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ru-RU" sz="2400" b="0" strike="noStrike" spc="-1" dirty="0">
              <a:latin typeface="Arial"/>
            </a:endParaRPr>
          </a:p>
        </p:txBody>
      </p:sp>
      <p:sp>
        <p:nvSpPr>
          <p:cNvPr id="725" name="TextBox 68"/>
          <p:cNvSpPr/>
          <p:nvPr/>
        </p:nvSpPr>
        <p:spPr>
          <a:xfrm>
            <a:off x="201240" y="3214800"/>
            <a:ext cx="230040" cy="577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3200" b="1" strike="noStrike" spc="-1" dirty="0">
                <a:solidFill>
                  <a:srgbClr val="FFFFFF"/>
                </a:solidFill>
                <a:latin typeface="Open Sans"/>
                <a:ea typeface="Open Sans"/>
              </a:rPr>
              <a:t>…</a:t>
            </a:r>
            <a:endParaRPr lang="ru-RU" sz="3200" b="0" strike="noStrike" spc="-1" dirty="0">
              <a:latin typeface="Arial"/>
            </a:endParaRPr>
          </a:p>
        </p:txBody>
      </p:sp>
      <p:sp>
        <p:nvSpPr>
          <p:cNvPr id="726" name="TextBox 72"/>
          <p:cNvSpPr/>
          <p:nvPr/>
        </p:nvSpPr>
        <p:spPr>
          <a:xfrm>
            <a:off x="-65160" y="2560320"/>
            <a:ext cx="1546200" cy="592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100" b="1" strike="noStrike" spc="-1" dirty="0">
                <a:solidFill>
                  <a:srgbClr val="245776"/>
                </a:solidFill>
                <a:latin typeface="Open Sans"/>
                <a:ea typeface="Open Sans"/>
              </a:rPr>
              <a:t>Объекты культурного наследия</a:t>
            </a:r>
            <a:endParaRPr lang="ru-RU" sz="1100" b="0" strike="noStrike" spc="-1" dirty="0">
              <a:latin typeface="Arial"/>
            </a:endParaRPr>
          </a:p>
        </p:txBody>
      </p:sp>
      <p:pic>
        <p:nvPicPr>
          <p:cNvPr id="727" name="Рисунок 78"/>
          <p:cNvPicPr/>
          <p:nvPr/>
        </p:nvPicPr>
        <p:blipFill>
          <a:blip r:embed="rId5">
            <a:lum bright="70000" contrast="-70000"/>
            <a:extLst>
              <a:ext uri="{BEBA8EAE-BF5A-486C-A8C5-ECC9F3942E4B}">
                <a14:imgProps xmlns="" xmlns:a14="http://schemas.microsoft.com/office/drawing/2010/main">
                  <a14:imgLayer r:embed="rId6">
                    <a14:imgEffect>
                      <a14:brightnessContrast contrast="40000"/>
                    </a14:imgEffect>
                  </a14:imgLayer>
                </a14:imgProps>
              </a:ext>
            </a:extLst>
          </a:blip>
          <a:stretch/>
        </p:blipFill>
        <p:spPr>
          <a:xfrm>
            <a:off x="226080" y="5123520"/>
            <a:ext cx="3036600" cy="389520"/>
          </a:xfrm>
          <a:prstGeom prst="rect">
            <a:avLst/>
          </a:prstGeom>
          <a:ln w="0">
            <a:noFill/>
          </a:ln>
        </p:spPr>
      </p:pic>
      <p:sp>
        <p:nvSpPr>
          <p:cNvPr id="728" name="TextBox 32"/>
          <p:cNvSpPr/>
          <p:nvPr/>
        </p:nvSpPr>
        <p:spPr>
          <a:xfrm>
            <a:off x="0" y="5175360"/>
            <a:ext cx="3447000" cy="30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400" b="1" strike="noStrike" spc="-1">
                <a:solidFill>
                  <a:srgbClr val="0070C0"/>
                </a:solidFill>
                <a:latin typeface="Open Sans Semibold"/>
                <a:ea typeface="Open Sans Semibold"/>
              </a:rPr>
              <a:t>Приоритетные направления:</a:t>
            </a:r>
            <a:endParaRPr lang="ru-RU" sz="1400" b="0" strike="noStrike" spc="-1">
              <a:latin typeface="Arial"/>
            </a:endParaRPr>
          </a:p>
        </p:txBody>
      </p:sp>
      <p:pic>
        <p:nvPicPr>
          <p:cNvPr id="729" name="Рисунок 62"/>
          <p:cNvPicPr/>
          <p:nvPr/>
        </p:nvPicPr>
        <p:blipFill>
          <a:blip r:embed="rId7"/>
          <a:stretch/>
        </p:blipFill>
        <p:spPr>
          <a:xfrm>
            <a:off x="779441" y="5565787"/>
            <a:ext cx="523440" cy="523440"/>
          </a:xfrm>
          <a:prstGeom prst="rect">
            <a:avLst/>
          </a:prstGeom>
          <a:ln w="0">
            <a:noFill/>
          </a:ln>
        </p:spPr>
      </p:pic>
      <p:sp>
        <p:nvSpPr>
          <p:cNvPr id="730" name="TextBox 73"/>
          <p:cNvSpPr/>
          <p:nvPr/>
        </p:nvSpPr>
        <p:spPr>
          <a:xfrm>
            <a:off x="1347840" y="5710320"/>
            <a:ext cx="1535760" cy="27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200" b="0" strike="noStrike" spc="-1">
                <a:solidFill>
                  <a:srgbClr val="265F92"/>
                </a:solidFill>
                <a:latin typeface="Open Sans Semibold"/>
                <a:ea typeface="Open Sans Semibold"/>
              </a:rPr>
              <a:t>Рекреационный</a:t>
            </a:r>
            <a:endParaRPr lang="ru-RU" sz="1200" b="0" strike="noStrike" spc="-1">
              <a:latin typeface="Arial"/>
            </a:endParaRPr>
          </a:p>
        </p:txBody>
      </p:sp>
      <p:sp>
        <p:nvSpPr>
          <p:cNvPr id="731" name="TextBox 76"/>
          <p:cNvSpPr/>
          <p:nvPr/>
        </p:nvSpPr>
        <p:spPr>
          <a:xfrm>
            <a:off x="1343160" y="6208730"/>
            <a:ext cx="1498320"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ru-RU" sz="1200" b="0" strike="noStrike" spc="-1" dirty="0">
                <a:solidFill>
                  <a:srgbClr val="265F92"/>
                </a:solidFill>
                <a:latin typeface="Open Sans Semibold"/>
                <a:ea typeface="Open Sans Semibold"/>
              </a:rPr>
              <a:t>Сельский и</a:t>
            </a:r>
            <a:endParaRPr lang="ru-RU" sz="1200" b="0" strike="noStrike" spc="-1" dirty="0">
              <a:latin typeface="Arial"/>
            </a:endParaRPr>
          </a:p>
          <a:p>
            <a:pPr>
              <a:lnSpc>
                <a:spcPct val="100000"/>
              </a:lnSpc>
            </a:pPr>
            <a:r>
              <a:rPr lang="ru-RU" sz="1200" b="0" strike="noStrike" spc="-1" dirty="0">
                <a:solidFill>
                  <a:srgbClr val="265F92"/>
                </a:solidFill>
                <a:latin typeface="Open Sans Semibold"/>
                <a:ea typeface="Open Sans Semibold"/>
              </a:rPr>
              <a:t>экологический</a:t>
            </a:r>
            <a:endParaRPr lang="ru-RU" sz="1200" b="0" strike="noStrike" spc="-1" dirty="0">
              <a:latin typeface="Arial"/>
            </a:endParaRPr>
          </a:p>
          <a:p>
            <a:pPr>
              <a:lnSpc>
                <a:spcPct val="100000"/>
              </a:lnSpc>
            </a:pPr>
            <a:endParaRPr lang="ru-RU" sz="1200" b="0" strike="noStrike" spc="-1" dirty="0">
              <a:latin typeface="Arial"/>
            </a:endParaRPr>
          </a:p>
        </p:txBody>
      </p:sp>
      <p:sp>
        <p:nvSpPr>
          <p:cNvPr id="732" name="TextBox 77"/>
          <p:cNvSpPr/>
          <p:nvPr/>
        </p:nvSpPr>
        <p:spPr>
          <a:xfrm>
            <a:off x="3715920" y="5677560"/>
            <a:ext cx="1531080" cy="63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200" b="0" strike="noStrike" spc="-1">
                <a:solidFill>
                  <a:srgbClr val="265F92"/>
                </a:solidFill>
                <a:latin typeface="Open Sans Semibold"/>
                <a:ea typeface="Open Sans Semibold"/>
              </a:rPr>
              <a:t>Культурно-</a:t>
            </a:r>
            <a:endParaRPr lang="ru-RU" sz="1200" b="0" strike="noStrike" spc="-1">
              <a:latin typeface="Arial"/>
            </a:endParaRPr>
          </a:p>
          <a:p>
            <a:pPr>
              <a:lnSpc>
                <a:spcPct val="100000"/>
              </a:lnSpc>
            </a:pPr>
            <a:r>
              <a:rPr lang="ru-RU" sz="1200" b="0" strike="noStrike" spc="-1">
                <a:solidFill>
                  <a:srgbClr val="265F92"/>
                </a:solidFill>
                <a:latin typeface="Open Sans Semibold"/>
                <a:ea typeface="Open Sans Semibold"/>
              </a:rPr>
              <a:t>познавательный</a:t>
            </a:r>
            <a:endParaRPr lang="ru-RU" sz="1200" b="0" strike="noStrike" spc="-1">
              <a:latin typeface="Arial"/>
            </a:endParaRPr>
          </a:p>
          <a:p>
            <a:pPr>
              <a:lnSpc>
                <a:spcPct val="100000"/>
              </a:lnSpc>
            </a:pPr>
            <a:endParaRPr lang="ru-RU" sz="1200" b="0" strike="noStrike" spc="-1">
              <a:latin typeface="Arial"/>
            </a:endParaRPr>
          </a:p>
        </p:txBody>
      </p:sp>
      <p:sp>
        <p:nvSpPr>
          <p:cNvPr id="733" name="TextBox 80"/>
          <p:cNvSpPr/>
          <p:nvPr/>
        </p:nvSpPr>
        <p:spPr>
          <a:xfrm>
            <a:off x="3737880" y="6346080"/>
            <a:ext cx="1649160" cy="63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200" b="0" strike="noStrike" spc="-1">
                <a:solidFill>
                  <a:srgbClr val="265F92"/>
                </a:solidFill>
                <a:latin typeface="Open Sans Semibold"/>
                <a:ea typeface="Open Sans Semibold"/>
              </a:rPr>
              <a:t>Религиозный и паломнический</a:t>
            </a:r>
            <a:endParaRPr lang="ru-RU" sz="1200" b="0" strike="noStrike" spc="-1">
              <a:latin typeface="Arial"/>
            </a:endParaRPr>
          </a:p>
          <a:p>
            <a:pPr>
              <a:lnSpc>
                <a:spcPct val="100000"/>
              </a:lnSpc>
            </a:pPr>
            <a:endParaRPr lang="ru-RU" sz="1200" b="0" strike="noStrike" spc="-1">
              <a:latin typeface="Arial"/>
            </a:endParaRPr>
          </a:p>
        </p:txBody>
      </p:sp>
      <p:sp>
        <p:nvSpPr>
          <p:cNvPr id="734" name="TextBox 55"/>
          <p:cNvSpPr/>
          <p:nvPr/>
        </p:nvSpPr>
        <p:spPr>
          <a:xfrm>
            <a:off x="858240" y="154800"/>
            <a:ext cx="1138686" cy="860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000" b="0" strike="noStrike" spc="-1" dirty="0" err="1">
                <a:solidFill>
                  <a:srgbClr val="002060"/>
                </a:solidFill>
                <a:latin typeface="Open Sans"/>
                <a:ea typeface="Open Sans"/>
              </a:rPr>
              <a:t>Темкинский</a:t>
            </a:r>
            <a:endParaRPr lang="ru-RU" sz="1000" b="0" strike="noStrike" spc="-1" dirty="0">
              <a:latin typeface="Arial"/>
            </a:endParaRPr>
          </a:p>
          <a:p>
            <a:pPr>
              <a:lnSpc>
                <a:spcPct val="100000"/>
              </a:lnSpc>
            </a:pPr>
            <a:r>
              <a:rPr lang="ru-RU" sz="1000" b="0" strike="noStrike" spc="-1" dirty="0" smtClean="0">
                <a:solidFill>
                  <a:srgbClr val="002060"/>
                </a:solidFill>
                <a:latin typeface="Open Sans"/>
                <a:ea typeface="Open Sans"/>
              </a:rPr>
              <a:t>муниципальный</a:t>
            </a:r>
          </a:p>
          <a:p>
            <a:pPr>
              <a:lnSpc>
                <a:spcPct val="100000"/>
              </a:lnSpc>
            </a:pPr>
            <a:r>
              <a:rPr lang="ru-RU" sz="1000" spc="-1" dirty="0" smtClean="0">
                <a:solidFill>
                  <a:srgbClr val="002060"/>
                </a:solidFill>
                <a:latin typeface="Arial"/>
              </a:rPr>
              <a:t>округ</a:t>
            </a:r>
            <a:endParaRPr lang="ru-RU" sz="1000" b="0" strike="noStrike" spc="-1" dirty="0">
              <a:latin typeface="Arial"/>
            </a:endParaRPr>
          </a:p>
          <a:p>
            <a:pPr>
              <a:lnSpc>
                <a:spcPct val="100000"/>
              </a:lnSpc>
            </a:pPr>
            <a:r>
              <a:rPr lang="ru-RU" sz="1000" b="0" strike="noStrike" spc="-1" dirty="0">
                <a:solidFill>
                  <a:srgbClr val="002060"/>
                </a:solidFill>
                <a:latin typeface="Open Sans"/>
                <a:ea typeface="Open Sans"/>
              </a:rPr>
              <a:t>Смоленской</a:t>
            </a:r>
            <a:endParaRPr lang="ru-RU" sz="1000" b="0" strike="noStrike" spc="-1" dirty="0">
              <a:latin typeface="Arial"/>
            </a:endParaRPr>
          </a:p>
          <a:p>
            <a:pPr>
              <a:lnSpc>
                <a:spcPct val="100000"/>
              </a:lnSpc>
            </a:pPr>
            <a:r>
              <a:rPr lang="ru-RU" sz="1000" b="0" strike="noStrike" spc="-1" dirty="0">
                <a:solidFill>
                  <a:srgbClr val="002060"/>
                </a:solidFill>
                <a:latin typeface="Open Sans"/>
                <a:ea typeface="Open Sans"/>
              </a:rPr>
              <a:t>области</a:t>
            </a:r>
            <a:endParaRPr lang="ru-RU" sz="1000" b="0" strike="noStrike" spc="-1" dirty="0">
              <a:latin typeface="Arial"/>
            </a:endParaRPr>
          </a:p>
        </p:txBody>
      </p:sp>
      <p:sp>
        <p:nvSpPr>
          <p:cNvPr id="735" name="TextBox 56"/>
          <p:cNvSpPr/>
          <p:nvPr/>
        </p:nvSpPr>
        <p:spPr>
          <a:xfrm>
            <a:off x="244440" y="439560"/>
            <a:ext cx="396000" cy="196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700" b="0" strike="noStrike" spc="-1">
                <a:solidFill>
                  <a:srgbClr val="002060"/>
                </a:solidFill>
                <a:latin typeface="Open Sans"/>
                <a:ea typeface="Open Sans"/>
              </a:rPr>
              <a:t>Герб </a:t>
            </a:r>
            <a:endParaRPr lang="ru-RU" sz="700" b="0" strike="noStrike" spc="-1">
              <a:latin typeface="Arial"/>
            </a:endParaRPr>
          </a:p>
        </p:txBody>
      </p:sp>
      <p:pic>
        <p:nvPicPr>
          <p:cNvPr id="736" name="Рисунок 57"/>
          <p:cNvPicPr/>
          <p:nvPr/>
        </p:nvPicPr>
        <p:blipFill>
          <a:blip r:embed="rId8"/>
          <a:stretch/>
        </p:blipFill>
        <p:spPr>
          <a:xfrm>
            <a:off x="226080" y="108720"/>
            <a:ext cx="597240" cy="861480"/>
          </a:xfrm>
          <a:prstGeom prst="rect">
            <a:avLst/>
          </a:prstGeom>
          <a:ln w="0">
            <a:noFill/>
          </a:ln>
        </p:spPr>
      </p:pic>
      <p:pic>
        <p:nvPicPr>
          <p:cNvPr id="737" name="Рисунок 2"/>
          <p:cNvPicPr/>
          <p:nvPr/>
        </p:nvPicPr>
        <p:blipFill>
          <a:blip r:embed="rId9"/>
          <a:stretch/>
        </p:blipFill>
        <p:spPr>
          <a:xfrm>
            <a:off x="3143520" y="5694120"/>
            <a:ext cx="520200" cy="520200"/>
          </a:xfrm>
          <a:prstGeom prst="rect">
            <a:avLst/>
          </a:prstGeom>
          <a:ln w="0">
            <a:noFill/>
          </a:ln>
        </p:spPr>
      </p:pic>
      <p:pic>
        <p:nvPicPr>
          <p:cNvPr id="738" name="Рисунок 5"/>
          <p:cNvPicPr/>
          <p:nvPr/>
        </p:nvPicPr>
        <p:blipFill>
          <a:blip r:embed="rId10" cstate="print"/>
          <a:stretch/>
        </p:blipFill>
        <p:spPr>
          <a:xfrm>
            <a:off x="3166200" y="6278040"/>
            <a:ext cx="519480" cy="519480"/>
          </a:xfrm>
          <a:prstGeom prst="rect">
            <a:avLst/>
          </a:prstGeom>
          <a:ln w="0">
            <a:noFill/>
          </a:ln>
        </p:spPr>
      </p:pic>
      <p:pic>
        <p:nvPicPr>
          <p:cNvPr id="739" name="Рисунок 6"/>
          <p:cNvPicPr/>
          <p:nvPr/>
        </p:nvPicPr>
        <p:blipFill>
          <a:blip r:embed="rId11"/>
          <a:stretch/>
        </p:blipFill>
        <p:spPr>
          <a:xfrm>
            <a:off x="779441" y="6137291"/>
            <a:ext cx="541440" cy="496275"/>
          </a:xfrm>
          <a:prstGeom prst="rect">
            <a:avLst/>
          </a:prstGeom>
          <a:ln w="0">
            <a:noFill/>
          </a:ln>
        </p:spPr>
      </p:pic>
      <p:pic>
        <p:nvPicPr>
          <p:cNvPr id="740" name="Picture 4" descr="C:\Documents and Settings\таня\Рабочий стол\Церкви и храмы.PNG"/>
          <p:cNvPicPr/>
          <p:nvPr/>
        </p:nvPicPr>
        <p:blipFill>
          <a:blip r:embed="rId12"/>
          <a:stretch/>
        </p:blipFill>
        <p:spPr>
          <a:xfrm>
            <a:off x="212400" y="3294000"/>
            <a:ext cx="1005480" cy="1024560"/>
          </a:xfrm>
          <a:prstGeom prst="rect">
            <a:avLst/>
          </a:prstGeom>
          <a:ln w="0">
            <a:noFill/>
          </a:ln>
        </p:spPr>
      </p:pic>
      <p:sp>
        <p:nvSpPr>
          <p:cNvPr id="741" name="TextBox 46"/>
          <p:cNvSpPr/>
          <p:nvPr/>
        </p:nvSpPr>
        <p:spPr>
          <a:xfrm>
            <a:off x="244440" y="4334400"/>
            <a:ext cx="941400" cy="425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100" b="1" strike="noStrike" spc="-1">
                <a:solidFill>
                  <a:srgbClr val="245776"/>
                </a:solidFill>
                <a:latin typeface="Open Sans"/>
                <a:ea typeface="Open Sans"/>
              </a:rPr>
              <a:t>Церкви и храмы</a:t>
            </a:r>
            <a:endParaRPr lang="ru-RU" sz="1100" b="0" strike="noStrike" spc="-1">
              <a:latin typeface="Arial"/>
            </a:endParaRPr>
          </a:p>
        </p:txBody>
      </p:sp>
      <p:sp>
        <p:nvSpPr>
          <p:cNvPr id="742" name="TextBox 47"/>
          <p:cNvSpPr/>
          <p:nvPr/>
        </p:nvSpPr>
        <p:spPr>
          <a:xfrm>
            <a:off x="393120" y="1733760"/>
            <a:ext cx="682200" cy="516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800" b="1" strike="noStrike" spc="-1" dirty="0">
                <a:solidFill>
                  <a:srgbClr val="F2F2F2"/>
                </a:solidFill>
                <a:latin typeface="Open Sans"/>
                <a:ea typeface="Open Sans"/>
              </a:rPr>
              <a:t>79</a:t>
            </a:r>
            <a:endParaRPr lang="ru-RU" sz="2800" b="0" strike="noStrike" spc="-1" dirty="0">
              <a:latin typeface="Arial"/>
            </a:endParaRPr>
          </a:p>
        </p:txBody>
      </p:sp>
      <p:sp>
        <p:nvSpPr>
          <p:cNvPr id="743" name="TextBox 48"/>
          <p:cNvSpPr/>
          <p:nvPr/>
        </p:nvSpPr>
        <p:spPr>
          <a:xfrm>
            <a:off x="571320" y="3695400"/>
            <a:ext cx="184320" cy="369000"/>
          </a:xfrm>
          <a:prstGeom prst="rect">
            <a:avLst/>
          </a:prstGeom>
          <a:noFill/>
          <a:ln w="0">
            <a:noFill/>
          </a:ln>
        </p:spPr>
        <p:style>
          <a:lnRef idx="0">
            <a:scrgbClr r="0" g="0" b="0"/>
          </a:lnRef>
          <a:fillRef idx="0">
            <a:scrgbClr r="0" g="0" b="0"/>
          </a:fillRef>
          <a:effectRef idx="0">
            <a:scrgbClr r="0" g="0" b="0"/>
          </a:effectRef>
          <a:fontRef idx="minor"/>
        </p:style>
      </p:sp>
      <p:sp>
        <p:nvSpPr>
          <p:cNvPr id="744" name="TextBox 50"/>
          <p:cNvSpPr/>
          <p:nvPr/>
        </p:nvSpPr>
        <p:spPr>
          <a:xfrm>
            <a:off x="291960" y="3501720"/>
            <a:ext cx="763920" cy="577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3200" b="1" strike="noStrike" spc="-1" dirty="0">
                <a:solidFill>
                  <a:srgbClr val="F2F2F2"/>
                </a:solidFill>
                <a:latin typeface="Open Sans"/>
                <a:ea typeface="Open Sans"/>
              </a:rPr>
              <a:t>  </a:t>
            </a:r>
            <a:r>
              <a:rPr lang="ru-RU" sz="3200" b="1" spc="-1" dirty="0" smtClean="0">
                <a:solidFill>
                  <a:srgbClr val="F2F2F2"/>
                </a:solidFill>
                <a:latin typeface="Open Sans"/>
                <a:ea typeface="Open Sans"/>
              </a:rPr>
              <a:t>4</a:t>
            </a:r>
            <a:endParaRPr lang="ru-RU" sz="3200" b="0" strike="noStrike" spc="-1" dirty="0">
              <a:latin typeface="Arial"/>
            </a:endParaRPr>
          </a:p>
        </p:txBody>
      </p:sp>
      <p:sp>
        <p:nvSpPr>
          <p:cNvPr id="745" name="TextBox 43"/>
          <p:cNvSpPr/>
          <p:nvPr/>
        </p:nvSpPr>
        <p:spPr>
          <a:xfrm>
            <a:off x="2946600" y="3290040"/>
            <a:ext cx="84960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0" strike="noStrike" spc="-1">
                <a:solidFill>
                  <a:srgbClr val="000000"/>
                </a:solidFill>
                <a:latin typeface="Open Sans"/>
                <a:ea typeface="Open Sans"/>
              </a:rPr>
              <a:t>фото</a:t>
            </a:r>
            <a:endParaRPr lang="ru-RU" sz="1800" b="0" strike="noStrike" spc="-1">
              <a:latin typeface="Arial"/>
            </a:endParaRPr>
          </a:p>
        </p:txBody>
      </p:sp>
      <p:sp>
        <p:nvSpPr>
          <p:cNvPr id="746" name="TextBox 44"/>
          <p:cNvSpPr/>
          <p:nvPr/>
        </p:nvSpPr>
        <p:spPr>
          <a:xfrm>
            <a:off x="5292720" y="2256120"/>
            <a:ext cx="999360" cy="577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3200" b="1" strike="noStrike" spc="-1">
                <a:solidFill>
                  <a:srgbClr val="FFFFFF"/>
                </a:solidFill>
                <a:latin typeface="Open Sans"/>
                <a:ea typeface="Open Sans"/>
              </a:rPr>
              <a:t>0</a:t>
            </a:r>
            <a:endParaRPr lang="ru-RU" sz="3200" b="0" strike="noStrike" spc="-1">
              <a:latin typeface="Arial"/>
            </a:endParaRPr>
          </a:p>
        </p:txBody>
      </p:sp>
      <p:sp>
        <p:nvSpPr>
          <p:cNvPr id="747" name="Рисунок 52"/>
          <p:cNvSpPr/>
          <p:nvPr/>
        </p:nvSpPr>
        <p:spPr>
          <a:xfrm>
            <a:off x="1990800" y="2992680"/>
            <a:ext cx="2674800" cy="1831680"/>
          </a:xfrm>
          <a:prstGeom prst="roundRect">
            <a:avLst>
              <a:gd name="adj" fmla="val 8594"/>
            </a:avLst>
          </a:prstGeom>
          <a:blipFill rotWithShape="0">
            <a:blip r:embed="rId13"/>
            <a:srcRect l="10898"/>
            <a:stretch/>
          </a:blipFill>
          <a:ln w="38100">
            <a:solidFill>
              <a:srgbClr val="7CD9E0"/>
            </a:solidFill>
            <a:round/>
          </a:ln>
        </p:spPr>
        <p:style>
          <a:lnRef idx="0">
            <a:scrgbClr r="0" g="0" b="0"/>
          </a:lnRef>
          <a:fillRef idx="0">
            <a:scrgbClr r="0" g="0" b="0"/>
          </a:fillRef>
          <a:effectRef idx="0">
            <a:scrgbClr r="0" g="0" b="0"/>
          </a:effectRef>
          <a:fontRef idx="minor"/>
        </p:style>
      </p:sp>
      <p:sp>
        <p:nvSpPr>
          <p:cNvPr id="748" name="Рисунок 60"/>
          <p:cNvSpPr/>
          <p:nvPr/>
        </p:nvSpPr>
        <p:spPr>
          <a:xfrm>
            <a:off x="4247280" y="1959120"/>
            <a:ext cx="2857680" cy="2067120"/>
          </a:xfrm>
          <a:prstGeom prst="roundRect">
            <a:avLst>
              <a:gd name="adj" fmla="val 8594"/>
            </a:avLst>
          </a:prstGeom>
          <a:blipFill rotWithShape="0">
            <a:blip r:embed="rId14"/>
            <a:stretch/>
          </a:blipFill>
          <a:ln w="38100">
            <a:solidFill>
              <a:srgbClr val="7CD9E0"/>
            </a:solidFill>
            <a:round/>
          </a:ln>
        </p:spPr>
        <p:style>
          <a:lnRef idx="0">
            <a:scrgbClr r="0" g="0" b="0"/>
          </a:lnRef>
          <a:fillRef idx="0">
            <a:scrgbClr r="0" g="0" b="0"/>
          </a:fillRef>
          <a:effectRef idx="0">
            <a:scrgbClr r="0" g="0" b="0"/>
          </a:effectRef>
          <a:fontRef idx="minor"/>
        </p:style>
      </p:sp>
      <p:sp>
        <p:nvSpPr>
          <p:cNvPr id="749" name="Рисунок 1"/>
          <p:cNvSpPr/>
          <p:nvPr/>
        </p:nvSpPr>
        <p:spPr>
          <a:xfrm>
            <a:off x="1477800" y="1456560"/>
            <a:ext cx="2937240" cy="1519200"/>
          </a:xfrm>
          <a:prstGeom prst="roundRect">
            <a:avLst>
              <a:gd name="adj" fmla="val 8594"/>
            </a:avLst>
          </a:prstGeom>
          <a:blipFill rotWithShape="0">
            <a:blip r:embed="rId15"/>
            <a:stretch/>
          </a:blipFill>
          <a:ln w="38100">
            <a:solidFill>
              <a:srgbClr val="7CD9E0"/>
            </a:solidFill>
            <a:round/>
          </a:ln>
        </p:spPr>
        <p:style>
          <a:lnRef idx="0">
            <a:scrgbClr r="0" g="0" b="0"/>
          </a:lnRef>
          <a:fillRef idx="0">
            <a:scrgbClr r="0" g="0" b="0"/>
          </a:fillRef>
          <a:effectRef idx="0">
            <a:scrgbClr r="0" g="0" b="0"/>
          </a:effectRef>
          <a:fontRef idx="minor"/>
        </p:style>
      </p:sp>
      <p:pic>
        <p:nvPicPr>
          <p:cNvPr id="750" name="Рисунок 64"/>
          <p:cNvPicPr/>
          <p:nvPr/>
        </p:nvPicPr>
        <p:blipFill>
          <a:blip r:embed="rId16">
            <a:extLst>
              <a:ext uri="{BEBA8EAE-BF5A-486C-A8C5-ECC9F3942E4B}">
                <a14:imgProps xmlns="" xmlns:a14="http://schemas.microsoft.com/office/drawing/2010/main">
                  <a14:imgLayer>
                    <a14:imgEffect>
                      <a14:brightnessContrast bright="40000" contrast="40000"/>
                    </a14:imgEffect>
                  </a14:imgLayer>
                </a14:imgProps>
              </a:ext>
            </a:extLst>
          </a:blip>
          <a:stretch/>
        </p:blipFill>
        <p:spPr>
          <a:xfrm>
            <a:off x="2846880" y="1100880"/>
            <a:ext cx="1941840" cy="499680"/>
          </a:xfrm>
          <a:prstGeom prst="rect">
            <a:avLst/>
          </a:prstGeom>
          <a:ln w="0">
            <a:noFill/>
          </a:ln>
        </p:spPr>
      </p:pic>
      <p:sp>
        <p:nvSpPr>
          <p:cNvPr id="751" name="TextBox 67"/>
          <p:cNvSpPr/>
          <p:nvPr/>
        </p:nvSpPr>
        <p:spPr>
          <a:xfrm>
            <a:off x="2649600" y="1111680"/>
            <a:ext cx="233640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200" b="1" strike="noStrike" spc="-1">
                <a:solidFill>
                  <a:srgbClr val="FFFFFF"/>
                </a:solidFill>
                <a:latin typeface="Open Sans"/>
                <a:ea typeface="Open Sans"/>
              </a:rPr>
              <a:t>Усадьба Графа Граббе</a:t>
            </a:r>
            <a:r>
              <a:t/>
            </a:r>
            <a:br/>
            <a:r>
              <a:rPr lang="ru-RU" sz="1200" b="1" strike="noStrike" spc="-1">
                <a:solidFill>
                  <a:srgbClr val="FFFFFF"/>
                </a:solidFill>
                <a:latin typeface="Open Sans"/>
                <a:ea typeface="Open Sans"/>
              </a:rPr>
              <a:t>(д. Васильевское)</a:t>
            </a:r>
            <a:endParaRPr lang="ru-RU" sz="1200" b="0" strike="noStrike" spc="-1">
              <a:latin typeface="Arial"/>
            </a:endParaRPr>
          </a:p>
        </p:txBody>
      </p:sp>
      <p:pic>
        <p:nvPicPr>
          <p:cNvPr id="752" name="Рисунок 70"/>
          <p:cNvPicPr/>
          <p:nvPr/>
        </p:nvPicPr>
        <p:blipFill>
          <a:blip r:embed="rId17">
            <a:extLst>
              <a:ext uri="{BEBA8EAE-BF5A-486C-A8C5-ECC9F3942E4B}">
                <a14:imgProps xmlns="" xmlns:a14="http://schemas.microsoft.com/office/drawing/2010/main">
                  <a14:imgLayer>
                    <a14:imgEffect>
                      <a14:brightnessContrast bright="40000" contrast="40000"/>
                    </a14:imgEffect>
                  </a14:imgLayer>
                </a14:imgProps>
              </a:ext>
            </a:extLst>
          </a:blip>
          <a:stretch/>
        </p:blipFill>
        <p:spPr>
          <a:xfrm>
            <a:off x="5385960" y="1706040"/>
            <a:ext cx="2059200" cy="505440"/>
          </a:xfrm>
          <a:prstGeom prst="rect">
            <a:avLst/>
          </a:prstGeom>
          <a:ln w="0">
            <a:noFill/>
          </a:ln>
        </p:spPr>
      </p:pic>
      <p:sp>
        <p:nvSpPr>
          <p:cNvPr id="753" name="TextBox 71"/>
          <p:cNvSpPr/>
          <p:nvPr/>
        </p:nvSpPr>
        <p:spPr>
          <a:xfrm>
            <a:off x="5247360" y="1743120"/>
            <a:ext cx="233640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200" b="1" strike="noStrike" spc="-1">
                <a:solidFill>
                  <a:srgbClr val="FFFFFF"/>
                </a:solidFill>
                <a:latin typeface="Open Sans"/>
                <a:ea typeface="Open Sans"/>
              </a:rPr>
              <a:t>Культурно-духовный </a:t>
            </a:r>
            <a:endParaRPr lang="ru-RU" sz="1200" b="0" strike="noStrike" spc="-1">
              <a:latin typeface="Arial"/>
            </a:endParaRPr>
          </a:p>
          <a:p>
            <a:pPr algn="ctr">
              <a:lnSpc>
                <a:spcPct val="100000"/>
              </a:lnSpc>
            </a:pPr>
            <a:r>
              <a:rPr lang="ru-RU" sz="1200" b="1" strike="noStrike" spc="-1">
                <a:solidFill>
                  <a:srgbClr val="FFFFFF"/>
                </a:solidFill>
                <a:latin typeface="Open Sans"/>
                <a:ea typeface="Open Sans"/>
              </a:rPr>
              <a:t>центр «Темкино»</a:t>
            </a:r>
            <a:endParaRPr lang="ru-RU" sz="1200" b="0" strike="noStrike" spc="-1">
              <a:latin typeface="Arial"/>
            </a:endParaRPr>
          </a:p>
        </p:txBody>
      </p:sp>
      <p:pic>
        <p:nvPicPr>
          <p:cNvPr id="754" name="Рисунок 75"/>
          <p:cNvPicPr/>
          <p:nvPr/>
        </p:nvPicPr>
        <p:blipFill>
          <a:blip r:embed="rId16">
            <a:extLst>
              <a:ext uri="{BEBA8EAE-BF5A-486C-A8C5-ECC9F3942E4B}">
                <a14:imgProps xmlns="" xmlns:a14="http://schemas.microsoft.com/office/drawing/2010/main">
                  <a14:imgLayer>
                    <a14:imgEffect>
                      <a14:brightnessContrast bright="40000" contrast="40000"/>
                    </a14:imgEffect>
                  </a14:imgLayer>
                </a14:imgProps>
              </a:ext>
            </a:extLst>
          </a:blip>
          <a:stretch/>
        </p:blipFill>
        <p:spPr>
          <a:xfrm>
            <a:off x="1401480" y="4472640"/>
            <a:ext cx="2395080" cy="549000"/>
          </a:xfrm>
          <a:prstGeom prst="rect">
            <a:avLst/>
          </a:prstGeom>
          <a:ln w="0">
            <a:noFill/>
          </a:ln>
        </p:spPr>
      </p:pic>
      <p:sp>
        <p:nvSpPr>
          <p:cNvPr id="755" name="TextBox 81"/>
          <p:cNvSpPr/>
          <p:nvPr/>
        </p:nvSpPr>
        <p:spPr>
          <a:xfrm>
            <a:off x="1401480" y="4525560"/>
            <a:ext cx="233640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200" b="1" strike="noStrike" spc="-1">
                <a:solidFill>
                  <a:srgbClr val="FFFFFF"/>
                </a:solidFill>
                <a:latin typeface="Open Sans"/>
                <a:ea typeface="Open Sans"/>
              </a:rPr>
              <a:t>Церковь в честь Покрова пресвятой Богородицы</a:t>
            </a:r>
            <a:endParaRPr lang="ru-RU" sz="1200" b="0" strike="noStrike" spc="-1">
              <a:latin typeface="Arial"/>
            </a:endParaRPr>
          </a:p>
        </p:txBody>
      </p:sp>
      <p:pic>
        <p:nvPicPr>
          <p:cNvPr id="756" name="Рисунок 42"/>
          <p:cNvPicPr/>
          <p:nvPr/>
        </p:nvPicPr>
        <p:blipFill>
          <a:blip r:embed="rId18">
            <a:lum bright="70000" contrast="-70000"/>
            <a:extLst>
              <a:ext uri="{BEBA8EAE-BF5A-486C-A8C5-ECC9F3942E4B}">
                <a14:imgProps xmlns="" xmlns:a14="http://schemas.microsoft.com/office/drawing/2010/main">
                  <a14:imgLayer r:embed="rId6">
                    <a14:imgEffect>
                      <a14:brightnessContrast contrast="40000"/>
                    </a14:imgEffect>
                  </a14:imgLayer>
                </a14:imgProps>
              </a:ext>
            </a:extLst>
          </a:blip>
          <a:stretch/>
        </p:blipFill>
        <p:spPr>
          <a:xfrm>
            <a:off x="4405680" y="4162320"/>
            <a:ext cx="2611800" cy="1469880"/>
          </a:xfrm>
          <a:prstGeom prst="rect">
            <a:avLst/>
          </a:prstGeom>
          <a:ln w="12700">
            <a:solidFill>
              <a:srgbClr val="4CCBD4"/>
            </a:solidFill>
            <a:prstDash val="lgDash"/>
            <a:round/>
          </a:ln>
        </p:spPr>
      </p:pic>
      <p:sp>
        <p:nvSpPr>
          <p:cNvPr id="757" name="TextBox 33"/>
          <p:cNvSpPr/>
          <p:nvPr/>
        </p:nvSpPr>
        <p:spPr>
          <a:xfrm>
            <a:off x="4510440" y="4197600"/>
            <a:ext cx="2338560" cy="30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400" b="1" strike="noStrike" spc="-1">
                <a:solidFill>
                  <a:srgbClr val="0070C0"/>
                </a:solidFill>
                <a:latin typeface="Open Sans"/>
                <a:ea typeface="Open Sans"/>
              </a:rPr>
              <a:t>Событийный туризм</a:t>
            </a:r>
            <a:endParaRPr lang="ru-RU" sz="1400" b="0" strike="noStrike" spc="-1">
              <a:latin typeface="Arial"/>
            </a:endParaRPr>
          </a:p>
        </p:txBody>
      </p:sp>
      <p:pic>
        <p:nvPicPr>
          <p:cNvPr id="758" name="Рисунок 1"/>
          <p:cNvPicPr/>
          <p:nvPr/>
        </p:nvPicPr>
        <p:blipFill>
          <a:blip r:embed="rId19"/>
          <a:stretch/>
        </p:blipFill>
        <p:spPr>
          <a:xfrm>
            <a:off x="4500000" y="4610880"/>
            <a:ext cx="247320" cy="237960"/>
          </a:xfrm>
          <a:prstGeom prst="rect">
            <a:avLst/>
          </a:prstGeom>
          <a:ln w="0">
            <a:noFill/>
          </a:ln>
        </p:spPr>
      </p:pic>
      <p:sp>
        <p:nvSpPr>
          <p:cNvPr id="759" name="TextBox 10"/>
          <p:cNvSpPr/>
          <p:nvPr/>
        </p:nvSpPr>
        <p:spPr>
          <a:xfrm>
            <a:off x="4773960" y="4550400"/>
            <a:ext cx="2298240" cy="425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100" b="0" strike="noStrike" spc="-1">
                <a:solidFill>
                  <a:srgbClr val="000000"/>
                </a:solidFill>
                <a:latin typeface="Open Sans"/>
                <a:ea typeface="Open Sans"/>
              </a:rPr>
              <a:t>18 июня – День поминовения схимонахини Макарии</a:t>
            </a:r>
            <a:endParaRPr lang="ru-RU" sz="1100" b="0" strike="noStrike" spc="-1">
              <a:latin typeface="Arial"/>
            </a:endParaRPr>
          </a:p>
        </p:txBody>
      </p:sp>
      <p:sp>
        <p:nvSpPr>
          <p:cNvPr id="760" name="TextBox 79"/>
          <p:cNvSpPr/>
          <p:nvPr/>
        </p:nvSpPr>
        <p:spPr>
          <a:xfrm>
            <a:off x="4773960" y="5175360"/>
            <a:ext cx="2376360" cy="257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100" b="0" strike="noStrike" spc="-1">
                <a:solidFill>
                  <a:srgbClr val="000000"/>
                </a:solidFill>
                <a:latin typeface="Open Sans"/>
                <a:ea typeface="Open Sans"/>
              </a:rPr>
              <a:t>2 августа – День села Темкино</a:t>
            </a:r>
            <a:endParaRPr lang="ru-RU" sz="1100" b="0" strike="noStrike" spc="-1">
              <a:latin typeface="Arial"/>
            </a:endParaRPr>
          </a:p>
        </p:txBody>
      </p:sp>
      <p:pic>
        <p:nvPicPr>
          <p:cNvPr id="761" name="Рисунок 69"/>
          <p:cNvPicPr/>
          <p:nvPr/>
        </p:nvPicPr>
        <p:blipFill>
          <a:blip r:embed="rId19"/>
          <a:stretch/>
        </p:blipFill>
        <p:spPr>
          <a:xfrm>
            <a:off x="4494960" y="5160960"/>
            <a:ext cx="251640" cy="242640"/>
          </a:xfrm>
          <a:prstGeom prst="rect">
            <a:avLst/>
          </a:prstGeom>
          <a:ln w="0">
            <a:noFill/>
          </a:ln>
        </p:spPr>
      </p:pic>
      <p:pic>
        <p:nvPicPr>
          <p:cNvPr id="1026" name="Picture 2" descr="D:\Логотип.png"/>
          <p:cNvPicPr>
            <a:picLocks noChangeAspect="1" noChangeArrowheads="1"/>
          </p:cNvPicPr>
          <p:nvPr/>
        </p:nvPicPr>
        <p:blipFill>
          <a:blip r:embed="rId20" cstate="print"/>
          <a:srcRect/>
          <a:stretch>
            <a:fillRect/>
          </a:stretch>
        </p:blipFill>
        <p:spPr bwMode="auto">
          <a:xfrm>
            <a:off x="0" y="6637357"/>
            <a:ext cx="2922581" cy="922318"/>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Рисунок 37"/>
          <p:cNvSpPr/>
          <p:nvPr/>
        </p:nvSpPr>
        <p:spPr>
          <a:xfrm>
            <a:off x="221400" y="1195560"/>
            <a:ext cx="1592280" cy="1656720"/>
          </a:xfrm>
          <a:prstGeom prst="ellipse">
            <a:avLst/>
          </a:prstGeom>
          <a:blipFill rotWithShape="0">
            <a:blip r:embed="rId2"/>
            <a:stretch/>
          </a:blipFill>
          <a:ln w="0">
            <a:noFill/>
          </a:ln>
        </p:spPr>
        <p:style>
          <a:lnRef idx="0">
            <a:scrgbClr r="0" g="0" b="0"/>
          </a:lnRef>
          <a:fillRef idx="0">
            <a:scrgbClr r="0" g="0" b="0"/>
          </a:fillRef>
          <a:effectRef idx="0">
            <a:scrgbClr r="0" g="0" b="0"/>
          </a:effectRef>
          <a:fontRef idx="minor"/>
        </p:style>
      </p:sp>
      <p:pic>
        <p:nvPicPr>
          <p:cNvPr id="159" name="Рисунок 40"/>
          <p:cNvPicPr/>
          <p:nvPr/>
        </p:nvPicPr>
        <p:blipFill>
          <a:blip r:embed="rId3"/>
          <a:stretch/>
        </p:blipFill>
        <p:spPr>
          <a:xfrm>
            <a:off x="178920" y="1162800"/>
            <a:ext cx="1689480" cy="1689480"/>
          </a:xfrm>
          <a:prstGeom prst="rect">
            <a:avLst/>
          </a:prstGeom>
          <a:ln w="0">
            <a:noFill/>
          </a:ln>
        </p:spPr>
      </p:pic>
      <p:sp>
        <p:nvSpPr>
          <p:cNvPr id="160" name="Стрелка вправо 39"/>
          <p:cNvSpPr/>
          <p:nvPr/>
        </p:nvSpPr>
        <p:spPr>
          <a:xfrm>
            <a:off x="4475160" y="5315040"/>
            <a:ext cx="812520" cy="142920"/>
          </a:xfrm>
          <a:prstGeom prst="rightArrow">
            <a:avLst>
              <a:gd name="adj1" fmla="val 50000"/>
              <a:gd name="adj2" fmla="val 50000"/>
            </a:avLst>
          </a:prstGeom>
          <a:solidFill>
            <a:srgbClr val="48FF7F"/>
          </a:solidFill>
          <a:ln>
            <a:solidFill>
              <a:srgbClr val="3A5F8B"/>
            </a:solidFill>
          </a:ln>
        </p:spPr>
        <p:style>
          <a:lnRef idx="2">
            <a:schemeClr val="accent1">
              <a:shade val="50000"/>
            </a:schemeClr>
          </a:lnRef>
          <a:fillRef idx="1">
            <a:schemeClr val="accent1"/>
          </a:fillRef>
          <a:effectRef idx="0">
            <a:schemeClr val="accent1"/>
          </a:effectRef>
          <a:fontRef idx="minor"/>
        </p:style>
      </p:sp>
      <p:sp>
        <p:nvSpPr>
          <p:cNvPr id="161" name="Стрелка вправо 35"/>
          <p:cNvSpPr/>
          <p:nvPr/>
        </p:nvSpPr>
        <p:spPr>
          <a:xfrm>
            <a:off x="2867760" y="5315040"/>
            <a:ext cx="812520" cy="142920"/>
          </a:xfrm>
          <a:prstGeom prst="rightArrow">
            <a:avLst>
              <a:gd name="adj1" fmla="val 50000"/>
              <a:gd name="adj2" fmla="val 50000"/>
            </a:avLst>
          </a:prstGeom>
          <a:solidFill>
            <a:srgbClr val="48FF7F"/>
          </a:solidFill>
          <a:ln>
            <a:solidFill>
              <a:srgbClr val="3A5F8B"/>
            </a:solidFill>
          </a:ln>
        </p:spPr>
        <p:style>
          <a:lnRef idx="2">
            <a:schemeClr val="accent1">
              <a:shade val="50000"/>
            </a:schemeClr>
          </a:lnRef>
          <a:fillRef idx="1">
            <a:schemeClr val="accent1"/>
          </a:fillRef>
          <a:effectRef idx="0">
            <a:schemeClr val="accent1"/>
          </a:effectRef>
          <a:fontRef idx="minor"/>
        </p:style>
      </p:sp>
      <p:sp>
        <p:nvSpPr>
          <p:cNvPr id="162" name="Стрелка вправо 2"/>
          <p:cNvSpPr/>
          <p:nvPr/>
        </p:nvSpPr>
        <p:spPr>
          <a:xfrm>
            <a:off x="1238760" y="5300640"/>
            <a:ext cx="812520" cy="142920"/>
          </a:xfrm>
          <a:prstGeom prst="rightArrow">
            <a:avLst>
              <a:gd name="adj1" fmla="val 50000"/>
              <a:gd name="adj2" fmla="val 50000"/>
            </a:avLst>
          </a:prstGeom>
          <a:solidFill>
            <a:srgbClr val="48FF7F"/>
          </a:solidFill>
          <a:ln>
            <a:solidFill>
              <a:srgbClr val="3A5F8B"/>
            </a:solidFill>
          </a:ln>
        </p:spPr>
        <p:style>
          <a:lnRef idx="2">
            <a:schemeClr val="accent1">
              <a:shade val="50000"/>
            </a:schemeClr>
          </a:lnRef>
          <a:fillRef idx="1">
            <a:schemeClr val="accent1"/>
          </a:fillRef>
          <a:effectRef idx="0">
            <a:schemeClr val="accent1"/>
          </a:effectRef>
          <a:fontRef idx="minor"/>
        </p:style>
      </p:sp>
      <p:pic>
        <p:nvPicPr>
          <p:cNvPr id="163" name="Рисунок 38"/>
          <p:cNvPicPr/>
          <p:nvPr/>
        </p:nvPicPr>
        <p:blipFill>
          <a:blip r:embed="rId4">
            <a:extLst>
              <a:ext uri="{BEBA8EAE-BF5A-486C-A8C5-ECC9F3942E4B}">
                <a14:imgProps xmlns="" xmlns:a14="http://schemas.microsoft.com/office/drawing/2010/main">
                  <a14:imgLayer r:embed="rId5">
                    <a14:imgEffect>
                      <a14:brightnessContrast bright="40000" contrast="40000"/>
                    </a14:imgEffect>
                  </a14:imgLayer>
                </a14:imgProps>
              </a:ext>
            </a:extLst>
          </a:blip>
          <a:stretch/>
        </p:blipFill>
        <p:spPr>
          <a:xfrm>
            <a:off x="236520" y="3234960"/>
            <a:ext cx="3978360" cy="1420560"/>
          </a:xfrm>
          <a:prstGeom prst="rect">
            <a:avLst/>
          </a:prstGeom>
          <a:ln w="38100">
            <a:solidFill>
              <a:srgbClr val="77DAFF"/>
            </a:solidFill>
            <a:prstDash val="sysDash"/>
            <a:round/>
          </a:ln>
        </p:spPr>
      </p:pic>
      <p:pic>
        <p:nvPicPr>
          <p:cNvPr id="164" name="Рисунок 29"/>
          <p:cNvPicPr/>
          <p:nvPr/>
        </p:nvPicPr>
        <p:blipFill>
          <a:blip r:embed="rId4">
            <a:extLst>
              <a:ext uri="{BEBA8EAE-BF5A-486C-A8C5-ECC9F3942E4B}">
                <a14:imgProps xmlns="" xmlns:a14="http://schemas.microsoft.com/office/drawing/2010/main">
                  <a14:imgLayer r:embed="rId5">
                    <a14:imgEffect>
                      <a14:brightnessContrast bright="40000" contrast="40000"/>
                    </a14:imgEffect>
                  </a14:imgLayer>
                </a14:imgProps>
              </a:ext>
            </a:extLst>
          </a:blip>
          <a:stretch/>
        </p:blipFill>
        <p:spPr>
          <a:xfrm>
            <a:off x="3376440" y="1596600"/>
            <a:ext cx="3978360" cy="993960"/>
          </a:xfrm>
          <a:prstGeom prst="rect">
            <a:avLst/>
          </a:prstGeom>
          <a:ln w="38100">
            <a:solidFill>
              <a:srgbClr val="77DAFF"/>
            </a:solidFill>
            <a:prstDash val="sysDash"/>
            <a:round/>
          </a:ln>
        </p:spPr>
      </p:pic>
      <p:sp>
        <p:nvSpPr>
          <p:cNvPr id="165" name="Овал 33"/>
          <p:cNvSpPr/>
          <p:nvPr/>
        </p:nvSpPr>
        <p:spPr>
          <a:xfrm>
            <a:off x="5288040" y="4881600"/>
            <a:ext cx="942120" cy="931680"/>
          </a:xfrm>
          <a:prstGeom prst="ellipse">
            <a:avLst/>
          </a:prstGeom>
          <a:solidFill>
            <a:srgbClr val="A2D7D7"/>
          </a:solidFill>
          <a:ln>
            <a:solidFill>
              <a:srgbClr val="4BACC6">
                <a:lumMod val="50000"/>
              </a:srgbClr>
            </a:solidFill>
          </a:ln>
        </p:spPr>
        <p:style>
          <a:lnRef idx="2">
            <a:schemeClr val="accent1">
              <a:shade val="50000"/>
            </a:schemeClr>
          </a:lnRef>
          <a:fillRef idx="1">
            <a:schemeClr val="accent1"/>
          </a:fillRef>
          <a:effectRef idx="0">
            <a:schemeClr val="accent1"/>
          </a:effectRef>
          <a:fontRef idx="minor"/>
        </p:style>
      </p:sp>
      <p:sp>
        <p:nvSpPr>
          <p:cNvPr id="166" name="Овал 32"/>
          <p:cNvSpPr/>
          <p:nvPr/>
        </p:nvSpPr>
        <p:spPr>
          <a:xfrm>
            <a:off x="3685680" y="4917960"/>
            <a:ext cx="942120" cy="911880"/>
          </a:xfrm>
          <a:prstGeom prst="ellipse">
            <a:avLst/>
          </a:prstGeom>
          <a:solidFill>
            <a:srgbClr val="D4EA80"/>
          </a:solidFill>
          <a:ln>
            <a:solidFill>
              <a:srgbClr val="4BACC6">
                <a:lumMod val="50000"/>
              </a:srgbClr>
            </a:solidFill>
          </a:ln>
        </p:spPr>
        <p:style>
          <a:lnRef idx="2">
            <a:schemeClr val="accent1">
              <a:shade val="50000"/>
            </a:schemeClr>
          </a:lnRef>
          <a:fillRef idx="1">
            <a:schemeClr val="accent1"/>
          </a:fillRef>
          <a:effectRef idx="0">
            <a:schemeClr val="accent1"/>
          </a:effectRef>
          <a:fontRef idx="minor"/>
        </p:style>
      </p:sp>
      <p:sp>
        <p:nvSpPr>
          <p:cNvPr id="167" name="Овал 31"/>
          <p:cNvSpPr/>
          <p:nvPr/>
        </p:nvSpPr>
        <p:spPr>
          <a:xfrm>
            <a:off x="2055600" y="4917960"/>
            <a:ext cx="942120" cy="911880"/>
          </a:xfrm>
          <a:prstGeom prst="ellipse">
            <a:avLst/>
          </a:prstGeom>
          <a:solidFill>
            <a:srgbClr val="77DAFF"/>
          </a:solidFill>
          <a:ln>
            <a:solidFill>
              <a:srgbClr val="4BACC6">
                <a:lumMod val="50000"/>
              </a:srgbClr>
            </a:solidFill>
          </a:ln>
        </p:spPr>
        <p:style>
          <a:lnRef idx="2">
            <a:schemeClr val="accent1">
              <a:shade val="50000"/>
            </a:schemeClr>
          </a:lnRef>
          <a:fillRef idx="1">
            <a:schemeClr val="accent1"/>
          </a:fillRef>
          <a:effectRef idx="0">
            <a:schemeClr val="accent1"/>
          </a:effectRef>
          <a:fontRef idx="minor"/>
        </p:style>
      </p:sp>
      <p:sp>
        <p:nvSpPr>
          <p:cNvPr id="168" name="Овал 1"/>
          <p:cNvSpPr/>
          <p:nvPr/>
        </p:nvSpPr>
        <p:spPr>
          <a:xfrm>
            <a:off x="545760" y="4917960"/>
            <a:ext cx="942120" cy="911880"/>
          </a:xfrm>
          <a:prstGeom prst="ellipse">
            <a:avLst/>
          </a:prstGeom>
          <a:solidFill>
            <a:srgbClr val="C0C966"/>
          </a:solidFill>
          <a:ln>
            <a:solidFill>
              <a:srgbClr val="4BACC6">
                <a:lumMod val="50000"/>
              </a:srgbClr>
            </a:solidFill>
          </a:ln>
        </p:spPr>
        <p:style>
          <a:lnRef idx="2">
            <a:schemeClr val="accent1">
              <a:shade val="50000"/>
            </a:schemeClr>
          </a:lnRef>
          <a:fillRef idx="1">
            <a:schemeClr val="accent1"/>
          </a:fillRef>
          <a:effectRef idx="0">
            <a:schemeClr val="accent1"/>
          </a:effectRef>
          <a:fontRef idx="minor"/>
        </p:style>
      </p:sp>
      <p:pic>
        <p:nvPicPr>
          <p:cNvPr id="169" name="Рисунок 36"/>
          <p:cNvPicPr/>
          <p:nvPr/>
        </p:nvPicPr>
        <p:blipFill>
          <a:blip r:embed="rId6" cstate="print"/>
          <a:stretch/>
        </p:blipFill>
        <p:spPr>
          <a:xfrm>
            <a:off x="2208200" y="156240"/>
            <a:ext cx="5351079" cy="623201"/>
          </a:xfrm>
          <a:prstGeom prst="rect">
            <a:avLst/>
          </a:prstGeom>
          <a:ln w="0">
            <a:noFill/>
          </a:ln>
        </p:spPr>
      </p:pic>
      <p:sp>
        <p:nvSpPr>
          <p:cNvPr id="170" name="TextBox 41"/>
          <p:cNvSpPr/>
          <p:nvPr/>
        </p:nvSpPr>
        <p:spPr>
          <a:xfrm>
            <a:off x="2061000" y="312480"/>
            <a:ext cx="549828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400" b="0" strike="noStrike" spc="-1">
                <a:solidFill>
                  <a:srgbClr val="FFFFFF"/>
                </a:solidFill>
                <a:latin typeface="Open Sans Semibold"/>
                <a:ea typeface="Open Sans Semibold"/>
              </a:rPr>
              <a:t>Историческая справка</a:t>
            </a:r>
            <a:endParaRPr lang="ru-RU" sz="2400" b="0" strike="noStrike" spc="-1">
              <a:latin typeface="Arial"/>
            </a:endParaRPr>
          </a:p>
        </p:txBody>
      </p:sp>
      <p:sp>
        <p:nvSpPr>
          <p:cNvPr id="171" name="TextBox 42"/>
          <p:cNvSpPr/>
          <p:nvPr/>
        </p:nvSpPr>
        <p:spPr>
          <a:xfrm>
            <a:off x="7263360" y="7190280"/>
            <a:ext cx="29988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800" b="1" i="1" strike="noStrike" spc="-1">
                <a:solidFill>
                  <a:srgbClr val="339533"/>
                </a:solidFill>
                <a:latin typeface="Open Sans Semibold"/>
                <a:ea typeface="Open Sans Semibold"/>
              </a:rPr>
              <a:t>3</a:t>
            </a:r>
            <a:endParaRPr lang="ru-RU" sz="1800" b="0" strike="noStrike" spc="-1">
              <a:latin typeface="Arial"/>
            </a:endParaRPr>
          </a:p>
        </p:txBody>
      </p:sp>
      <p:sp>
        <p:nvSpPr>
          <p:cNvPr id="172" name="TextBox 47"/>
          <p:cNvSpPr/>
          <p:nvPr/>
        </p:nvSpPr>
        <p:spPr>
          <a:xfrm>
            <a:off x="3376440" y="1689840"/>
            <a:ext cx="3928680" cy="775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tabLst>
                <a:tab pos="0" algn="l"/>
              </a:tabLst>
            </a:pPr>
            <a:r>
              <a:rPr lang="ru-RU" sz="1200" b="0" strike="noStrike" spc="-1" dirty="0">
                <a:solidFill>
                  <a:srgbClr val="000000"/>
                </a:solidFill>
                <a:latin typeface="Open Sans"/>
                <a:ea typeface="Open Sans"/>
              </a:rPr>
              <a:t> </a:t>
            </a:r>
            <a:r>
              <a:rPr lang="ru-RU" sz="1100" b="0" strike="noStrike" spc="-1" dirty="0" err="1">
                <a:solidFill>
                  <a:srgbClr val="000000"/>
                </a:solidFill>
                <a:latin typeface="Open Sans"/>
                <a:ea typeface="Open Sans"/>
              </a:rPr>
              <a:t>Темкинский</a:t>
            </a:r>
            <a:r>
              <a:rPr lang="ru-RU" sz="1100" b="0" strike="noStrike" spc="-1" dirty="0">
                <a:solidFill>
                  <a:srgbClr val="000000"/>
                </a:solidFill>
                <a:latin typeface="Open Sans"/>
                <a:ea typeface="Open Sans"/>
              </a:rPr>
              <a:t> район был образован на территории бывших Юхновского, </a:t>
            </a:r>
            <a:r>
              <a:rPr lang="ru-RU" sz="1100" b="0" strike="noStrike" spc="-1" dirty="0" err="1">
                <a:solidFill>
                  <a:srgbClr val="000000"/>
                </a:solidFill>
                <a:latin typeface="Open Sans"/>
                <a:ea typeface="Open Sans"/>
              </a:rPr>
              <a:t>Гжатского</a:t>
            </a:r>
            <a:r>
              <a:rPr lang="ru-RU" sz="1100" b="0" strike="noStrike" spc="-1" dirty="0">
                <a:solidFill>
                  <a:srgbClr val="000000"/>
                </a:solidFill>
                <a:latin typeface="Open Sans"/>
                <a:ea typeface="Open Sans"/>
              </a:rPr>
              <a:t> и Вяземского уездов Смоленской губернии, а также бывшего Медынского уезда Калужской губернии.</a:t>
            </a:r>
            <a:endParaRPr lang="ru-RU" sz="1100" b="0" strike="noStrike" spc="-1" dirty="0">
              <a:latin typeface="Arial"/>
            </a:endParaRPr>
          </a:p>
        </p:txBody>
      </p:sp>
      <p:sp>
        <p:nvSpPr>
          <p:cNvPr id="173" name="TextBox 52"/>
          <p:cNvSpPr/>
          <p:nvPr/>
        </p:nvSpPr>
        <p:spPr>
          <a:xfrm>
            <a:off x="491760" y="5143320"/>
            <a:ext cx="103104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400" b="1" strike="noStrike" spc="-1">
                <a:solidFill>
                  <a:srgbClr val="254061"/>
                </a:solidFill>
                <a:latin typeface="Open Sans"/>
                <a:ea typeface="Open Sans"/>
              </a:rPr>
              <a:t>1874</a:t>
            </a:r>
            <a:endParaRPr lang="ru-RU" sz="2400" b="0" strike="noStrike" spc="-1">
              <a:latin typeface="Arial"/>
            </a:endParaRPr>
          </a:p>
        </p:txBody>
      </p:sp>
      <p:sp>
        <p:nvSpPr>
          <p:cNvPr id="174" name="TextBox 53"/>
          <p:cNvSpPr/>
          <p:nvPr/>
        </p:nvSpPr>
        <p:spPr>
          <a:xfrm>
            <a:off x="56520" y="5855040"/>
            <a:ext cx="1935000" cy="927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100" b="0" strike="noStrike" spc="-1">
                <a:solidFill>
                  <a:srgbClr val="000000"/>
                </a:solidFill>
                <a:latin typeface="Open Sans"/>
                <a:ea typeface="Open Sans"/>
              </a:rPr>
              <a:t>Возникновение </a:t>
            </a:r>
            <a:r>
              <a:t/>
            </a:r>
            <a:br/>
            <a:r>
              <a:rPr lang="ru-RU" sz="1100" b="0" strike="noStrike" spc="-1">
                <a:solidFill>
                  <a:srgbClr val="000000"/>
                </a:solidFill>
                <a:latin typeface="Open Sans"/>
                <a:ea typeface="Open Sans"/>
              </a:rPr>
              <a:t>с. Темкино как станциии при открытии Сызранско-Вяземской железной дороги</a:t>
            </a:r>
            <a:endParaRPr lang="ru-RU" sz="1100" b="0" strike="noStrike" spc="-1">
              <a:latin typeface="Arial"/>
            </a:endParaRPr>
          </a:p>
        </p:txBody>
      </p:sp>
      <p:sp>
        <p:nvSpPr>
          <p:cNvPr id="175" name="TextBox 54"/>
          <p:cNvSpPr/>
          <p:nvPr/>
        </p:nvSpPr>
        <p:spPr>
          <a:xfrm>
            <a:off x="1878840" y="5849280"/>
            <a:ext cx="1319040" cy="592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100" b="0" strike="noStrike" spc="-1">
                <a:solidFill>
                  <a:srgbClr val="000000"/>
                </a:solidFill>
                <a:latin typeface="Open Sans"/>
                <a:ea typeface="Open Sans"/>
              </a:rPr>
              <a:t>Образование Темкинского района</a:t>
            </a:r>
            <a:endParaRPr lang="ru-RU" sz="1100" b="0" strike="noStrike" spc="-1">
              <a:latin typeface="Arial"/>
            </a:endParaRPr>
          </a:p>
        </p:txBody>
      </p:sp>
      <p:sp>
        <p:nvSpPr>
          <p:cNvPr id="176" name="TextBox 55"/>
          <p:cNvSpPr/>
          <p:nvPr/>
        </p:nvSpPr>
        <p:spPr>
          <a:xfrm>
            <a:off x="3422160" y="5850000"/>
            <a:ext cx="1469520" cy="759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100" b="0" strike="noStrike" spc="-1">
                <a:solidFill>
                  <a:srgbClr val="000000"/>
                </a:solidFill>
                <a:latin typeface="Open Sans"/>
                <a:ea typeface="Open Sans"/>
              </a:rPr>
              <a:t>Присоединение к Гжатскому (Гагаринскому) району</a:t>
            </a:r>
            <a:endParaRPr lang="ru-RU" sz="1100" b="0" strike="noStrike" spc="-1">
              <a:latin typeface="Arial"/>
            </a:endParaRPr>
          </a:p>
        </p:txBody>
      </p:sp>
      <p:sp>
        <p:nvSpPr>
          <p:cNvPr id="177" name="TextBox 56"/>
          <p:cNvSpPr/>
          <p:nvPr/>
        </p:nvSpPr>
        <p:spPr>
          <a:xfrm>
            <a:off x="4935960" y="5850000"/>
            <a:ext cx="1646640" cy="592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100" b="0" strike="noStrike" spc="-1">
                <a:solidFill>
                  <a:srgbClr val="000000"/>
                </a:solidFill>
                <a:latin typeface="Open Sans"/>
                <a:ea typeface="Open Sans"/>
              </a:rPr>
              <a:t>Вновь восстановлен как Темкинский район</a:t>
            </a:r>
            <a:endParaRPr lang="ru-RU" sz="1100" b="0" strike="noStrike" spc="-1">
              <a:latin typeface="Arial"/>
            </a:endParaRPr>
          </a:p>
          <a:p>
            <a:pPr algn="ctr">
              <a:lnSpc>
                <a:spcPct val="100000"/>
              </a:lnSpc>
            </a:pPr>
            <a:endParaRPr lang="ru-RU" sz="1100" b="0" strike="noStrike" spc="-1">
              <a:latin typeface="Arial"/>
            </a:endParaRPr>
          </a:p>
        </p:txBody>
      </p:sp>
      <p:sp>
        <p:nvSpPr>
          <p:cNvPr id="178" name="TextBox 59"/>
          <p:cNvSpPr/>
          <p:nvPr/>
        </p:nvSpPr>
        <p:spPr>
          <a:xfrm>
            <a:off x="231840" y="3285000"/>
            <a:ext cx="3941640" cy="145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tabLst>
                <a:tab pos="0" algn="l"/>
              </a:tabLst>
            </a:pPr>
            <a:r>
              <a:rPr lang="ru-RU" sz="1200" b="0" strike="noStrike" spc="-1">
                <a:solidFill>
                  <a:srgbClr val="000000"/>
                </a:solidFill>
                <a:latin typeface="Open Sans"/>
                <a:ea typeface="Open Sans"/>
              </a:rPr>
              <a:t> </a:t>
            </a:r>
            <a:r>
              <a:rPr lang="ru-RU" sz="1100" b="0" strike="noStrike" spc="-1">
                <a:solidFill>
                  <a:srgbClr val="000000"/>
                </a:solidFill>
                <a:latin typeface="Open Sans"/>
                <a:ea typeface="Open Sans"/>
              </a:rPr>
              <a:t>Свое название райцентр получил от села Тёмкино, которое возникло как сторожевой пост Григория Темного. В «Первом послании Ив. Грозного Курбскому» упоминается воевода Григорий Тёмный. </a:t>
            </a:r>
            <a:endParaRPr lang="ru-RU" sz="1100" b="0" strike="noStrike" spc="-1">
              <a:latin typeface="Arial"/>
            </a:endParaRPr>
          </a:p>
          <a:p>
            <a:pPr algn="just">
              <a:lnSpc>
                <a:spcPct val="100000"/>
              </a:lnSpc>
              <a:tabLst>
                <a:tab pos="0" algn="l"/>
              </a:tabLst>
            </a:pPr>
            <a:r>
              <a:rPr lang="ru-RU" sz="1100" b="0" strike="noStrike" spc="-1">
                <a:solidFill>
                  <a:srgbClr val="000000"/>
                </a:solidFill>
                <a:latin typeface="Open Sans"/>
                <a:ea typeface="Open Sans"/>
              </a:rPr>
              <a:t>Райцентр как поселение возник во второй половине XIX века, как станция Сызранско-Вяземской железной дороги.</a:t>
            </a:r>
            <a:endParaRPr lang="ru-RU" sz="1100" b="0" strike="noStrike" spc="-1">
              <a:latin typeface="Arial"/>
            </a:endParaRPr>
          </a:p>
          <a:p>
            <a:pPr algn="just">
              <a:lnSpc>
                <a:spcPct val="100000"/>
              </a:lnSpc>
              <a:tabLst>
                <a:tab pos="0" algn="l"/>
              </a:tabLst>
            </a:pPr>
            <a:endParaRPr lang="ru-RU" sz="1100" b="0" strike="noStrike" spc="-1">
              <a:latin typeface="Arial"/>
            </a:endParaRPr>
          </a:p>
        </p:txBody>
      </p:sp>
      <p:sp>
        <p:nvSpPr>
          <p:cNvPr id="179" name="TextBox 60"/>
          <p:cNvSpPr/>
          <p:nvPr/>
        </p:nvSpPr>
        <p:spPr>
          <a:xfrm>
            <a:off x="2022840" y="5155560"/>
            <a:ext cx="103104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400" b="1" strike="noStrike" spc="-1">
                <a:solidFill>
                  <a:srgbClr val="254061"/>
                </a:solidFill>
                <a:latin typeface="Open Sans"/>
                <a:ea typeface="Open Sans"/>
              </a:rPr>
              <a:t>1929</a:t>
            </a:r>
            <a:endParaRPr lang="ru-RU" sz="2400" b="0" strike="noStrike" spc="-1">
              <a:latin typeface="Arial"/>
            </a:endParaRPr>
          </a:p>
        </p:txBody>
      </p:sp>
      <p:sp>
        <p:nvSpPr>
          <p:cNvPr id="180" name="TextBox 61"/>
          <p:cNvSpPr/>
          <p:nvPr/>
        </p:nvSpPr>
        <p:spPr>
          <a:xfrm>
            <a:off x="3641400" y="5143320"/>
            <a:ext cx="103104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400" b="1" strike="noStrike" spc="-1">
                <a:solidFill>
                  <a:srgbClr val="254061"/>
                </a:solidFill>
                <a:latin typeface="Open Sans"/>
                <a:ea typeface="Open Sans"/>
              </a:rPr>
              <a:t>1963</a:t>
            </a:r>
            <a:endParaRPr lang="ru-RU" sz="2400" b="0" strike="noStrike" spc="-1">
              <a:latin typeface="Arial"/>
            </a:endParaRPr>
          </a:p>
        </p:txBody>
      </p:sp>
      <p:sp>
        <p:nvSpPr>
          <p:cNvPr id="181" name="TextBox 62"/>
          <p:cNvSpPr/>
          <p:nvPr/>
        </p:nvSpPr>
        <p:spPr>
          <a:xfrm>
            <a:off x="5243760" y="5143320"/>
            <a:ext cx="103104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400" b="1" strike="noStrike" spc="-1">
                <a:solidFill>
                  <a:srgbClr val="254061"/>
                </a:solidFill>
                <a:latin typeface="Open Sans"/>
                <a:ea typeface="Open Sans"/>
              </a:rPr>
              <a:t>1972</a:t>
            </a:r>
            <a:endParaRPr lang="ru-RU" sz="2400" b="0" strike="noStrike" spc="-1">
              <a:latin typeface="Arial"/>
            </a:endParaRPr>
          </a:p>
        </p:txBody>
      </p:sp>
      <p:sp>
        <p:nvSpPr>
          <p:cNvPr id="182" name="TextBox 64"/>
          <p:cNvSpPr/>
          <p:nvPr/>
        </p:nvSpPr>
        <p:spPr>
          <a:xfrm>
            <a:off x="6067440" y="3578040"/>
            <a:ext cx="105156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200" b="0" strike="noStrike" spc="-1">
                <a:solidFill>
                  <a:srgbClr val="000000"/>
                </a:solidFill>
                <a:latin typeface="Open Sans"/>
                <a:ea typeface="Open Sans"/>
              </a:rPr>
              <a:t>Место для фото</a:t>
            </a:r>
            <a:endParaRPr lang="ru-RU" sz="1200" b="0" strike="noStrike" spc="-1">
              <a:latin typeface="Arial"/>
            </a:endParaRPr>
          </a:p>
        </p:txBody>
      </p:sp>
      <p:pic>
        <p:nvPicPr>
          <p:cNvPr id="183" name="Рисунок 45" descr="Братская могила №1.png"/>
          <p:cNvPicPr/>
          <p:nvPr/>
        </p:nvPicPr>
        <p:blipFill>
          <a:blip r:embed="rId7"/>
          <a:stretch/>
        </p:blipFill>
        <p:spPr>
          <a:xfrm>
            <a:off x="5670360" y="2992680"/>
            <a:ext cx="1684440" cy="1699560"/>
          </a:xfrm>
          <a:prstGeom prst="rect">
            <a:avLst/>
          </a:prstGeom>
          <a:ln w="0">
            <a:noFill/>
          </a:ln>
        </p:spPr>
      </p:pic>
      <p:sp>
        <p:nvSpPr>
          <p:cNvPr id="184" name="Рисунок 44"/>
          <p:cNvSpPr/>
          <p:nvPr/>
        </p:nvSpPr>
        <p:spPr>
          <a:xfrm>
            <a:off x="1488240" y="1162080"/>
            <a:ext cx="1684440" cy="1684440"/>
          </a:xfrm>
          <a:prstGeom prst="ellipse">
            <a:avLst/>
          </a:prstGeom>
          <a:blipFill rotWithShape="0">
            <a:blip r:embed="rId8"/>
            <a:srcRect b="3859"/>
            <a:stretch/>
          </a:blipFill>
          <a:ln w="38100">
            <a:solidFill>
              <a:srgbClr val="21D6E0"/>
            </a:solidFill>
            <a:miter/>
          </a:ln>
        </p:spPr>
        <p:style>
          <a:lnRef idx="0">
            <a:scrgbClr r="0" g="0" b="0"/>
          </a:lnRef>
          <a:fillRef idx="0">
            <a:scrgbClr r="0" g="0" b="0"/>
          </a:fillRef>
          <a:effectRef idx="0">
            <a:scrgbClr r="0" g="0" b="0"/>
          </a:effectRef>
          <a:fontRef idx="minor"/>
        </p:style>
      </p:sp>
      <p:sp>
        <p:nvSpPr>
          <p:cNvPr id="185" name="TextBox 43"/>
          <p:cNvSpPr/>
          <p:nvPr/>
        </p:nvSpPr>
        <p:spPr>
          <a:xfrm>
            <a:off x="858240" y="154800"/>
            <a:ext cx="1278523" cy="86032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ru-RU" sz="1000" spc="-1" dirty="0" err="1" smtClean="0">
                <a:solidFill>
                  <a:srgbClr val="002060"/>
                </a:solidFill>
                <a:latin typeface="Open Sans"/>
                <a:ea typeface="Open Sans"/>
              </a:rPr>
              <a:t>Темкинский</a:t>
            </a:r>
            <a:endParaRPr lang="ru-RU" sz="1000" spc="-1" dirty="0" smtClean="0"/>
          </a:p>
          <a:p>
            <a:pPr>
              <a:lnSpc>
                <a:spcPct val="100000"/>
              </a:lnSpc>
            </a:pPr>
            <a:r>
              <a:rPr lang="ru-RU" sz="1000" spc="-1" dirty="0" smtClean="0">
                <a:solidFill>
                  <a:srgbClr val="002060"/>
                </a:solidFill>
                <a:latin typeface="Open Sans"/>
                <a:ea typeface="Open Sans"/>
              </a:rPr>
              <a:t>муниципальный </a:t>
            </a:r>
          </a:p>
          <a:p>
            <a:pPr>
              <a:lnSpc>
                <a:spcPct val="100000"/>
              </a:lnSpc>
            </a:pPr>
            <a:r>
              <a:rPr lang="ru-RU" sz="1000" spc="-1" dirty="0" smtClean="0">
                <a:solidFill>
                  <a:srgbClr val="002060"/>
                </a:solidFill>
                <a:latin typeface="Open Sans"/>
                <a:ea typeface="Open Sans"/>
              </a:rPr>
              <a:t>округ</a:t>
            </a:r>
            <a:endParaRPr lang="ru-RU" sz="1000" spc="-1" dirty="0" smtClean="0"/>
          </a:p>
          <a:p>
            <a:pPr>
              <a:lnSpc>
                <a:spcPct val="100000"/>
              </a:lnSpc>
            </a:pPr>
            <a:r>
              <a:rPr lang="ru-RU" sz="1000" spc="-1" dirty="0" smtClean="0">
                <a:solidFill>
                  <a:srgbClr val="002060"/>
                </a:solidFill>
                <a:latin typeface="Open Sans"/>
                <a:ea typeface="Open Sans"/>
              </a:rPr>
              <a:t>Смоленской</a:t>
            </a:r>
            <a:endParaRPr lang="ru-RU" sz="1000" spc="-1" dirty="0" smtClean="0"/>
          </a:p>
          <a:p>
            <a:pPr>
              <a:lnSpc>
                <a:spcPct val="100000"/>
              </a:lnSpc>
            </a:pPr>
            <a:r>
              <a:rPr lang="ru-RU" sz="1000" spc="-1" dirty="0" smtClean="0">
                <a:solidFill>
                  <a:srgbClr val="002060"/>
                </a:solidFill>
                <a:latin typeface="Open Sans"/>
                <a:ea typeface="Open Sans"/>
              </a:rPr>
              <a:t>Области</a:t>
            </a:r>
            <a:endParaRPr lang="ru-RU" sz="1000" b="0" strike="noStrike" spc="-1" dirty="0">
              <a:latin typeface="Arial"/>
            </a:endParaRPr>
          </a:p>
        </p:txBody>
      </p:sp>
      <p:sp>
        <p:nvSpPr>
          <p:cNvPr id="186" name="TextBox 48"/>
          <p:cNvSpPr/>
          <p:nvPr/>
        </p:nvSpPr>
        <p:spPr>
          <a:xfrm>
            <a:off x="244440" y="439560"/>
            <a:ext cx="396000" cy="196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700" b="0" strike="noStrike" spc="-1">
                <a:solidFill>
                  <a:srgbClr val="002060"/>
                </a:solidFill>
                <a:latin typeface="Open Sans"/>
                <a:ea typeface="Open Sans"/>
              </a:rPr>
              <a:t>Герб </a:t>
            </a:r>
            <a:endParaRPr lang="ru-RU" sz="700" b="0" strike="noStrike" spc="-1">
              <a:latin typeface="Arial"/>
            </a:endParaRPr>
          </a:p>
        </p:txBody>
      </p:sp>
      <p:pic>
        <p:nvPicPr>
          <p:cNvPr id="187" name="Рисунок 49"/>
          <p:cNvPicPr/>
          <p:nvPr/>
        </p:nvPicPr>
        <p:blipFill>
          <a:blip r:embed="rId9"/>
          <a:stretch/>
        </p:blipFill>
        <p:spPr>
          <a:xfrm>
            <a:off x="226080" y="108720"/>
            <a:ext cx="597240" cy="861480"/>
          </a:xfrm>
          <a:prstGeom prst="rect">
            <a:avLst/>
          </a:prstGeom>
          <a:ln w="0">
            <a:noFill/>
          </a:ln>
        </p:spPr>
      </p:pic>
      <p:pic>
        <p:nvPicPr>
          <p:cNvPr id="188" name="Рисунок 57"/>
          <p:cNvPicPr/>
          <p:nvPr/>
        </p:nvPicPr>
        <p:blipFill>
          <a:blip r:embed="rId10"/>
          <a:stretch/>
        </p:blipFill>
        <p:spPr>
          <a:xfrm>
            <a:off x="1424160" y="1119240"/>
            <a:ext cx="1796040" cy="1791360"/>
          </a:xfrm>
          <a:prstGeom prst="rect">
            <a:avLst/>
          </a:prstGeom>
          <a:ln w="0">
            <a:noFill/>
          </a:ln>
        </p:spPr>
      </p:pic>
      <p:pic>
        <p:nvPicPr>
          <p:cNvPr id="189" name="Рисунок 46" descr="церковь Покрова.png"/>
          <p:cNvPicPr/>
          <p:nvPr/>
        </p:nvPicPr>
        <p:blipFill>
          <a:blip r:embed="rId11"/>
          <a:stretch/>
        </p:blipFill>
        <p:spPr>
          <a:xfrm>
            <a:off x="4421520" y="2971800"/>
            <a:ext cx="1684440" cy="1670400"/>
          </a:xfrm>
          <a:prstGeom prst="rect">
            <a:avLst/>
          </a:prstGeom>
          <a:ln w="0">
            <a:noFill/>
          </a:ln>
        </p:spPr>
      </p:pic>
      <p:pic>
        <p:nvPicPr>
          <p:cNvPr id="34" name="Рисунок 49"/>
          <p:cNvPicPr/>
          <p:nvPr/>
        </p:nvPicPr>
        <p:blipFill>
          <a:blip r:embed="rId9"/>
          <a:stretch/>
        </p:blipFill>
        <p:spPr>
          <a:xfrm>
            <a:off x="207937" y="136499"/>
            <a:ext cx="597240" cy="861480"/>
          </a:xfrm>
          <a:prstGeom prst="rect">
            <a:avLst/>
          </a:prstGeom>
          <a:ln w="0">
            <a:noFill/>
          </a:ln>
        </p:spPr>
      </p:pic>
      <p:pic>
        <p:nvPicPr>
          <p:cNvPr id="27650" name="Picture 2" descr="D:\Логотип.png"/>
          <p:cNvPicPr>
            <a:picLocks noChangeAspect="1" noChangeArrowheads="1"/>
          </p:cNvPicPr>
          <p:nvPr/>
        </p:nvPicPr>
        <p:blipFill>
          <a:blip r:embed="rId12" cstate="print"/>
          <a:srcRect/>
          <a:stretch>
            <a:fillRect/>
          </a:stretch>
        </p:blipFill>
        <p:spPr bwMode="auto">
          <a:xfrm>
            <a:off x="0" y="6708795"/>
            <a:ext cx="2851143" cy="850880"/>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2" name="Рисунок 1"/>
          <p:cNvPicPr/>
          <p:nvPr/>
        </p:nvPicPr>
        <p:blipFill>
          <a:blip r:embed="rId2"/>
          <a:stretch/>
        </p:blipFill>
        <p:spPr>
          <a:xfrm>
            <a:off x="2061000" y="156240"/>
            <a:ext cx="5498280" cy="767880"/>
          </a:xfrm>
          <a:prstGeom prst="rect">
            <a:avLst/>
          </a:prstGeom>
          <a:ln w="0">
            <a:noFill/>
          </a:ln>
        </p:spPr>
      </p:pic>
      <p:sp>
        <p:nvSpPr>
          <p:cNvPr id="763" name="TextBox 3"/>
          <p:cNvSpPr/>
          <p:nvPr/>
        </p:nvSpPr>
        <p:spPr>
          <a:xfrm>
            <a:off x="2061000" y="317160"/>
            <a:ext cx="549828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2400" b="0" strike="noStrike" spc="-1">
                <a:solidFill>
                  <a:srgbClr val="FFFFFF"/>
                </a:solidFill>
                <a:latin typeface="Open Sans Semibold"/>
                <a:ea typeface="Open Sans Semibold"/>
              </a:rPr>
              <a:t>SWOT</a:t>
            </a:r>
            <a:r>
              <a:rPr lang="ru-RU" sz="2400" b="0" strike="noStrike" spc="-1">
                <a:solidFill>
                  <a:srgbClr val="FFFFFF"/>
                </a:solidFill>
                <a:latin typeface="Open Sans Semibold"/>
                <a:ea typeface="Open Sans Semibold"/>
              </a:rPr>
              <a:t>-анализ</a:t>
            </a:r>
            <a:endParaRPr lang="ru-RU" sz="2400" b="0" strike="noStrike" spc="-1">
              <a:latin typeface="Arial"/>
            </a:endParaRPr>
          </a:p>
        </p:txBody>
      </p:sp>
      <p:graphicFrame>
        <p:nvGraphicFramePr>
          <p:cNvPr id="764" name="Таблица 7"/>
          <p:cNvGraphicFramePr/>
          <p:nvPr/>
        </p:nvGraphicFramePr>
        <p:xfrm>
          <a:off x="236520" y="1052280"/>
          <a:ext cx="6412680" cy="5227320"/>
        </p:xfrm>
        <a:graphic>
          <a:graphicData uri="http://schemas.openxmlformats.org/drawingml/2006/table">
            <a:tbl>
              <a:tblPr/>
              <a:tblGrid>
                <a:gridCol w="2097720">
                  <a:extLst>
                    <a:ext uri="{9D8B030D-6E8A-4147-A177-3AD203B41FA5}">
                      <a16:colId xmlns="" xmlns:a16="http://schemas.microsoft.com/office/drawing/2014/main" val="20000"/>
                    </a:ext>
                  </a:extLst>
                </a:gridCol>
                <a:gridCol w="4314960">
                  <a:extLst>
                    <a:ext uri="{9D8B030D-6E8A-4147-A177-3AD203B41FA5}">
                      <a16:colId xmlns="" xmlns:a16="http://schemas.microsoft.com/office/drawing/2014/main" val="20001"/>
                    </a:ext>
                  </a:extLst>
                </a:gridCol>
              </a:tblGrid>
              <a:tr h="2100600">
                <a:tc>
                  <a:txBody>
                    <a:bodyPr/>
                    <a:lstStyle/>
                    <a:p>
                      <a:pPr algn="ctr">
                        <a:lnSpc>
                          <a:spcPct val="100000"/>
                        </a:lnSpc>
                        <a:tabLst>
                          <a:tab pos="0" algn="l"/>
                        </a:tabLst>
                      </a:pPr>
                      <a:r>
                        <a:rPr lang="ru-RU" sz="1400" b="1" strike="noStrike" spc="-1">
                          <a:solidFill>
                            <a:srgbClr val="1F497D"/>
                          </a:solidFill>
                          <a:latin typeface="Open Sans"/>
                          <a:ea typeface="Open Sans"/>
                        </a:rPr>
                        <a:t>Сильные стороны</a:t>
                      </a:r>
                      <a:endParaRPr lang="ru-RU" sz="1400" b="0" strike="noStrike" spc="-1">
                        <a:latin typeface="Arial"/>
                      </a:endParaRPr>
                    </a:p>
                    <a:p>
                      <a:pPr algn="ctr">
                        <a:lnSpc>
                          <a:spcPct val="100000"/>
                        </a:lnSpc>
                        <a:tabLst>
                          <a:tab pos="0" algn="l"/>
                        </a:tabLst>
                      </a:pPr>
                      <a:r>
                        <a:rPr lang="en-US" sz="1400" b="1" strike="noStrike" spc="-1">
                          <a:solidFill>
                            <a:srgbClr val="1F497D"/>
                          </a:solidFill>
                          <a:latin typeface="Open Sans"/>
                          <a:ea typeface="Open Sans"/>
                        </a:rPr>
                        <a:t>S</a:t>
                      </a:r>
                      <a:endParaRPr lang="ru-RU" sz="14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6FCECE"/>
                    </a:solidFill>
                  </a:tcPr>
                </a:tc>
                <a:tc>
                  <a:txBody>
                    <a:bodyPr/>
                    <a:lstStyle/>
                    <a:p>
                      <a:pPr marL="171360" indent="-171000">
                        <a:lnSpc>
                          <a:spcPct val="100000"/>
                        </a:lnSpc>
                        <a:buClr>
                          <a:srgbClr val="000000"/>
                        </a:buClr>
                        <a:buFont typeface="Arial"/>
                        <a:buChar char="•"/>
                        <a:tabLst>
                          <a:tab pos="291600" algn="l"/>
                        </a:tabLst>
                      </a:pPr>
                      <a:r>
                        <a:rPr lang="ru-RU" sz="1100" b="0" strike="noStrike" spc="-1">
                          <a:solidFill>
                            <a:srgbClr val="000000"/>
                          </a:solidFill>
                          <a:latin typeface="Open Sans"/>
                          <a:ea typeface="Open Sans"/>
                        </a:rPr>
                        <a:t>выгодное географическое положение;</a:t>
                      </a:r>
                      <a:endParaRPr lang="ru-RU" sz="1100" b="0" strike="noStrike" spc="-1">
                        <a:latin typeface="Arial"/>
                      </a:endParaRPr>
                    </a:p>
                    <a:p>
                      <a:pPr marL="171360" indent="-171000">
                        <a:lnSpc>
                          <a:spcPct val="100000"/>
                        </a:lnSpc>
                        <a:buClr>
                          <a:srgbClr val="000000"/>
                        </a:buClr>
                        <a:buFont typeface="Arial"/>
                        <a:buChar char="•"/>
                        <a:tabLst>
                          <a:tab pos="291600" algn="l"/>
                        </a:tabLst>
                      </a:pPr>
                      <a:r>
                        <a:rPr lang="ru-RU" sz="1100" b="0" strike="noStrike" spc="-1">
                          <a:solidFill>
                            <a:srgbClr val="000000"/>
                          </a:solidFill>
                          <a:latin typeface="Open Sans"/>
                          <a:ea typeface="Open Sans"/>
                        </a:rPr>
                        <a:t>относительная близость к границе с Московской и Калужской областями;</a:t>
                      </a:r>
                      <a:endParaRPr lang="ru-RU" sz="1100" b="0" strike="noStrike" spc="-1">
                        <a:latin typeface="Arial"/>
                      </a:endParaRPr>
                    </a:p>
                    <a:p>
                      <a:pPr marL="171360" indent="-171000">
                        <a:lnSpc>
                          <a:spcPct val="100000"/>
                        </a:lnSpc>
                        <a:buClr>
                          <a:srgbClr val="000000"/>
                        </a:buClr>
                        <a:buFont typeface="Arial"/>
                        <a:buChar char="•"/>
                        <a:tabLst>
                          <a:tab pos="291600" algn="l"/>
                        </a:tabLst>
                      </a:pPr>
                      <a:r>
                        <a:rPr lang="ru-RU" sz="1100" b="0" strike="noStrike" spc="-1">
                          <a:solidFill>
                            <a:srgbClr val="000000"/>
                          </a:solidFill>
                          <a:latin typeface="Open Sans"/>
                          <a:ea typeface="Open Sans"/>
                        </a:rPr>
                        <a:t>наличие земельных ресурсов;</a:t>
                      </a:r>
                      <a:endParaRPr lang="ru-RU" sz="1100" b="0" strike="noStrike" spc="-1">
                        <a:latin typeface="Arial"/>
                      </a:endParaRPr>
                    </a:p>
                    <a:p>
                      <a:pPr marL="171360" indent="-171000">
                        <a:lnSpc>
                          <a:spcPct val="100000"/>
                        </a:lnSpc>
                        <a:buClr>
                          <a:srgbClr val="000000"/>
                        </a:buClr>
                        <a:buFont typeface="Arial"/>
                        <a:buChar char="•"/>
                        <a:tabLst>
                          <a:tab pos="291600" algn="l"/>
                        </a:tabLst>
                      </a:pPr>
                      <a:r>
                        <a:rPr lang="ru-RU" sz="1100" b="0" strike="noStrike" spc="-1">
                          <a:solidFill>
                            <a:srgbClr val="000000"/>
                          </a:solidFill>
                          <a:latin typeface="Open Sans"/>
                          <a:ea typeface="Open Sans"/>
                        </a:rPr>
                        <a:t>наличие транспортной инфраструктуры;</a:t>
                      </a:r>
                      <a:endParaRPr lang="ru-RU" sz="1100" b="0" strike="noStrike" spc="-1">
                        <a:latin typeface="Arial"/>
                      </a:endParaRPr>
                    </a:p>
                    <a:p>
                      <a:pPr marL="171360" indent="-171000">
                        <a:lnSpc>
                          <a:spcPct val="100000"/>
                        </a:lnSpc>
                        <a:buClr>
                          <a:srgbClr val="000000"/>
                        </a:buClr>
                        <a:buFont typeface="Arial"/>
                        <a:buChar char="•"/>
                        <a:tabLst>
                          <a:tab pos="291600" algn="l"/>
                        </a:tabLst>
                      </a:pPr>
                      <a:r>
                        <a:rPr lang="ru-RU" sz="1100" b="0" strike="noStrike" spc="-1">
                          <a:solidFill>
                            <a:srgbClr val="000000"/>
                          </a:solidFill>
                          <a:latin typeface="Open Sans"/>
                          <a:ea typeface="Open Sans"/>
                        </a:rPr>
                        <a:t>наличие свободных инвестиционных площадок;</a:t>
                      </a:r>
                      <a:endParaRPr lang="ru-RU" sz="1100" b="0" strike="noStrike" spc="-1">
                        <a:latin typeface="Arial"/>
                      </a:endParaRPr>
                    </a:p>
                    <a:p>
                      <a:pPr marL="171360" indent="-171000">
                        <a:lnSpc>
                          <a:spcPct val="100000"/>
                        </a:lnSpc>
                        <a:buClr>
                          <a:srgbClr val="000000"/>
                        </a:buClr>
                        <a:buFont typeface="Arial"/>
                        <a:buChar char="•"/>
                        <a:tabLst>
                          <a:tab pos="291600" algn="l"/>
                        </a:tabLst>
                      </a:pPr>
                      <a:r>
                        <a:rPr lang="ru-RU" sz="1100" b="0" strike="noStrike" spc="-1">
                          <a:solidFill>
                            <a:srgbClr val="000000"/>
                          </a:solidFill>
                          <a:latin typeface="Open Sans"/>
                          <a:ea typeface="Open Sans"/>
                        </a:rPr>
                        <a:t>наличие системы газопроводов;</a:t>
                      </a:r>
                      <a:endParaRPr lang="ru-RU" sz="1100" b="0" strike="noStrike" spc="-1">
                        <a:latin typeface="Arial"/>
                      </a:endParaRPr>
                    </a:p>
                    <a:p>
                      <a:pPr marL="171360" indent="-171000">
                        <a:lnSpc>
                          <a:spcPct val="100000"/>
                        </a:lnSpc>
                        <a:buClr>
                          <a:srgbClr val="000000"/>
                        </a:buClr>
                        <a:buFont typeface="Arial"/>
                        <a:buChar char="•"/>
                        <a:tabLst>
                          <a:tab pos="291600" algn="l"/>
                        </a:tabLst>
                      </a:pPr>
                      <a:r>
                        <a:rPr lang="ru-RU" sz="1100" b="0" strike="noStrike" spc="-1">
                          <a:solidFill>
                            <a:srgbClr val="000000"/>
                          </a:solidFill>
                          <a:latin typeface="Open Sans"/>
                          <a:ea typeface="Open Sans"/>
                        </a:rPr>
                        <a:t>наличие культурно-исторических ценностей;</a:t>
                      </a:r>
                      <a:endParaRPr lang="ru-RU" sz="1100" b="0" strike="noStrike" spc="-1">
                        <a:latin typeface="Arial"/>
                      </a:endParaRPr>
                    </a:p>
                    <a:p>
                      <a:pPr marL="171360" indent="-171000">
                        <a:lnSpc>
                          <a:spcPct val="100000"/>
                        </a:lnSpc>
                        <a:buClr>
                          <a:srgbClr val="000000"/>
                        </a:buClr>
                        <a:buFont typeface="Arial"/>
                        <a:buChar char="•"/>
                        <a:tabLst>
                          <a:tab pos="291600" algn="l"/>
                        </a:tabLst>
                      </a:pPr>
                      <a:r>
                        <a:rPr lang="ru-RU" sz="1100" b="0" strike="noStrike" spc="-1">
                          <a:solidFill>
                            <a:srgbClr val="000000"/>
                          </a:solidFill>
                          <a:latin typeface="Open Sans"/>
                          <a:ea typeface="Open Sans"/>
                        </a:rPr>
                        <a:t>экологически  чистые территории;</a:t>
                      </a:r>
                      <a:endParaRPr lang="ru-RU" sz="1100" b="0" strike="noStrike" spc="-1">
                        <a:latin typeface="Arial"/>
                      </a:endParaRPr>
                    </a:p>
                    <a:p>
                      <a:pPr marL="171360" indent="-171000">
                        <a:lnSpc>
                          <a:spcPct val="100000"/>
                        </a:lnSpc>
                        <a:buClr>
                          <a:srgbClr val="000000"/>
                        </a:buClr>
                        <a:buFont typeface="Arial"/>
                        <a:buChar char="•"/>
                        <a:tabLst>
                          <a:tab pos="291600" algn="l"/>
                        </a:tabLst>
                      </a:pPr>
                      <a:r>
                        <a:rPr lang="ru-RU" sz="1100" b="0" strike="noStrike" spc="-1">
                          <a:solidFill>
                            <a:srgbClr val="000000"/>
                          </a:solidFill>
                          <a:latin typeface="Open Sans"/>
                          <a:ea typeface="Open Sans"/>
                        </a:rPr>
                        <a:t>наличие сырья – леса, легкоплавкая глина, песчано-гравийный материал, известковый туф и карбонатные породы для обжига на известь;</a:t>
                      </a:r>
                      <a:endParaRPr lang="ru-RU" sz="11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6FCECE"/>
                    </a:solidFill>
                  </a:tcPr>
                </a:tc>
                <a:extLst>
                  <a:ext uri="{0D108BD9-81ED-4DB2-BD59-A6C34878D82A}">
                    <a16:rowId xmlns="" xmlns:a16="http://schemas.microsoft.com/office/drawing/2014/main" val="10000"/>
                  </a:ext>
                </a:extLst>
              </a:tr>
              <a:tr h="928800">
                <a:tc>
                  <a:txBody>
                    <a:bodyPr/>
                    <a:lstStyle/>
                    <a:p>
                      <a:pPr algn="ctr">
                        <a:lnSpc>
                          <a:spcPct val="100000"/>
                        </a:lnSpc>
                        <a:tabLst>
                          <a:tab pos="0" algn="l"/>
                        </a:tabLst>
                      </a:pPr>
                      <a:r>
                        <a:rPr lang="ru-RU" sz="1400" b="1" strike="noStrike" spc="-1">
                          <a:solidFill>
                            <a:srgbClr val="1F497D"/>
                          </a:solidFill>
                          <a:latin typeface="Open Sans"/>
                          <a:ea typeface="Open Sans"/>
                        </a:rPr>
                        <a:t>Слабые стороны</a:t>
                      </a:r>
                      <a:endParaRPr lang="ru-RU" sz="1400" b="0" strike="noStrike" spc="-1">
                        <a:latin typeface="Arial"/>
                      </a:endParaRPr>
                    </a:p>
                    <a:p>
                      <a:pPr algn="ctr">
                        <a:lnSpc>
                          <a:spcPct val="100000"/>
                        </a:lnSpc>
                        <a:tabLst>
                          <a:tab pos="0" algn="l"/>
                        </a:tabLst>
                      </a:pPr>
                      <a:r>
                        <a:rPr lang="en-US" sz="1400" b="1" strike="noStrike" spc="-1">
                          <a:solidFill>
                            <a:srgbClr val="1F497D"/>
                          </a:solidFill>
                          <a:latin typeface="Open Sans"/>
                          <a:ea typeface="Open Sans"/>
                        </a:rPr>
                        <a:t>W</a:t>
                      </a:r>
                      <a:endParaRPr lang="ru-RU" sz="14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8FDEE3"/>
                    </a:solidFill>
                  </a:tcPr>
                </a:tc>
                <a:tc>
                  <a:txBody>
                    <a:bodyPr/>
                    <a:lstStyle/>
                    <a:p>
                      <a:pPr marL="171360" indent="-171000">
                        <a:lnSpc>
                          <a:spcPct val="100000"/>
                        </a:lnSpc>
                        <a:buClr>
                          <a:srgbClr val="000000"/>
                        </a:buClr>
                        <a:buFont typeface="Arial"/>
                        <a:buChar char="•"/>
                        <a:tabLst>
                          <a:tab pos="291600" algn="l"/>
                        </a:tabLst>
                      </a:pPr>
                      <a:r>
                        <a:rPr lang="ru-RU" sz="1100" b="0" strike="noStrike" spc="-1">
                          <a:solidFill>
                            <a:srgbClr val="000000"/>
                          </a:solidFill>
                          <a:latin typeface="Open Sans"/>
                          <a:ea typeface="Open Sans"/>
                        </a:rPr>
                        <a:t>отсутствие бизнес-инкубаторов и технопарков;</a:t>
                      </a:r>
                      <a:endParaRPr lang="ru-RU" sz="1100" b="0" strike="noStrike" spc="-1">
                        <a:latin typeface="Arial"/>
                      </a:endParaRPr>
                    </a:p>
                    <a:p>
                      <a:pPr marL="171360" indent="-171000">
                        <a:lnSpc>
                          <a:spcPct val="100000"/>
                        </a:lnSpc>
                        <a:buClr>
                          <a:srgbClr val="000000"/>
                        </a:buClr>
                        <a:buFont typeface="Arial"/>
                        <a:buChar char="•"/>
                        <a:tabLst>
                          <a:tab pos="291600" algn="l"/>
                        </a:tabLst>
                      </a:pPr>
                      <a:r>
                        <a:rPr lang="ru-RU" sz="1100" b="0" strike="noStrike" spc="-1">
                          <a:solidFill>
                            <a:srgbClr val="000000"/>
                          </a:solidFill>
                          <a:latin typeface="Open Sans"/>
                          <a:ea typeface="Open Sans"/>
                        </a:rPr>
                        <a:t>отсутствие крупных промышленных предприятий;</a:t>
                      </a:r>
                      <a:endParaRPr lang="ru-RU" sz="1100" b="0" strike="noStrike" spc="-1">
                        <a:latin typeface="Arial"/>
                      </a:endParaRPr>
                    </a:p>
                    <a:p>
                      <a:pPr marL="171360" indent="-171000">
                        <a:lnSpc>
                          <a:spcPct val="100000"/>
                        </a:lnSpc>
                        <a:buClr>
                          <a:srgbClr val="000000"/>
                        </a:buClr>
                        <a:buFont typeface="Arial"/>
                        <a:buChar char="•"/>
                        <a:tabLst>
                          <a:tab pos="291600" algn="l"/>
                        </a:tabLst>
                      </a:pPr>
                      <a:r>
                        <a:rPr lang="ru-RU" sz="1100" b="0" strike="noStrike" spc="-1">
                          <a:solidFill>
                            <a:srgbClr val="000000"/>
                          </a:solidFill>
                          <a:latin typeface="Open Sans"/>
                          <a:ea typeface="Open Sans"/>
                        </a:rPr>
                        <a:t>удаленность от областного центра;</a:t>
                      </a:r>
                      <a:endParaRPr lang="ru-RU" sz="1100" b="0" strike="noStrike" spc="-1">
                        <a:latin typeface="Arial"/>
                      </a:endParaRPr>
                    </a:p>
                    <a:p>
                      <a:pPr marL="171360" indent="-171000">
                        <a:lnSpc>
                          <a:spcPct val="100000"/>
                        </a:lnSpc>
                        <a:buClr>
                          <a:srgbClr val="000000"/>
                        </a:buClr>
                        <a:buFont typeface="Arial"/>
                        <a:buChar char="•"/>
                        <a:tabLst>
                          <a:tab pos="291600" algn="l"/>
                        </a:tabLst>
                      </a:pPr>
                      <a:r>
                        <a:rPr lang="ru-RU" sz="1100" b="0" strike="noStrike" spc="-1">
                          <a:solidFill>
                            <a:srgbClr val="000000"/>
                          </a:solidFill>
                          <a:latin typeface="Open Sans"/>
                          <a:ea typeface="Open Sans"/>
                        </a:rPr>
                        <a:t>дефицит кадров из-за возникновения демографической пропорции и миграции населения;</a:t>
                      </a:r>
                      <a:endParaRPr lang="ru-RU" sz="11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8FDEE3"/>
                    </a:solidFill>
                  </a:tcPr>
                </a:tc>
                <a:extLst>
                  <a:ext uri="{0D108BD9-81ED-4DB2-BD59-A6C34878D82A}">
                    <a16:rowId xmlns="" xmlns:a16="http://schemas.microsoft.com/office/drawing/2014/main" val="10001"/>
                  </a:ext>
                </a:extLst>
              </a:tr>
              <a:tr h="1431000">
                <a:tc>
                  <a:txBody>
                    <a:bodyPr/>
                    <a:lstStyle/>
                    <a:p>
                      <a:pPr algn="ctr">
                        <a:lnSpc>
                          <a:spcPct val="100000"/>
                        </a:lnSpc>
                        <a:tabLst>
                          <a:tab pos="0" algn="l"/>
                        </a:tabLst>
                      </a:pPr>
                      <a:r>
                        <a:rPr lang="ru-RU" sz="1400" b="1" strike="noStrike" spc="-1">
                          <a:solidFill>
                            <a:srgbClr val="1F497D"/>
                          </a:solidFill>
                          <a:latin typeface="Open Sans"/>
                          <a:ea typeface="Open Sans"/>
                        </a:rPr>
                        <a:t>Возможности</a:t>
                      </a:r>
                      <a:endParaRPr lang="ru-RU" sz="1400" b="0" strike="noStrike" spc="-1">
                        <a:latin typeface="Arial"/>
                      </a:endParaRPr>
                    </a:p>
                    <a:p>
                      <a:pPr algn="ctr">
                        <a:lnSpc>
                          <a:spcPct val="100000"/>
                        </a:lnSpc>
                        <a:tabLst>
                          <a:tab pos="0" algn="l"/>
                        </a:tabLst>
                      </a:pPr>
                      <a:r>
                        <a:rPr lang="en-US" sz="1400" b="1" strike="noStrike" spc="-1">
                          <a:solidFill>
                            <a:srgbClr val="1F497D"/>
                          </a:solidFill>
                          <a:latin typeface="Open Sans"/>
                          <a:ea typeface="Open Sans"/>
                        </a:rPr>
                        <a:t>O</a:t>
                      </a:r>
                      <a:endParaRPr lang="ru-RU" sz="14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8A8"/>
                    </a:solidFill>
                  </a:tcPr>
                </a:tc>
                <a:tc>
                  <a:txBody>
                    <a:bodyPr/>
                    <a:lstStyle/>
                    <a:p>
                      <a:pPr marL="171360" indent="-171000">
                        <a:lnSpc>
                          <a:spcPct val="100000"/>
                        </a:lnSpc>
                        <a:buClr>
                          <a:srgbClr val="000000"/>
                        </a:buClr>
                        <a:buFont typeface="Arial"/>
                        <a:buChar char="•"/>
                        <a:tabLst>
                          <a:tab pos="291600" algn="l"/>
                        </a:tabLst>
                      </a:pPr>
                      <a:r>
                        <a:rPr lang="ru-RU" sz="1100" b="0" strike="noStrike" spc="-1">
                          <a:solidFill>
                            <a:srgbClr val="000000"/>
                          </a:solidFill>
                          <a:latin typeface="Open Sans"/>
                          <a:ea typeface="Open Sans"/>
                        </a:rPr>
                        <a:t>расширение рынка продукции местных производителей;</a:t>
                      </a:r>
                      <a:endParaRPr lang="ru-RU" sz="1100" b="0" strike="noStrike" spc="-1">
                        <a:latin typeface="Arial"/>
                      </a:endParaRPr>
                    </a:p>
                    <a:p>
                      <a:pPr marL="171360" indent="-171000">
                        <a:lnSpc>
                          <a:spcPct val="100000"/>
                        </a:lnSpc>
                        <a:buClr>
                          <a:srgbClr val="000000"/>
                        </a:buClr>
                        <a:buFont typeface="Arial"/>
                        <a:buChar char="•"/>
                        <a:tabLst>
                          <a:tab pos="291600" algn="l"/>
                        </a:tabLst>
                      </a:pPr>
                      <a:r>
                        <a:rPr lang="ru-RU" sz="1100" b="0" strike="noStrike" spc="-1">
                          <a:solidFill>
                            <a:srgbClr val="000000"/>
                          </a:solidFill>
                          <a:latin typeface="Open Sans"/>
                          <a:ea typeface="Open Sans"/>
                        </a:rPr>
                        <a:t>внедрение инновационных технологий;</a:t>
                      </a:r>
                      <a:endParaRPr lang="ru-RU" sz="1100" b="0" strike="noStrike" spc="-1">
                        <a:latin typeface="Arial"/>
                      </a:endParaRPr>
                    </a:p>
                    <a:p>
                      <a:pPr marL="171360" indent="-171000">
                        <a:lnSpc>
                          <a:spcPct val="100000"/>
                        </a:lnSpc>
                        <a:buClr>
                          <a:srgbClr val="000000"/>
                        </a:buClr>
                        <a:buFont typeface="Arial"/>
                        <a:buChar char="•"/>
                        <a:tabLst>
                          <a:tab pos="291600" algn="l"/>
                        </a:tabLst>
                      </a:pPr>
                      <a:r>
                        <a:rPr lang="ru-RU" sz="1100" b="0" strike="noStrike" spc="-1">
                          <a:solidFill>
                            <a:srgbClr val="000000"/>
                          </a:solidFill>
                          <a:latin typeface="Open Sans"/>
                          <a:ea typeface="Open Sans"/>
                        </a:rPr>
                        <a:t>вовлечение в оборот неиспользуемых сельскохозяйственных угодий;</a:t>
                      </a:r>
                      <a:endParaRPr lang="ru-RU" sz="1100" b="0" strike="noStrike" spc="-1">
                        <a:latin typeface="Arial"/>
                      </a:endParaRPr>
                    </a:p>
                    <a:p>
                      <a:pPr marL="171360" indent="-171000">
                        <a:lnSpc>
                          <a:spcPct val="100000"/>
                        </a:lnSpc>
                        <a:buClr>
                          <a:srgbClr val="000000"/>
                        </a:buClr>
                        <a:buFont typeface="Arial"/>
                        <a:buChar char="•"/>
                        <a:tabLst>
                          <a:tab pos="291600" algn="l"/>
                        </a:tabLst>
                      </a:pPr>
                      <a:r>
                        <a:rPr lang="ru-RU" sz="1100" b="0" strike="noStrike" spc="-1">
                          <a:solidFill>
                            <a:srgbClr val="000000"/>
                          </a:solidFill>
                          <a:latin typeface="Open Sans"/>
                          <a:ea typeface="Open Sans"/>
                        </a:rPr>
                        <a:t>развитие следующих отраслей сельского хозяйства: выращивание зерновых и кормовых культур, картофеля и овощей, а также выращивание льна;</a:t>
                      </a:r>
                      <a:endParaRPr lang="ru-RU" sz="1100" b="0" strike="noStrike" spc="-1">
                        <a:latin typeface="Arial"/>
                      </a:endParaRPr>
                    </a:p>
                    <a:p>
                      <a:pPr marL="171360" indent="-171000">
                        <a:lnSpc>
                          <a:spcPct val="100000"/>
                        </a:lnSpc>
                        <a:buClr>
                          <a:srgbClr val="000000"/>
                        </a:buClr>
                        <a:buFont typeface="Arial"/>
                        <a:buChar char="•"/>
                        <a:tabLst>
                          <a:tab pos="291600" algn="l"/>
                        </a:tabLst>
                      </a:pPr>
                      <a:r>
                        <a:rPr lang="ru-RU" sz="1100" b="0" strike="noStrike" spc="-1">
                          <a:solidFill>
                            <a:srgbClr val="000000"/>
                          </a:solidFill>
                          <a:latin typeface="Open Sans"/>
                          <a:ea typeface="Open Sans"/>
                        </a:rPr>
                        <a:t>развитие туризма;</a:t>
                      </a:r>
                      <a:endParaRPr lang="ru-RU" sz="11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8A8"/>
                    </a:solidFill>
                  </a:tcPr>
                </a:tc>
                <a:extLst>
                  <a:ext uri="{0D108BD9-81ED-4DB2-BD59-A6C34878D82A}">
                    <a16:rowId xmlns="" xmlns:a16="http://schemas.microsoft.com/office/drawing/2014/main" val="10002"/>
                  </a:ext>
                </a:extLst>
              </a:tr>
              <a:tr h="761400">
                <a:tc>
                  <a:txBody>
                    <a:bodyPr/>
                    <a:lstStyle/>
                    <a:p>
                      <a:pPr algn="ctr">
                        <a:lnSpc>
                          <a:spcPct val="100000"/>
                        </a:lnSpc>
                        <a:tabLst>
                          <a:tab pos="0" algn="l"/>
                        </a:tabLst>
                      </a:pPr>
                      <a:r>
                        <a:rPr lang="ru-RU" sz="1400" b="1" strike="noStrike" spc="-1">
                          <a:solidFill>
                            <a:srgbClr val="1F497D"/>
                          </a:solidFill>
                          <a:latin typeface="Open Sans"/>
                          <a:ea typeface="Open Sans"/>
                        </a:rPr>
                        <a:t>Угрозы</a:t>
                      </a:r>
                      <a:endParaRPr lang="ru-RU" sz="1400" b="0" strike="noStrike" spc="-1">
                        <a:latin typeface="Arial"/>
                      </a:endParaRPr>
                    </a:p>
                    <a:p>
                      <a:pPr algn="ctr">
                        <a:lnSpc>
                          <a:spcPct val="100000"/>
                        </a:lnSpc>
                        <a:tabLst>
                          <a:tab pos="0" algn="l"/>
                        </a:tabLst>
                      </a:pPr>
                      <a:r>
                        <a:rPr lang="en-US" sz="1400" b="1" strike="noStrike" spc="-1">
                          <a:solidFill>
                            <a:srgbClr val="1F497D"/>
                          </a:solidFill>
                          <a:latin typeface="Open Sans"/>
                          <a:ea typeface="Open Sans"/>
                        </a:rPr>
                        <a:t>T</a:t>
                      </a:r>
                      <a:endParaRPr lang="ru-RU" sz="14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BFBB7"/>
                    </a:solidFill>
                  </a:tcPr>
                </a:tc>
                <a:tc>
                  <a:txBody>
                    <a:bodyPr/>
                    <a:lstStyle/>
                    <a:p>
                      <a:pPr marL="171360" indent="-171000">
                        <a:lnSpc>
                          <a:spcPct val="100000"/>
                        </a:lnSpc>
                        <a:buClr>
                          <a:srgbClr val="000000"/>
                        </a:buClr>
                        <a:buFont typeface="Arial"/>
                        <a:buChar char="•"/>
                      </a:pPr>
                      <a:r>
                        <a:rPr lang="ru-RU" sz="1100" b="0" strike="noStrike" spc="-1">
                          <a:solidFill>
                            <a:srgbClr val="000000"/>
                          </a:solidFill>
                          <a:latin typeface="Open Sans"/>
                          <a:ea typeface="Open Sans"/>
                        </a:rPr>
                        <a:t>демографическое старение населения;</a:t>
                      </a:r>
                      <a:endParaRPr lang="ru-RU" sz="1100" b="0" strike="noStrike" spc="-1">
                        <a:latin typeface="Arial"/>
                      </a:endParaRPr>
                    </a:p>
                    <a:p>
                      <a:pPr marL="171360" indent="-171000">
                        <a:lnSpc>
                          <a:spcPct val="100000"/>
                        </a:lnSpc>
                        <a:buClr>
                          <a:srgbClr val="000000"/>
                        </a:buClr>
                        <a:buFont typeface="Arial"/>
                        <a:buChar char="•"/>
                      </a:pPr>
                      <a:r>
                        <a:rPr lang="ru-RU" sz="1100" b="0" strike="noStrike" spc="-1">
                          <a:solidFill>
                            <a:srgbClr val="000000"/>
                          </a:solidFill>
                          <a:latin typeface="Open Sans"/>
                          <a:ea typeface="Open Sans"/>
                        </a:rPr>
                        <a:t>отток из района трудоспособного населения;</a:t>
                      </a:r>
                      <a:endParaRPr lang="ru-RU" sz="1100" b="0" strike="noStrike" spc="-1">
                        <a:latin typeface="Arial"/>
                      </a:endParaRPr>
                    </a:p>
                    <a:p>
                      <a:pPr marL="171360" indent="-171000">
                        <a:lnSpc>
                          <a:spcPct val="100000"/>
                        </a:lnSpc>
                        <a:buClr>
                          <a:srgbClr val="000000"/>
                        </a:buClr>
                        <a:buFont typeface="Arial"/>
                        <a:buChar char="•"/>
                      </a:pPr>
                      <a:r>
                        <a:rPr lang="ru-RU" sz="1100" b="0" strike="noStrike" spc="-1">
                          <a:solidFill>
                            <a:srgbClr val="000000"/>
                          </a:solidFill>
                          <a:latin typeface="Open Sans"/>
                          <a:ea typeface="Open Sans"/>
                        </a:rPr>
                        <a:t>влияние неблагоприятных климатических условий;</a:t>
                      </a:r>
                      <a:endParaRPr lang="ru-RU" sz="1100" b="0" strike="noStrike" spc="-1">
                        <a:latin typeface="Arial"/>
                      </a:endParaRPr>
                    </a:p>
                    <a:p>
                      <a:pPr marL="171360" indent="-171000">
                        <a:lnSpc>
                          <a:spcPct val="100000"/>
                        </a:lnSpc>
                        <a:buClr>
                          <a:srgbClr val="000000"/>
                        </a:buClr>
                        <a:buFont typeface="Arial"/>
                        <a:buChar char="•"/>
                      </a:pPr>
                      <a:r>
                        <a:rPr lang="ru-RU" sz="1100" b="0" strike="noStrike" spc="-1">
                          <a:solidFill>
                            <a:srgbClr val="000000"/>
                          </a:solidFill>
                          <a:latin typeface="Open Sans"/>
                          <a:ea typeface="Open Sans"/>
                        </a:rPr>
                        <a:t>рост цен на энергоносители.</a:t>
                      </a:r>
                      <a:endParaRPr lang="ru-RU" sz="11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BFBB7"/>
                    </a:solidFill>
                  </a:tcPr>
                </a:tc>
                <a:extLst>
                  <a:ext uri="{0D108BD9-81ED-4DB2-BD59-A6C34878D82A}">
                    <a16:rowId xmlns="" xmlns:a16="http://schemas.microsoft.com/office/drawing/2014/main" val="10003"/>
                  </a:ext>
                </a:extLst>
              </a:tr>
            </a:tbl>
          </a:graphicData>
        </a:graphic>
      </p:graphicFrame>
      <p:sp>
        <p:nvSpPr>
          <p:cNvPr id="765" name="TextBox 8"/>
          <p:cNvSpPr/>
          <p:nvPr/>
        </p:nvSpPr>
        <p:spPr>
          <a:xfrm>
            <a:off x="858240" y="154800"/>
            <a:ext cx="1138686" cy="860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000" spc="-1" dirty="0" err="1" smtClean="0">
                <a:solidFill>
                  <a:srgbClr val="002060"/>
                </a:solidFill>
                <a:latin typeface="Open Sans"/>
                <a:ea typeface="Open Sans"/>
              </a:rPr>
              <a:t>Темкинский</a:t>
            </a:r>
            <a:endParaRPr lang="ru-RU" sz="1000" spc="-1" dirty="0" smtClean="0"/>
          </a:p>
          <a:p>
            <a:pPr>
              <a:lnSpc>
                <a:spcPct val="100000"/>
              </a:lnSpc>
            </a:pPr>
            <a:r>
              <a:rPr lang="ru-RU" sz="1000" spc="-1" dirty="0" smtClean="0">
                <a:solidFill>
                  <a:srgbClr val="002060"/>
                </a:solidFill>
                <a:latin typeface="Open Sans"/>
                <a:ea typeface="Open Sans"/>
              </a:rPr>
              <a:t>муниципальный</a:t>
            </a:r>
          </a:p>
          <a:p>
            <a:pPr>
              <a:lnSpc>
                <a:spcPct val="100000"/>
              </a:lnSpc>
            </a:pPr>
            <a:r>
              <a:rPr lang="ru-RU" sz="1000" spc="-1" dirty="0" smtClean="0">
                <a:solidFill>
                  <a:srgbClr val="002060"/>
                </a:solidFill>
              </a:rPr>
              <a:t>округ</a:t>
            </a:r>
            <a:endParaRPr lang="ru-RU" sz="1000" spc="-1" dirty="0" smtClean="0"/>
          </a:p>
          <a:p>
            <a:pPr>
              <a:lnSpc>
                <a:spcPct val="100000"/>
              </a:lnSpc>
            </a:pPr>
            <a:r>
              <a:rPr lang="ru-RU" sz="1000" spc="-1" dirty="0" smtClean="0">
                <a:solidFill>
                  <a:srgbClr val="002060"/>
                </a:solidFill>
                <a:latin typeface="Open Sans"/>
                <a:ea typeface="Open Sans"/>
              </a:rPr>
              <a:t>Смоленской</a:t>
            </a:r>
            <a:endParaRPr lang="ru-RU" sz="1000" spc="-1" dirty="0" smtClean="0"/>
          </a:p>
          <a:p>
            <a:pPr>
              <a:lnSpc>
                <a:spcPct val="100000"/>
              </a:lnSpc>
            </a:pPr>
            <a:r>
              <a:rPr lang="ru-RU" sz="1000" spc="-1" dirty="0" smtClean="0">
                <a:solidFill>
                  <a:srgbClr val="002060"/>
                </a:solidFill>
                <a:latin typeface="Open Sans"/>
                <a:ea typeface="Open Sans"/>
              </a:rPr>
              <a:t>области</a:t>
            </a:r>
            <a:endParaRPr lang="ru-RU" sz="1000" b="0" strike="noStrike" spc="-1" dirty="0">
              <a:latin typeface="Arial"/>
            </a:endParaRPr>
          </a:p>
        </p:txBody>
      </p:sp>
      <p:sp>
        <p:nvSpPr>
          <p:cNvPr id="766" name="TextBox 10"/>
          <p:cNvSpPr/>
          <p:nvPr/>
        </p:nvSpPr>
        <p:spPr>
          <a:xfrm>
            <a:off x="244440" y="439560"/>
            <a:ext cx="396000" cy="196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700" b="0" strike="noStrike" spc="-1">
                <a:solidFill>
                  <a:srgbClr val="002060"/>
                </a:solidFill>
                <a:latin typeface="Open Sans"/>
                <a:ea typeface="Open Sans"/>
              </a:rPr>
              <a:t>Герб </a:t>
            </a:r>
            <a:endParaRPr lang="ru-RU" sz="700" b="0" strike="noStrike" spc="-1">
              <a:latin typeface="Arial"/>
            </a:endParaRPr>
          </a:p>
        </p:txBody>
      </p:sp>
      <p:pic>
        <p:nvPicPr>
          <p:cNvPr id="767" name="Рисунок 11"/>
          <p:cNvPicPr/>
          <p:nvPr/>
        </p:nvPicPr>
        <p:blipFill>
          <a:blip r:embed="rId3"/>
          <a:stretch/>
        </p:blipFill>
        <p:spPr>
          <a:xfrm>
            <a:off x="226080" y="108720"/>
            <a:ext cx="597240" cy="861480"/>
          </a:xfrm>
          <a:prstGeom prst="rect">
            <a:avLst/>
          </a:prstGeom>
          <a:ln w="0">
            <a:noFill/>
          </a:ln>
        </p:spPr>
      </p:pic>
      <p:sp>
        <p:nvSpPr>
          <p:cNvPr id="768" name="TextBox 12"/>
          <p:cNvSpPr/>
          <p:nvPr/>
        </p:nvSpPr>
        <p:spPr>
          <a:xfrm>
            <a:off x="7131240" y="7190280"/>
            <a:ext cx="437982"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b="1" i="1" spc="-1" dirty="0" smtClean="0">
                <a:solidFill>
                  <a:srgbClr val="339533"/>
                </a:solidFill>
                <a:latin typeface="Open Sans Semibold"/>
                <a:ea typeface="Open Sans Semibold"/>
              </a:rPr>
              <a:t>30</a:t>
            </a:r>
            <a:endParaRPr lang="ru-RU" sz="1800" b="0" strike="noStrike" spc="-1" dirty="0">
              <a:latin typeface="Arial"/>
            </a:endParaRPr>
          </a:p>
        </p:txBody>
      </p:sp>
      <p:pic>
        <p:nvPicPr>
          <p:cNvPr id="4098" name="Picture 2" descr="D:\Логотип.png"/>
          <p:cNvPicPr>
            <a:picLocks noChangeAspect="1" noChangeArrowheads="1"/>
          </p:cNvPicPr>
          <p:nvPr/>
        </p:nvPicPr>
        <p:blipFill>
          <a:blip r:embed="rId4" cstate="print"/>
          <a:srcRect/>
          <a:stretch>
            <a:fillRect/>
          </a:stretch>
        </p:blipFill>
        <p:spPr bwMode="auto">
          <a:xfrm>
            <a:off x="0" y="6565919"/>
            <a:ext cx="2922581" cy="993756"/>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 name="Рисунок 1"/>
          <p:cNvPicPr/>
          <p:nvPr/>
        </p:nvPicPr>
        <p:blipFill>
          <a:blip r:embed="rId2">
            <a:extLst>
              <a:ext uri="{BEBA8EAE-BF5A-486C-A8C5-ECC9F3942E4B}">
                <a14:imgProps xmlns="" xmlns:a14="http://schemas.microsoft.com/office/drawing/2010/main">
                  <a14:imgLayer r:embed="rId3">
                    <a14:imgEffect>
                      <a14:brightnessContrast bright="40000" contrast="40000"/>
                    </a14:imgEffect>
                  </a14:imgLayer>
                </a14:imgProps>
              </a:ext>
            </a:extLst>
          </a:blip>
          <a:srcRect l="9252" t="7484" r="9452" b="8222"/>
          <a:stretch/>
        </p:blipFill>
        <p:spPr>
          <a:xfrm>
            <a:off x="207937" y="1350945"/>
            <a:ext cx="7215238" cy="4419360"/>
          </a:xfrm>
          <a:prstGeom prst="rect">
            <a:avLst/>
          </a:prstGeom>
          <a:ln w="0">
            <a:noFill/>
          </a:ln>
        </p:spPr>
      </p:pic>
      <p:sp>
        <p:nvSpPr>
          <p:cNvPr id="770" name="TextBox 3"/>
          <p:cNvSpPr/>
          <p:nvPr/>
        </p:nvSpPr>
        <p:spPr>
          <a:xfrm>
            <a:off x="7131240" y="7190280"/>
            <a:ext cx="437982"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800" b="1" i="1" strike="noStrike" spc="-1" dirty="0" smtClean="0">
                <a:solidFill>
                  <a:srgbClr val="339533"/>
                </a:solidFill>
                <a:latin typeface="Open Sans Semibold"/>
                <a:ea typeface="Open Sans Semibold"/>
              </a:rPr>
              <a:t>31</a:t>
            </a:r>
            <a:endParaRPr lang="ru-RU" sz="1800" b="0" strike="noStrike" spc="-1" dirty="0">
              <a:latin typeface="Arial"/>
            </a:endParaRPr>
          </a:p>
        </p:txBody>
      </p:sp>
      <p:sp>
        <p:nvSpPr>
          <p:cNvPr id="771" name="TextBox 25"/>
          <p:cNvSpPr/>
          <p:nvPr/>
        </p:nvSpPr>
        <p:spPr>
          <a:xfrm>
            <a:off x="547560" y="1593000"/>
            <a:ext cx="3196080" cy="92187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350" b="1" strike="noStrike" spc="-1" dirty="0">
                <a:solidFill>
                  <a:srgbClr val="0070C0"/>
                </a:solidFill>
                <a:latin typeface="Open Sans"/>
                <a:ea typeface="Open Sans"/>
              </a:rPr>
              <a:t>ГЛАВА МУНИЦИПАЛЬНОГО ОБРАЗОВАНИЯ </a:t>
            </a:r>
            <a:endParaRPr lang="ru-RU" sz="1350" b="0" strike="noStrike" spc="-1" dirty="0">
              <a:latin typeface="Arial"/>
            </a:endParaRPr>
          </a:p>
          <a:p>
            <a:pPr algn="ctr">
              <a:lnSpc>
                <a:spcPct val="100000"/>
              </a:lnSpc>
            </a:pPr>
            <a:r>
              <a:rPr lang="ru-RU" sz="1350" b="1" strike="noStrike" spc="-1" dirty="0">
                <a:solidFill>
                  <a:srgbClr val="0070C0"/>
                </a:solidFill>
                <a:latin typeface="Open Sans"/>
                <a:ea typeface="Open Sans"/>
              </a:rPr>
              <a:t>«ТЕМКИНСКИЙ </a:t>
            </a:r>
            <a:r>
              <a:rPr lang="ru-RU" sz="1350" b="1" strike="noStrike" spc="-1" dirty="0" smtClean="0">
                <a:solidFill>
                  <a:srgbClr val="0070C0"/>
                </a:solidFill>
                <a:latin typeface="Open Sans"/>
                <a:ea typeface="Open Sans"/>
              </a:rPr>
              <a:t>МУНИЦИПАЛЬНЫЙ ОКРУГ» </a:t>
            </a:r>
            <a:r>
              <a:rPr lang="ru-RU" sz="1350" b="1" strike="noStrike" spc="-1" dirty="0">
                <a:solidFill>
                  <a:srgbClr val="0070C0"/>
                </a:solidFill>
                <a:latin typeface="Open Sans"/>
                <a:ea typeface="Open Sans"/>
              </a:rPr>
              <a:t>СМОЛЕНСКОЙ ОБЛАСТИ:</a:t>
            </a:r>
            <a:endParaRPr lang="ru-RU" sz="1350" b="0" strike="noStrike" spc="-1" dirty="0">
              <a:latin typeface="Arial"/>
            </a:endParaRPr>
          </a:p>
        </p:txBody>
      </p:sp>
      <p:sp>
        <p:nvSpPr>
          <p:cNvPr id="772" name="TextBox 27"/>
          <p:cNvSpPr/>
          <p:nvPr/>
        </p:nvSpPr>
        <p:spPr>
          <a:xfrm>
            <a:off x="476640" y="4010400"/>
            <a:ext cx="3187440" cy="112962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350" b="1" strike="noStrike" spc="-1" dirty="0">
                <a:solidFill>
                  <a:srgbClr val="0070C0"/>
                </a:solidFill>
                <a:latin typeface="Open Sans"/>
                <a:ea typeface="Open Sans"/>
              </a:rPr>
              <a:t>ЗАМЕСТИТЕЛЬ ГЛАВЫ МУНИЦИПАЛЬНОГО ОБРАЗОВАНИЯ </a:t>
            </a:r>
            <a:endParaRPr lang="ru-RU" sz="1350" b="0" strike="noStrike" spc="-1" dirty="0">
              <a:latin typeface="Arial"/>
            </a:endParaRPr>
          </a:p>
          <a:p>
            <a:pPr algn="ctr">
              <a:lnSpc>
                <a:spcPct val="100000"/>
              </a:lnSpc>
            </a:pPr>
            <a:r>
              <a:rPr lang="ru-RU" sz="1350" b="1" strike="noStrike" spc="-1" dirty="0">
                <a:solidFill>
                  <a:srgbClr val="0070C0"/>
                </a:solidFill>
                <a:latin typeface="Open Sans"/>
                <a:ea typeface="Open Sans"/>
              </a:rPr>
              <a:t>«ТЕМКИНСКИЙ </a:t>
            </a:r>
            <a:r>
              <a:rPr lang="ru-RU" sz="1350" b="1" spc="-1" dirty="0" smtClean="0">
                <a:solidFill>
                  <a:srgbClr val="0070C0"/>
                </a:solidFill>
                <a:latin typeface="Open Sans"/>
                <a:ea typeface="Open Sans"/>
              </a:rPr>
              <a:t>МУНИЦИПАЛЬНЫЙ ОКРУГ</a:t>
            </a:r>
            <a:r>
              <a:rPr lang="ru-RU" sz="1350" b="1" strike="noStrike" spc="-1" dirty="0" smtClean="0">
                <a:solidFill>
                  <a:srgbClr val="0070C0"/>
                </a:solidFill>
                <a:latin typeface="Open Sans"/>
                <a:ea typeface="Open Sans"/>
              </a:rPr>
              <a:t>» </a:t>
            </a:r>
            <a:r>
              <a:rPr lang="ru-RU" sz="1350" b="1" strike="noStrike" spc="-1" dirty="0">
                <a:solidFill>
                  <a:srgbClr val="0070C0"/>
                </a:solidFill>
                <a:latin typeface="Open Sans"/>
                <a:ea typeface="Open Sans"/>
              </a:rPr>
              <a:t>СМОЛЕНСКОЙ ОБЛАСТИ:</a:t>
            </a:r>
            <a:endParaRPr lang="ru-RU" sz="1350" b="0" strike="noStrike" spc="-1" dirty="0">
              <a:latin typeface="Arial"/>
            </a:endParaRPr>
          </a:p>
        </p:txBody>
      </p:sp>
      <p:sp>
        <p:nvSpPr>
          <p:cNvPr id="773" name="TextBox 28"/>
          <p:cNvSpPr/>
          <p:nvPr/>
        </p:nvSpPr>
        <p:spPr>
          <a:xfrm>
            <a:off x="4011840" y="1636698"/>
            <a:ext cx="2583360" cy="9218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ru-RU" sz="1350" b="1" strike="noStrike" cap="all" spc="-1" dirty="0" smtClean="0">
                <a:solidFill>
                  <a:srgbClr val="0070C0"/>
                </a:solidFill>
                <a:latin typeface="Open Sans"/>
                <a:ea typeface="Open Sans"/>
              </a:rPr>
              <a:t>МИНИСТЕРСТВО инвестиционного </a:t>
            </a:r>
            <a:r>
              <a:rPr lang="ru-RU" sz="1350" b="1" strike="noStrike" cap="all" spc="-1" dirty="0">
                <a:solidFill>
                  <a:srgbClr val="0070C0"/>
                </a:solidFill>
                <a:latin typeface="Open Sans"/>
                <a:ea typeface="Open Sans"/>
              </a:rPr>
              <a:t>развития Смоленской области</a:t>
            </a:r>
            <a:r>
              <a:rPr lang="ru-RU" sz="1350" b="1" strike="noStrike" spc="-1" dirty="0">
                <a:solidFill>
                  <a:srgbClr val="0070C0"/>
                </a:solidFill>
                <a:latin typeface="Open Sans"/>
                <a:ea typeface="Open Sans"/>
              </a:rPr>
              <a:t>:</a:t>
            </a:r>
            <a:endParaRPr lang="ru-RU" sz="1350" b="0" strike="noStrike" spc="-1" dirty="0">
              <a:latin typeface="Arial"/>
            </a:endParaRPr>
          </a:p>
        </p:txBody>
      </p:sp>
      <p:sp>
        <p:nvSpPr>
          <p:cNvPr id="774" name="TextBox 29"/>
          <p:cNvSpPr/>
          <p:nvPr/>
        </p:nvSpPr>
        <p:spPr>
          <a:xfrm>
            <a:off x="4011840" y="3996000"/>
            <a:ext cx="2583360" cy="729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350" b="1" strike="noStrike" cap="all" spc="-1" dirty="0">
                <a:solidFill>
                  <a:srgbClr val="0070C0"/>
                </a:solidFill>
                <a:latin typeface="Open Sans"/>
                <a:ea typeface="Open Sans"/>
              </a:rPr>
              <a:t>ООО «Корпорация инвестиционного развития»</a:t>
            </a:r>
            <a:r>
              <a:rPr lang="ru-RU" sz="1350" b="1" strike="noStrike" spc="-1" dirty="0">
                <a:solidFill>
                  <a:srgbClr val="0070C0"/>
                </a:solidFill>
                <a:latin typeface="Open Sans"/>
                <a:ea typeface="Open Sans"/>
              </a:rPr>
              <a:t>:</a:t>
            </a:r>
            <a:endParaRPr lang="ru-RU" sz="1350" b="0" strike="noStrike" spc="-1" dirty="0">
              <a:latin typeface="Arial"/>
            </a:endParaRPr>
          </a:p>
        </p:txBody>
      </p:sp>
      <p:sp>
        <p:nvSpPr>
          <p:cNvPr id="775" name="TextBox 30"/>
          <p:cNvSpPr/>
          <p:nvPr/>
        </p:nvSpPr>
        <p:spPr>
          <a:xfrm>
            <a:off x="372600" y="2547000"/>
            <a:ext cx="3531240" cy="13835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400" b="0" strike="noStrike" spc="-1" dirty="0" smtClean="0">
                <a:solidFill>
                  <a:srgbClr val="000000"/>
                </a:solidFill>
                <a:latin typeface="Open Sans"/>
                <a:ea typeface="Open Sans"/>
              </a:rPr>
              <a:t>Васильев</a:t>
            </a:r>
          </a:p>
          <a:p>
            <a:pPr algn="ctr">
              <a:lnSpc>
                <a:spcPct val="100000"/>
              </a:lnSpc>
            </a:pPr>
            <a:r>
              <a:rPr lang="ru-RU" sz="1400" spc="-1" dirty="0" smtClean="0">
                <a:solidFill>
                  <a:srgbClr val="000000"/>
                </a:solidFill>
                <a:latin typeface="Arial"/>
              </a:rPr>
              <a:t>Александр Николаевич</a:t>
            </a:r>
            <a:endParaRPr lang="ru-RU" sz="1400" b="0" strike="noStrike" spc="-1" dirty="0">
              <a:latin typeface="Arial"/>
            </a:endParaRPr>
          </a:p>
          <a:p>
            <a:pPr algn="ctr">
              <a:lnSpc>
                <a:spcPct val="100000"/>
              </a:lnSpc>
            </a:pPr>
            <a:r>
              <a:rPr lang="ru-RU" sz="1400" b="0" strike="noStrike" spc="-1" dirty="0">
                <a:solidFill>
                  <a:srgbClr val="000000"/>
                </a:solidFill>
                <a:latin typeface="Open Sans"/>
                <a:ea typeface="Open Sans"/>
              </a:rPr>
              <a:t>Телефон (48136) 2-11-44</a:t>
            </a:r>
            <a:endParaRPr lang="ru-RU" sz="1400" b="0" strike="noStrike" spc="-1" dirty="0">
              <a:latin typeface="Arial"/>
            </a:endParaRPr>
          </a:p>
          <a:p>
            <a:pPr algn="ctr">
              <a:lnSpc>
                <a:spcPct val="100000"/>
              </a:lnSpc>
            </a:pPr>
            <a:r>
              <a:rPr lang="ru-RU" sz="1400" b="0" strike="noStrike" spc="-1" dirty="0">
                <a:solidFill>
                  <a:srgbClr val="000000"/>
                </a:solidFill>
                <a:latin typeface="Open Sans"/>
                <a:ea typeface="Open Sans"/>
              </a:rPr>
              <a:t>Сайт: </a:t>
            </a:r>
            <a:r>
              <a:rPr lang="ru-RU" sz="1400" b="0" strike="noStrike" spc="-1" dirty="0" err="1" smtClean="0">
                <a:solidFill>
                  <a:srgbClr val="000000"/>
                </a:solidFill>
                <a:latin typeface="Open Sans"/>
                <a:ea typeface="Open Sans"/>
              </a:rPr>
              <a:t>temkino</a:t>
            </a:r>
            <a:r>
              <a:rPr lang="ru-RU" sz="1400" b="0" strike="noStrike" spc="-1" dirty="0" smtClean="0">
                <a:solidFill>
                  <a:srgbClr val="000000"/>
                </a:solidFill>
                <a:latin typeface="Open Sans"/>
                <a:ea typeface="Open Sans"/>
              </a:rPr>
              <a:t>.</a:t>
            </a:r>
            <a:r>
              <a:rPr lang="en-US" sz="1400" b="0" strike="noStrike" spc="-1" dirty="0" smtClean="0">
                <a:solidFill>
                  <a:srgbClr val="000000"/>
                </a:solidFill>
                <a:latin typeface="Open Sans"/>
                <a:ea typeface="Open Sans"/>
              </a:rPr>
              <a:t>admin-</a:t>
            </a:r>
            <a:r>
              <a:rPr lang="ru-RU" sz="1400" b="0" strike="noStrike" spc="-1" dirty="0" err="1" smtClean="0">
                <a:solidFill>
                  <a:srgbClr val="000000"/>
                </a:solidFill>
                <a:latin typeface="Open Sans"/>
                <a:ea typeface="Open Sans"/>
              </a:rPr>
              <a:t>smol</a:t>
            </a:r>
            <a:r>
              <a:rPr lang="en-US" sz="1400" spc="-1" dirty="0" err="1" smtClean="0">
                <a:solidFill>
                  <a:srgbClr val="000000"/>
                </a:solidFill>
                <a:latin typeface="Open Sans"/>
                <a:ea typeface="Open Sans"/>
              </a:rPr>
              <a:t>ensk</a:t>
            </a:r>
            <a:r>
              <a:rPr lang="ru-RU" sz="1400" b="0" strike="noStrike" spc="-1" dirty="0" smtClean="0">
                <a:solidFill>
                  <a:srgbClr val="000000"/>
                </a:solidFill>
                <a:latin typeface="Open Sans"/>
                <a:ea typeface="Open Sans"/>
              </a:rPr>
              <a:t>.</a:t>
            </a:r>
            <a:r>
              <a:rPr lang="ru-RU" sz="1400" b="0" strike="noStrike" spc="-1" dirty="0" err="1" smtClean="0">
                <a:solidFill>
                  <a:srgbClr val="000000"/>
                </a:solidFill>
                <a:latin typeface="Open Sans"/>
                <a:ea typeface="Open Sans"/>
              </a:rPr>
              <a:t>ru</a:t>
            </a:r>
            <a:endParaRPr lang="ru-RU" sz="1400" b="0" strike="noStrike" spc="-1" dirty="0">
              <a:latin typeface="Arial"/>
            </a:endParaRPr>
          </a:p>
          <a:p>
            <a:pPr algn="ctr">
              <a:lnSpc>
                <a:spcPct val="100000"/>
              </a:lnSpc>
            </a:pPr>
            <a:r>
              <a:rPr lang="en-US" sz="1400" b="0" strike="noStrike" spc="-1" dirty="0">
                <a:solidFill>
                  <a:srgbClr val="000000"/>
                </a:solidFill>
                <a:latin typeface="Open Sans"/>
                <a:ea typeface="Open Sans"/>
              </a:rPr>
              <a:t>E-mail:</a:t>
            </a:r>
            <a:r>
              <a:rPr lang="ru-RU" sz="1400" b="0" strike="noStrike" spc="-1" dirty="0">
                <a:solidFill>
                  <a:srgbClr val="000000"/>
                </a:solidFill>
                <a:latin typeface="Open Sans"/>
                <a:ea typeface="Open Sans"/>
              </a:rPr>
              <a:t> </a:t>
            </a:r>
            <a:r>
              <a:rPr lang="en-US" sz="1400" b="0" u="sng" strike="noStrike" spc="-1" dirty="0">
                <a:solidFill>
                  <a:srgbClr val="0000FF"/>
                </a:solidFill>
                <a:uFillTx/>
                <a:latin typeface="Open Sans"/>
                <a:ea typeface="Open Sans"/>
                <a:hlinkClick r:id="rId4"/>
              </a:rPr>
              <a:t>temkino@admin-smolensk.ru</a:t>
            </a:r>
            <a:r>
              <a:rPr lang="ru-RU" sz="1400" b="0" strike="noStrike" spc="-1" dirty="0">
                <a:solidFill>
                  <a:srgbClr val="000000"/>
                </a:solidFill>
                <a:latin typeface="Open Sans"/>
                <a:ea typeface="Open Sans"/>
              </a:rPr>
              <a:t> </a:t>
            </a:r>
            <a:endParaRPr lang="ru-RU" sz="1400" b="0" strike="noStrike" spc="-1" dirty="0">
              <a:latin typeface="Arial"/>
            </a:endParaRPr>
          </a:p>
          <a:p>
            <a:pPr algn="ctr">
              <a:lnSpc>
                <a:spcPct val="100000"/>
              </a:lnSpc>
            </a:pPr>
            <a:endParaRPr lang="ru-RU" sz="1400" b="0" strike="noStrike" spc="-1" dirty="0">
              <a:latin typeface="Arial"/>
            </a:endParaRPr>
          </a:p>
        </p:txBody>
      </p:sp>
      <p:sp>
        <p:nvSpPr>
          <p:cNvPr id="776" name="TextBox 32"/>
          <p:cNvSpPr/>
          <p:nvPr/>
        </p:nvSpPr>
        <p:spPr>
          <a:xfrm>
            <a:off x="920160" y="5180040"/>
            <a:ext cx="2300400" cy="73721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400" b="0" strike="noStrike" spc="-1" dirty="0" smtClean="0">
                <a:solidFill>
                  <a:srgbClr val="000000"/>
                </a:solidFill>
                <a:latin typeface="Open Sans"/>
                <a:ea typeface="Open Sans"/>
              </a:rPr>
              <a:t>Волков  </a:t>
            </a:r>
            <a:endParaRPr lang="ru-RU" sz="1400" b="0" strike="noStrike" spc="-1" dirty="0">
              <a:latin typeface="Arial"/>
            </a:endParaRPr>
          </a:p>
          <a:p>
            <a:pPr algn="ctr">
              <a:lnSpc>
                <a:spcPct val="100000"/>
              </a:lnSpc>
            </a:pPr>
            <a:r>
              <a:rPr lang="ru-RU" sz="1400" b="0" strike="noStrike" spc="-1" dirty="0" smtClean="0">
                <a:solidFill>
                  <a:srgbClr val="000000"/>
                </a:solidFill>
                <a:latin typeface="Open Sans"/>
                <a:ea typeface="Open Sans"/>
              </a:rPr>
              <a:t>Валентин Иванович</a:t>
            </a:r>
            <a:endParaRPr lang="ru-RU" sz="1400" b="0" strike="noStrike" spc="-1" dirty="0">
              <a:latin typeface="Arial"/>
            </a:endParaRPr>
          </a:p>
          <a:p>
            <a:pPr algn="ctr">
              <a:lnSpc>
                <a:spcPct val="100000"/>
              </a:lnSpc>
            </a:pPr>
            <a:r>
              <a:rPr lang="ru-RU" sz="1400" b="0" strike="noStrike" spc="-1" dirty="0">
                <a:solidFill>
                  <a:srgbClr val="000000"/>
                </a:solidFill>
                <a:latin typeface="Open Sans"/>
                <a:ea typeface="Open Sans"/>
              </a:rPr>
              <a:t>Телефон (48136) </a:t>
            </a:r>
            <a:r>
              <a:rPr lang="ru-RU" sz="1400" b="0" strike="noStrike" spc="-1" dirty="0" smtClean="0">
                <a:solidFill>
                  <a:srgbClr val="000000"/>
                </a:solidFill>
                <a:latin typeface="Open Sans"/>
                <a:ea typeface="Open Sans"/>
              </a:rPr>
              <a:t>2-15-44</a:t>
            </a:r>
            <a:endParaRPr lang="ru-RU" sz="1400" b="0" strike="noStrike" spc="-1" dirty="0">
              <a:latin typeface="Arial"/>
            </a:endParaRPr>
          </a:p>
        </p:txBody>
      </p:sp>
      <p:sp>
        <p:nvSpPr>
          <p:cNvPr id="777" name="TextBox 33"/>
          <p:cNvSpPr/>
          <p:nvPr/>
        </p:nvSpPr>
        <p:spPr>
          <a:xfrm>
            <a:off x="4011840" y="2717640"/>
            <a:ext cx="2691000" cy="116809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400" b="0" strike="noStrike" spc="-1" dirty="0">
                <a:solidFill>
                  <a:srgbClr val="000000"/>
                </a:solidFill>
                <a:latin typeface="Open Sans"/>
                <a:ea typeface="Open Sans"/>
              </a:rPr>
              <a:t>Телефон: (4812) 20-55-20</a:t>
            </a:r>
            <a:endParaRPr lang="ru-RU" sz="1400" b="0" strike="noStrike" spc="-1" dirty="0">
              <a:latin typeface="Arial"/>
            </a:endParaRPr>
          </a:p>
          <a:p>
            <a:pPr algn="ctr">
              <a:lnSpc>
                <a:spcPct val="100000"/>
              </a:lnSpc>
            </a:pPr>
            <a:r>
              <a:rPr lang="ru-RU" sz="1400" b="0" strike="noStrike" spc="-1" dirty="0">
                <a:solidFill>
                  <a:srgbClr val="000000"/>
                </a:solidFill>
                <a:latin typeface="Open Sans"/>
                <a:ea typeface="Open Sans"/>
              </a:rPr>
              <a:t>Факс: (4812) </a:t>
            </a:r>
            <a:r>
              <a:rPr lang="ru-RU" sz="1400" b="0" strike="noStrike" spc="-1" dirty="0" smtClean="0">
                <a:solidFill>
                  <a:srgbClr val="000000"/>
                </a:solidFill>
                <a:latin typeface="Open Sans"/>
                <a:ea typeface="Open Sans"/>
              </a:rPr>
              <a:t>20-55-13</a:t>
            </a:r>
            <a:endParaRPr lang="ru-RU" sz="1400" b="0" strike="noStrike" spc="-1" dirty="0">
              <a:latin typeface="Arial"/>
            </a:endParaRPr>
          </a:p>
          <a:p>
            <a:pPr algn="ctr">
              <a:lnSpc>
                <a:spcPct val="100000"/>
              </a:lnSpc>
            </a:pPr>
            <a:r>
              <a:rPr lang="en-US" sz="1400" b="0" strike="noStrike" spc="-1" dirty="0">
                <a:solidFill>
                  <a:srgbClr val="000000"/>
                </a:solidFill>
                <a:latin typeface="Open Sans"/>
                <a:ea typeface="Open Sans"/>
              </a:rPr>
              <a:t>E-mail: </a:t>
            </a:r>
            <a:r>
              <a:rPr lang="en-US" sz="1400" b="0" u="sng" strike="noStrike" spc="-1" dirty="0">
                <a:solidFill>
                  <a:srgbClr val="0000FF"/>
                </a:solidFill>
                <a:uFillTx/>
                <a:latin typeface="Open Sans"/>
                <a:ea typeface="Open Sans"/>
                <a:hlinkClick r:id="rId5"/>
              </a:rPr>
              <a:t>dep@smolinvest.com</a:t>
            </a:r>
            <a:endParaRPr lang="ru-RU" sz="1400" b="0" strike="noStrike" spc="-1" dirty="0">
              <a:latin typeface="Arial"/>
            </a:endParaRPr>
          </a:p>
          <a:p>
            <a:pPr algn="ctr">
              <a:lnSpc>
                <a:spcPct val="100000"/>
              </a:lnSpc>
            </a:pPr>
            <a:r>
              <a:rPr lang="ru-RU" sz="1400" b="0" strike="noStrike" spc="-1" dirty="0">
                <a:solidFill>
                  <a:srgbClr val="000000"/>
                </a:solidFill>
                <a:latin typeface="Open Sans"/>
                <a:ea typeface="Open Sans"/>
              </a:rPr>
              <a:t>Сайт: </a:t>
            </a:r>
            <a:r>
              <a:rPr lang="ru-RU" sz="1400" u="sng" dirty="0" err="1" smtClean="0">
                <a:hlinkClick r:id="rId6"/>
              </a:rPr>
              <a:t>dep-invest.admin-smolensk.ru</a:t>
            </a:r>
            <a:r>
              <a:rPr lang="ru-RU" sz="1400" dirty="0" smtClean="0"/>
              <a:t>.</a:t>
            </a:r>
            <a:endParaRPr lang="ru-RU" sz="1400" b="0" strike="noStrike" spc="-1" dirty="0">
              <a:latin typeface="Arial"/>
            </a:endParaRPr>
          </a:p>
        </p:txBody>
      </p:sp>
      <p:sp>
        <p:nvSpPr>
          <p:cNvPr id="778" name="TextBox 34"/>
          <p:cNvSpPr/>
          <p:nvPr/>
        </p:nvSpPr>
        <p:spPr>
          <a:xfrm>
            <a:off x="3849120" y="4837680"/>
            <a:ext cx="3016440" cy="73721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400" b="0" strike="noStrike" spc="-1" dirty="0">
                <a:solidFill>
                  <a:srgbClr val="000000"/>
                </a:solidFill>
                <a:latin typeface="Open Sans"/>
                <a:ea typeface="Open Sans"/>
              </a:rPr>
              <a:t>Телефон: (4812) 77-00-22</a:t>
            </a:r>
            <a:endParaRPr lang="ru-RU" sz="1400" b="0" strike="noStrike" spc="-1" dirty="0">
              <a:latin typeface="Arial"/>
            </a:endParaRPr>
          </a:p>
          <a:p>
            <a:pPr algn="ctr">
              <a:lnSpc>
                <a:spcPct val="100000"/>
              </a:lnSpc>
            </a:pPr>
            <a:r>
              <a:rPr lang="en-US" sz="1400" b="0" strike="noStrike" spc="-1" dirty="0">
                <a:solidFill>
                  <a:srgbClr val="000000"/>
                </a:solidFill>
                <a:latin typeface="Open Sans"/>
                <a:ea typeface="Open Sans"/>
              </a:rPr>
              <a:t>E-mail: </a:t>
            </a:r>
            <a:r>
              <a:rPr lang="en-US" sz="1400" b="0" u="sng" strike="noStrike" spc="-1" dirty="0">
                <a:solidFill>
                  <a:srgbClr val="0000FF"/>
                </a:solidFill>
                <a:uFillTx/>
                <a:latin typeface="Open Sans"/>
                <a:ea typeface="Open Sans"/>
                <a:hlinkClick r:id="rId7"/>
              </a:rPr>
              <a:t>smolregion67@yandex.ru</a:t>
            </a:r>
            <a:endParaRPr lang="ru-RU" sz="1400" b="0" strike="noStrike" spc="-1" dirty="0">
              <a:latin typeface="Arial"/>
            </a:endParaRPr>
          </a:p>
          <a:p>
            <a:pPr algn="ctr">
              <a:lnSpc>
                <a:spcPct val="100000"/>
              </a:lnSpc>
            </a:pPr>
            <a:r>
              <a:rPr lang="ru-RU" sz="1400" b="0" strike="noStrike" spc="-1" dirty="0">
                <a:solidFill>
                  <a:srgbClr val="000000"/>
                </a:solidFill>
                <a:latin typeface="Open Sans"/>
                <a:ea typeface="Open Sans"/>
              </a:rPr>
              <a:t>Сайт: </a:t>
            </a:r>
            <a:r>
              <a:rPr lang="en-US" sz="1400" b="0" strike="noStrike" spc="-1" dirty="0">
                <a:solidFill>
                  <a:srgbClr val="000000"/>
                </a:solidFill>
                <a:latin typeface="Open Sans"/>
                <a:ea typeface="Open Sans"/>
              </a:rPr>
              <a:t>corp.smolinvest.com</a:t>
            </a:r>
            <a:r>
              <a:rPr lang="ru-RU" sz="1400" b="0" strike="noStrike" spc="-1" dirty="0">
                <a:solidFill>
                  <a:srgbClr val="000000"/>
                </a:solidFill>
                <a:latin typeface="Open Sans"/>
                <a:ea typeface="Open Sans"/>
              </a:rPr>
              <a:t> </a:t>
            </a:r>
            <a:endParaRPr lang="ru-RU" sz="1400" b="0" strike="noStrike" spc="-1" dirty="0">
              <a:latin typeface="Arial"/>
            </a:endParaRPr>
          </a:p>
        </p:txBody>
      </p:sp>
      <p:pic>
        <p:nvPicPr>
          <p:cNvPr id="779" name="Рисунок 17"/>
          <p:cNvPicPr/>
          <p:nvPr/>
        </p:nvPicPr>
        <p:blipFill>
          <a:blip r:embed="rId8"/>
          <a:stretch/>
        </p:blipFill>
        <p:spPr>
          <a:xfrm>
            <a:off x="2061000" y="156240"/>
            <a:ext cx="5498280" cy="767880"/>
          </a:xfrm>
          <a:prstGeom prst="rect">
            <a:avLst/>
          </a:prstGeom>
          <a:ln w="0">
            <a:noFill/>
          </a:ln>
        </p:spPr>
      </p:pic>
      <p:sp>
        <p:nvSpPr>
          <p:cNvPr id="780" name="TextBox 18"/>
          <p:cNvSpPr/>
          <p:nvPr/>
        </p:nvSpPr>
        <p:spPr>
          <a:xfrm>
            <a:off x="2061000" y="317160"/>
            <a:ext cx="549828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400" b="0" strike="noStrike" spc="-1">
                <a:solidFill>
                  <a:srgbClr val="FFFFFF"/>
                </a:solidFill>
                <a:latin typeface="Open Sans Semibold"/>
                <a:ea typeface="Open Sans Semibold"/>
              </a:rPr>
              <a:t>Контакты</a:t>
            </a:r>
            <a:endParaRPr lang="ru-RU" sz="2400" b="0" strike="noStrike" spc="-1">
              <a:latin typeface="Arial"/>
            </a:endParaRPr>
          </a:p>
        </p:txBody>
      </p:sp>
      <p:sp>
        <p:nvSpPr>
          <p:cNvPr id="781" name="TextBox 16"/>
          <p:cNvSpPr/>
          <p:nvPr/>
        </p:nvSpPr>
        <p:spPr>
          <a:xfrm>
            <a:off x="858240" y="154800"/>
            <a:ext cx="1138686" cy="860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000" spc="-1" dirty="0" err="1" smtClean="0">
                <a:solidFill>
                  <a:srgbClr val="002060"/>
                </a:solidFill>
                <a:latin typeface="Open Sans"/>
                <a:ea typeface="Open Sans"/>
              </a:rPr>
              <a:t>Темкинский</a:t>
            </a:r>
            <a:endParaRPr lang="ru-RU" sz="1000" spc="-1" dirty="0" smtClean="0"/>
          </a:p>
          <a:p>
            <a:pPr>
              <a:lnSpc>
                <a:spcPct val="100000"/>
              </a:lnSpc>
            </a:pPr>
            <a:r>
              <a:rPr lang="ru-RU" sz="1000" spc="-1" dirty="0" smtClean="0">
                <a:solidFill>
                  <a:srgbClr val="002060"/>
                </a:solidFill>
                <a:latin typeface="Open Sans"/>
                <a:ea typeface="Open Sans"/>
              </a:rPr>
              <a:t>муниципальный</a:t>
            </a:r>
          </a:p>
          <a:p>
            <a:pPr>
              <a:lnSpc>
                <a:spcPct val="100000"/>
              </a:lnSpc>
            </a:pPr>
            <a:r>
              <a:rPr lang="ru-RU" sz="1000" spc="-1" dirty="0" smtClean="0">
                <a:solidFill>
                  <a:srgbClr val="002060"/>
                </a:solidFill>
              </a:rPr>
              <a:t>округ</a:t>
            </a:r>
            <a:endParaRPr lang="ru-RU" sz="1000" spc="-1" dirty="0" smtClean="0"/>
          </a:p>
          <a:p>
            <a:pPr>
              <a:lnSpc>
                <a:spcPct val="100000"/>
              </a:lnSpc>
            </a:pPr>
            <a:r>
              <a:rPr lang="ru-RU" sz="1000" spc="-1" dirty="0" smtClean="0">
                <a:solidFill>
                  <a:srgbClr val="002060"/>
                </a:solidFill>
                <a:latin typeface="Open Sans"/>
                <a:ea typeface="Open Sans"/>
              </a:rPr>
              <a:t>Смоленской</a:t>
            </a:r>
            <a:endParaRPr lang="ru-RU" sz="1000" spc="-1" dirty="0" smtClean="0"/>
          </a:p>
          <a:p>
            <a:pPr>
              <a:lnSpc>
                <a:spcPct val="100000"/>
              </a:lnSpc>
            </a:pPr>
            <a:r>
              <a:rPr lang="ru-RU" sz="1000" spc="-1" dirty="0" smtClean="0">
                <a:solidFill>
                  <a:srgbClr val="002060"/>
                </a:solidFill>
                <a:latin typeface="Open Sans"/>
                <a:ea typeface="Open Sans"/>
              </a:rPr>
              <a:t>области</a:t>
            </a:r>
            <a:endParaRPr lang="ru-RU" sz="1000" b="0" strike="noStrike" spc="-1" dirty="0">
              <a:latin typeface="Arial"/>
            </a:endParaRPr>
          </a:p>
        </p:txBody>
      </p:sp>
      <p:sp>
        <p:nvSpPr>
          <p:cNvPr id="782" name="TextBox 19"/>
          <p:cNvSpPr/>
          <p:nvPr/>
        </p:nvSpPr>
        <p:spPr>
          <a:xfrm>
            <a:off x="244440" y="439560"/>
            <a:ext cx="396000" cy="196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700" b="0" strike="noStrike" spc="-1">
                <a:solidFill>
                  <a:srgbClr val="002060"/>
                </a:solidFill>
                <a:latin typeface="Open Sans"/>
                <a:ea typeface="Open Sans"/>
              </a:rPr>
              <a:t>Герб </a:t>
            </a:r>
            <a:endParaRPr lang="ru-RU" sz="700" b="0" strike="noStrike" spc="-1">
              <a:latin typeface="Arial"/>
            </a:endParaRPr>
          </a:p>
        </p:txBody>
      </p:sp>
      <p:pic>
        <p:nvPicPr>
          <p:cNvPr id="783" name="Рисунок 20"/>
          <p:cNvPicPr/>
          <p:nvPr/>
        </p:nvPicPr>
        <p:blipFill>
          <a:blip r:embed="rId9"/>
          <a:stretch/>
        </p:blipFill>
        <p:spPr>
          <a:xfrm>
            <a:off x="226080" y="108720"/>
            <a:ext cx="597240" cy="861480"/>
          </a:xfrm>
          <a:prstGeom prst="rect">
            <a:avLst/>
          </a:prstGeom>
          <a:ln w="0">
            <a:noFill/>
          </a:ln>
        </p:spPr>
      </p:pic>
      <p:pic>
        <p:nvPicPr>
          <p:cNvPr id="3074" name="Picture 2" descr="D:\Логотип.png"/>
          <p:cNvPicPr>
            <a:picLocks noChangeAspect="1" noChangeArrowheads="1"/>
          </p:cNvPicPr>
          <p:nvPr/>
        </p:nvPicPr>
        <p:blipFill>
          <a:blip r:embed="rId10" cstate="print"/>
          <a:srcRect/>
          <a:stretch>
            <a:fillRect/>
          </a:stretch>
        </p:blipFill>
        <p:spPr bwMode="auto">
          <a:xfrm>
            <a:off x="0" y="6494481"/>
            <a:ext cx="2922581" cy="1065194"/>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Рисунок 1"/>
          <p:cNvPicPr/>
          <p:nvPr/>
        </p:nvPicPr>
        <p:blipFill>
          <a:blip r:embed="rId2"/>
          <a:stretch/>
        </p:blipFill>
        <p:spPr>
          <a:xfrm>
            <a:off x="2061000" y="156240"/>
            <a:ext cx="5498280" cy="767880"/>
          </a:xfrm>
          <a:prstGeom prst="rect">
            <a:avLst/>
          </a:prstGeom>
          <a:ln w="0">
            <a:noFill/>
          </a:ln>
        </p:spPr>
      </p:pic>
      <p:sp>
        <p:nvSpPr>
          <p:cNvPr id="191" name="TextBox 2"/>
          <p:cNvSpPr/>
          <p:nvPr/>
        </p:nvSpPr>
        <p:spPr>
          <a:xfrm>
            <a:off x="2061000" y="318600"/>
            <a:ext cx="5456880" cy="3678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b="0" strike="noStrike" spc="-1" dirty="0" err="1">
                <a:solidFill>
                  <a:srgbClr val="FFFFFF"/>
                </a:solidFill>
                <a:latin typeface="Open Sans Semibold"/>
                <a:ea typeface="Open Sans Semibold"/>
              </a:rPr>
              <a:t>Темкинский</a:t>
            </a:r>
            <a:r>
              <a:rPr lang="ru-RU" b="0" strike="noStrike" spc="-1" dirty="0">
                <a:solidFill>
                  <a:srgbClr val="FFFFFF"/>
                </a:solidFill>
                <a:latin typeface="Open Sans Semibold"/>
                <a:ea typeface="Open Sans Semibold"/>
              </a:rPr>
              <a:t> </a:t>
            </a:r>
            <a:r>
              <a:rPr lang="ru-RU" b="0" strike="noStrike" spc="-1" dirty="0" smtClean="0">
                <a:solidFill>
                  <a:srgbClr val="FFFFFF"/>
                </a:solidFill>
                <a:latin typeface="Open Sans Semibold"/>
                <a:ea typeface="Open Sans Semibold"/>
              </a:rPr>
              <a:t>муниципальный округ </a:t>
            </a:r>
            <a:r>
              <a:rPr lang="ru-RU" b="0" strike="noStrike" spc="-1" dirty="0">
                <a:solidFill>
                  <a:srgbClr val="FFFFFF"/>
                </a:solidFill>
                <a:latin typeface="Open Sans Semibold"/>
                <a:ea typeface="Open Sans Semibold"/>
              </a:rPr>
              <a:t>сегодня</a:t>
            </a:r>
            <a:endParaRPr lang="ru-RU" b="0" strike="noStrike" spc="-1" dirty="0">
              <a:latin typeface="Arial"/>
            </a:endParaRPr>
          </a:p>
        </p:txBody>
      </p:sp>
      <p:sp>
        <p:nvSpPr>
          <p:cNvPr id="192" name="TextBox 3"/>
          <p:cNvSpPr/>
          <p:nvPr/>
        </p:nvSpPr>
        <p:spPr>
          <a:xfrm>
            <a:off x="7263360" y="7190280"/>
            <a:ext cx="29988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800" b="1" i="1" strike="noStrike" spc="-1">
                <a:solidFill>
                  <a:srgbClr val="339533"/>
                </a:solidFill>
                <a:latin typeface="Open Sans Semibold"/>
                <a:ea typeface="Open Sans Semibold"/>
              </a:rPr>
              <a:t>4</a:t>
            </a:r>
            <a:endParaRPr lang="ru-RU" sz="1800" b="0" strike="noStrike" spc="-1">
              <a:latin typeface="Arial"/>
            </a:endParaRPr>
          </a:p>
        </p:txBody>
      </p:sp>
      <p:sp>
        <p:nvSpPr>
          <p:cNvPr id="194" name="TextBox 30"/>
          <p:cNvSpPr/>
          <p:nvPr/>
        </p:nvSpPr>
        <p:spPr>
          <a:xfrm>
            <a:off x="1240560" y="3186000"/>
            <a:ext cx="1176120" cy="30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400" b="0" strike="noStrike" spc="-1">
                <a:solidFill>
                  <a:srgbClr val="245776"/>
                </a:solidFill>
                <a:latin typeface="Open Sans Semibold"/>
                <a:ea typeface="Open Sans Semibold"/>
              </a:rPr>
              <a:t>Население</a:t>
            </a:r>
            <a:endParaRPr lang="ru-RU" sz="1400" b="0" strike="noStrike" spc="-1">
              <a:latin typeface="Arial"/>
            </a:endParaRPr>
          </a:p>
        </p:txBody>
      </p:sp>
      <p:sp>
        <p:nvSpPr>
          <p:cNvPr id="195" name="TextBox 31"/>
          <p:cNvSpPr/>
          <p:nvPr/>
        </p:nvSpPr>
        <p:spPr>
          <a:xfrm>
            <a:off x="954720" y="1914480"/>
            <a:ext cx="1761120" cy="30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400" b="0" strike="noStrike" spc="-1">
                <a:solidFill>
                  <a:srgbClr val="245776"/>
                </a:solidFill>
                <a:latin typeface="Open Sans Semibold"/>
                <a:ea typeface="Open Sans Semibold"/>
              </a:rPr>
              <a:t>Общая площадь</a:t>
            </a:r>
            <a:endParaRPr lang="ru-RU" sz="1400" b="0" strike="noStrike" spc="-1">
              <a:latin typeface="Arial"/>
            </a:endParaRPr>
          </a:p>
        </p:txBody>
      </p:sp>
      <p:sp>
        <p:nvSpPr>
          <p:cNvPr id="197" name="TextBox 34"/>
          <p:cNvSpPr/>
          <p:nvPr/>
        </p:nvSpPr>
        <p:spPr>
          <a:xfrm>
            <a:off x="1023120" y="2196720"/>
            <a:ext cx="1631880" cy="3337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ru-RU" sz="1600" b="0" strike="noStrike" spc="-1">
                <a:solidFill>
                  <a:srgbClr val="000000"/>
                </a:solidFill>
                <a:latin typeface="Open Sans Semibold"/>
                <a:ea typeface="Open Sans Semibold"/>
              </a:rPr>
              <a:t>1 324,25 кв. км.</a:t>
            </a:r>
            <a:endParaRPr lang="ru-RU" sz="1600" b="0" strike="noStrike" spc="-1">
              <a:latin typeface="Arial"/>
            </a:endParaRPr>
          </a:p>
        </p:txBody>
      </p:sp>
      <p:sp>
        <p:nvSpPr>
          <p:cNvPr id="198" name="TextBox 36"/>
          <p:cNvSpPr/>
          <p:nvPr/>
        </p:nvSpPr>
        <p:spPr>
          <a:xfrm>
            <a:off x="1027080" y="3448800"/>
            <a:ext cx="1582920" cy="318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500" b="0" strike="noStrike" spc="-1" dirty="0" smtClean="0">
                <a:solidFill>
                  <a:srgbClr val="000000"/>
                </a:solidFill>
                <a:latin typeface="Open Sans Semibold"/>
                <a:ea typeface="Open Sans Semibold"/>
              </a:rPr>
              <a:t>4,088 </a:t>
            </a:r>
            <a:r>
              <a:rPr lang="ru-RU" sz="1500" b="0" strike="noStrike" spc="-1" dirty="0">
                <a:solidFill>
                  <a:srgbClr val="000000"/>
                </a:solidFill>
                <a:latin typeface="Open Sans Semibold"/>
                <a:ea typeface="Open Sans Semibold"/>
              </a:rPr>
              <a:t>тыс. чел.</a:t>
            </a:r>
            <a:endParaRPr lang="ru-RU" sz="1500" b="0" strike="noStrike" spc="-1" dirty="0">
              <a:latin typeface="Arial"/>
            </a:endParaRPr>
          </a:p>
        </p:txBody>
      </p:sp>
      <p:pic>
        <p:nvPicPr>
          <p:cNvPr id="201" name="Рисунок 42"/>
          <p:cNvPicPr/>
          <p:nvPr/>
        </p:nvPicPr>
        <p:blipFill>
          <a:blip r:embed="rId3"/>
          <a:stretch/>
        </p:blipFill>
        <p:spPr>
          <a:xfrm>
            <a:off x="130320" y="1807920"/>
            <a:ext cx="813960" cy="813960"/>
          </a:xfrm>
          <a:prstGeom prst="rect">
            <a:avLst/>
          </a:prstGeom>
          <a:ln w="0">
            <a:noFill/>
          </a:ln>
        </p:spPr>
      </p:pic>
      <p:pic>
        <p:nvPicPr>
          <p:cNvPr id="203" name="Рисунок 6"/>
          <p:cNvPicPr/>
          <p:nvPr/>
        </p:nvPicPr>
        <p:blipFill>
          <a:blip r:embed="rId4"/>
          <a:stretch/>
        </p:blipFill>
        <p:spPr>
          <a:xfrm>
            <a:off x="128520" y="3084120"/>
            <a:ext cx="838080" cy="838080"/>
          </a:xfrm>
          <a:prstGeom prst="rect">
            <a:avLst/>
          </a:prstGeom>
          <a:ln w="0">
            <a:noFill/>
          </a:ln>
        </p:spPr>
      </p:pic>
      <p:sp>
        <p:nvSpPr>
          <p:cNvPr id="204" name="TextBox 21"/>
          <p:cNvSpPr/>
          <p:nvPr/>
        </p:nvSpPr>
        <p:spPr>
          <a:xfrm>
            <a:off x="858240" y="154800"/>
            <a:ext cx="1278523" cy="86032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ru-RU" sz="1000" b="0" strike="noStrike" spc="-1" dirty="0" err="1">
                <a:solidFill>
                  <a:srgbClr val="002060"/>
                </a:solidFill>
                <a:latin typeface="Open Sans"/>
                <a:ea typeface="Open Sans"/>
              </a:rPr>
              <a:t>Темкинский</a:t>
            </a:r>
            <a:endParaRPr lang="ru-RU" sz="1000" b="0" strike="noStrike" spc="-1" dirty="0">
              <a:latin typeface="Arial"/>
            </a:endParaRPr>
          </a:p>
          <a:p>
            <a:pPr>
              <a:lnSpc>
                <a:spcPct val="100000"/>
              </a:lnSpc>
            </a:pPr>
            <a:r>
              <a:rPr lang="ru-RU" sz="1000" b="0" strike="noStrike" spc="-1" dirty="0" smtClean="0">
                <a:solidFill>
                  <a:srgbClr val="002060"/>
                </a:solidFill>
                <a:latin typeface="Open Sans"/>
                <a:ea typeface="Open Sans"/>
              </a:rPr>
              <a:t>муниципальный округ</a:t>
            </a:r>
            <a:endParaRPr lang="ru-RU" sz="1000" b="0" strike="noStrike" spc="-1" dirty="0">
              <a:latin typeface="Arial"/>
            </a:endParaRPr>
          </a:p>
          <a:p>
            <a:pPr>
              <a:lnSpc>
                <a:spcPct val="100000"/>
              </a:lnSpc>
            </a:pPr>
            <a:r>
              <a:rPr lang="ru-RU" sz="1000" b="0" strike="noStrike" spc="-1" dirty="0">
                <a:solidFill>
                  <a:srgbClr val="002060"/>
                </a:solidFill>
                <a:latin typeface="Open Sans"/>
                <a:ea typeface="Open Sans"/>
              </a:rPr>
              <a:t>Смоленской</a:t>
            </a:r>
            <a:endParaRPr lang="ru-RU" sz="1000" b="0" strike="noStrike" spc="-1" dirty="0">
              <a:latin typeface="Arial"/>
            </a:endParaRPr>
          </a:p>
          <a:p>
            <a:pPr>
              <a:lnSpc>
                <a:spcPct val="100000"/>
              </a:lnSpc>
            </a:pPr>
            <a:r>
              <a:rPr lang="ru-RU" sz="1000" b="0" strike="noStrike" spc="-1" dirty="0">
                <a:solidFill>
                  <a:srgbClr val="002060"/>
                </a:solidFill>
                <a:latin typeface="Open Sans"/>
                <a:ea typeface="Open Sans"/>
              </a:rPr>
              <a:t>области</a:t>
            </a:r>
            <a:endParaRPr lang="ru-RU" sz="1000" b="0" strike="noStrike" spc="-1" dirty="0">
              <a:latin typeface="Arial"/>
            </a:endParaRPr>
          </a:p>
        </p:txBody>
      </p:sp>
      <p:sp>
        <p:nvSpPr>
          <p:cNvPr id="205" name="TextBox 22"/>
          <p:cNvSpPr/>
          <p:nvPr/>
        </p:nvSpPr>
        <p:spPr>
          <a:xfrm>
            <a:off x="244440" y="439560"/>
            <a:ext cx="396000" cy="196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700" b="0" strike="noStrike" spc="-1">
                <a:solidFill>
                  <a:srgbClr val="002060"/>
                </a:solidFill>
                <a:latin typeface="Open Sans"/>
                <a:ea typeface="Open Sans"/>
              </a:rPr>
              <a:t>Герб </a:t>
            </a:r>
            <a:endParaRPr lang="ru-RU" sz="700" b="0" strike="noStrike" spc="-1">
              <a:latin typeface="Arial"/>
            </a:endParaRPr>
          </a:p>
        </p:txBody>
      </p:sp>
      <p:pic>
        <p:nvPicPr>
          <p:cNvPr id="206" name="Рисунок 23"/>
          <p:cNvPicPr/>
          <p:nvPr/>
        </p:nvPicPr>
        <p:blipFill>
          <a:blip r:embed="rId5"/>
          <a:stretch/>
        </p:blipFill>
        <p:spPr>
          <a:xfrm>
            <a:off x="226080" y="108720"/>
            <a:ext cx="597240" cy="861480"/>
          </a:xfrm>
          <a:prstGeom prst="rect">
            <a:avLst/>
          </a:prstGeom>
          <a:ln w="0">
            <a:noFill/>
          </a:ln>
        </p:spPr>
      </p:pic>
      <p:pic>
        <p:nvPicPr>
          <p:cNvPr id="207" name="Picture 2" descr="C:\Documents and Settings\таня\Рабочий стол\Темкинский район.png"/>
          <p:cNvPicPr/>
          <p:nvPr/>
        </p:nvPicPr>
        <p:blipFill>
          <a:blip r:embed="rId6"/>
          <a:stretch/>
        </p:blipFill>
        <p:spPr>
          <a:xfrm>
            <a:off x="2775960" y="1640160"/>
            <a:ext cx="4537440" cy="5040000"/>
          </a:xfrm>
          <a:prstGeom prst="rect">
            <a:avLst/>
          </a:prstGeom>
          <a:ln w="0">
            <a:noFill/>
          </a:ln>
        </p:spPr>
      </p:pic>
      <p:pic>
        <p:nvPicPr>
          <p:cNvPr id="208" name="Рисунок 4"/>
          <p:cNvPicPr/>
          <p:nvPr/>
        </p:nvPicPr>
        <p:blipFill>
          <a:blip r:embed="rId7"/>
          <a:stretch/>
        </p:blipFill>
        <p:spPr>
          <a:xfrm>
            <a:off x="779441" y="4637093"/>
            <a:ext cx="1573920" cy="1559160"/>
          </a:xfrm>
          <a:prstGeom prst="rect">
            <a:avLst/>
          </a:prstGeom>
          <a:ln w="0">
            <a:noFill/>
          </a:ln>
        </p:spPr>
      </p:pic>
      <p:pic>
        <p:nvPicPr>
          <p:cNvPr id="21" name="Picture 2" descr="C:\Documents and Settings\таня\Рабочий стол\Темкинский район.png"/>
          <p:cNvPicPr/>
          <p:nvPr/>
        </p:nvPicPr>
        <p:blipFill>
          <a:blip r:embed="rId6"/>
          <a:stretch/>
        </p:blipFill>
        <p:spPr>
          <a:xfrm>
            <a:off x="2779705" y="1636697"/>
            <a:ext cx="4537440" cy="5040000"/>
          </a:xfrm>
          <a:prstGeom prst="rect">
            <a:avLst/>
          </a:prstGeom>
          <a:ln w="0">
            <a:noFill/>
          </a:ln>
        </p:spPr>
      </p:pic>
      <p:pic>
        <p:nvPicPr>
          <p:cNvPr id="26626" name="Picture 2" descr="D:\Логотип.png"/>
          <p:cNvPicPr>
            <a:picLocks noChangeAspect="1" noChangeArrowheads="1"/>
          </p:cNvPicPr>
          <p:nvPr/>
        </p:nvPicPr>
        <p:blipFill>
          <a:blip r:embed="rId8" cstate="print"/>
          <a:srcRect/>
          <a:stretch>
            <a:fillRect/>
          </a:stretch>
        </p:blipFill>
        <p:spPr bwMode="auto">
          <a:xfrm>
            <a:off x="0" y="6637357"/>
            <a:ext cx="2922581" cy="922318"/>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Рисунок 23"/>
          <p:cNvPicPr/>
          <p:nvPr/>
        </p:nvPicPr>
        <p:blipFill>
          <a:blip r:embed="rId3">
            <a:lum bright="70000" contrast="-70000"/>
            <a:extLst>
              <a:ext uri="{BEBA8EAE-BF5A-486C-A8C5-ECC9F3942E4B}">
                <a14:imgProps xmlns="" xmlns:a14="http://schemas.microsoft.com/office/drawing/2010/main">
                  <a14:imgLayer>
                    <a14:imgEffect>
                      <a14:brightnessContrast bright="40000" contrast="40000"/>
                    </a14:imgEffect>
                  </a14:imgLayer>
                </a14:imgProps>
              </a:ext>
            </a:extLst>
          </a:blip>
          <a:stretch/>
        </p:blipFill>
        <p:spPr>
          <a:xfrm>
            <a:off x="456840" y="5311440"/>
            <a:ext cx="2580840" cy="1239840"/>
          </a:xfrm>
          <a:prstGeom prst="rect">
            <a:avLst/>
          </a:prstGeom>
          <a:ln w="38100">
            <a:solidFill>
              <a:srgbClr val="77DAFF"/>
            </a:solidFill>
            <a:prstDash val="sysDash"/>
            <a:round/>
          </a:ln>
        </p:spPr>
      </p:pic>
      <p:pic>
        <p:nvPicPr>
          <p:cNvPr id="210" name="Рисунок 22"/>
          <p:cNvPicPr/>
          <p:nvPr/>
        </p:nvPicPr>
        <p:blipFill>
          <a:blip r:embed="rId4">
            <a:lum bright="70000" contrast="-70000"/>
            <a:extLst>
              <a:ext uri="{BEBA8EAE-BF5A-486C-A8C5-ECC9F3942E4B}">
                <a14:imgProps xmlns="" xmlns:a14="http://schemas.microsoft.com/office/drawing/2010/main">
                  <a14:imgLayer>
                    <a14:imgEffect>
                      <a14:brightnessContrast bright="40000" contrast="40000"/>
                    </a14:imgEffect>
                  </a14:imgLayer>
                </a14:imgProps>
              </a:ext>
            </a:extLst>
          </a:blip>
          <a:stretch/>
        </p:blipFill>
        <p:spPr>
          <a:xfrm>
            <a:off x="227880" y="4131720"/>
            <a:ext cx="2530440" cy="872640"/>
          </a:xfrm>
          <a:prstGeom prst="rect">
            <a:avLst/>
          </a:prstGeom>
          <a:ln w="38100">
            <a:solidFill>
              <a:srgbClr val="77DAFF"/>
            </a:solidFill>
            <a:prstDash val="sysDash"/>
            <a:round/>
          </a:ln>
        </p:spPr>
      </p:pic>
      <p:pic>
        <p:nvPicPr>
          <p:cNvPr id="211" name="Рисунок 21"/>
          <p:cNvPicPr/>
          <p:nvPr/>
        </p:nvPicPr>
        <p:blipFill>
          <a:blip r:embed="rId3">
            <a:lum bright="70000" contrast="-70000"/>
            <a:extLst>
              <a:ext uri="{BEBA8EAE-BF5A-486C-A8C5-ECC9F3942E4B}">
                <a14:imgProps xmlns="" xmlns:a14="http://schemas.microsoft.com/office/drawing/2010/main">
                  <a14:imgLayer>
                    <a14:imgEffect>
                      <a14:brightnessContrast bright="40000" contrast="40000"/>
                    </a14:imgEffect>
                  </a14:imgLayer>
                </a14:imgProps>
              </a:ext>
            </a:extLst>
          </a:blip>
          <a:stretch/>
        </p:blipFill>
        <p:spPr>
          <a:xfrm>
            <a:off x="475920" y="1895760"/>
            <a:ext cx="2543040" cy="1928880"/>
          </a:xfrm>
          <a:prstGeom prst="rect">
            <a:avLst/>
          </a:prstGeom>
          <a:ln w="38100">
            <a:solidFill>
              <a:srgbClr val="77DAFF"/>
            </a:solidFill>
            <a:prstDash val="sysDash"/>
            <a:round/>
          </a:ln>
        </p:spPr>
      </p:pic>
      <p:pic>
        <p:nvPicPr>
          <p:cNvPr id="212" name="Рисунок 20"/>
          <p:cNvPicPr/>
          <p:nvPr/>
        </p:nvPicPr>
        <p:blipFill>
          <a:blip r:embed="rId5">
            <a:lum bright="70000" contrast="-70000"/>
            <a:extLst>
              <a:ext uri="{BEBA8EAE-BF5A-486C-A8C5-ECC9F3942E4B}">
                <a14:imgProps xmlns="" xmlns:a14="http://schemas.microsoft.com/office/drawing/2010/main">
                  <a14:imgLayer r:embed="rId6">
                    <a14:imgEffect>
                      <a14:brightnessContrast bright="40000" contrast="40000"/>
                    </a14:imgEffect>
                  </a14:imgLayer>
                </a14:imgProps>
              </a:ext>
            </a:extLst>
          </a:blip>
          <a:stretch/>
        </p:blipFill>
        <p:spPr>
          <a:xfrm>
            <a:off x="197280" y="1125000"/>
            <a:ext cx="2562840" cy="458640"/>
          </a:xfrm>
          <a:prstGeom prst="rect">
            <a:avLst/>
          </a:prstGeom>
          <a:ln w="38100">
            <a:solidFill>
              <a:srgbClr val="77DAFF"/>
            </a:solidFill>
            <a:prstDash val="sysDash"/>
            <a:round/>
          </a:ln>
        </p:spPr>
      </p:pic>
      <p:pic>
        <p:nvPicPr>
          <p:cNvPr id="213" name="Рисунок 45"/>
          <p:cNvPicPr/>
          <p:nvPr/>
        </p:nvPicPr>
        <p:blipFill>
          <a:blip r:embed="rId7"/>
          <a:stretch/>
        </p:blipFill>
        <p:spPr>
          <a:xfrm>
            <a:off x="2061000" y="156240"/>
            <a:ext cx="5498280" cy="767880"/>
          </a:xfrm>
          <a:prstGeom prst="rect">
            <a:avLst/>
          </a:prstGeom>
          <a:ln w="0">
            <a:noFill/>
          </a:ln>
        </p:spPr>
      </p:pic>
      <p:sp>
        <p:nvSpPr>
          <p:cNvPr id="214" name="TextBox 47"/>
          <p:cNvSpPr/>
          <p:nvPr/>
        </p:nvSpPr>
        <p:spPr>
          <a:xfrm>
            <a:off x="2114640" y="317160"/>
            <a:ext cx="539100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400" b="0" strike="noStrike" spc="-1">
                <a:solidFill>
                  <a:srgbClr val="FFFFFF"/>
                </a:solidFill>
                <a:latin typeface="Open Sans Semibold"/>
                <a:ea typeface="Open Sans Semibold"/>
              </a:rPr>
              <a:t>Природные ресурсы</a:t>
            </a:r>
            <a:endParaRPr lang="ru-RU" sz="2400" b="0" strike="noStrike" spc="-1">
              <a:latin typeface="Arial"/>
            </a:endParaRPr>
          </a:p>
        </p:txBody>
      </p:sp>
      <p:sp>
        <p:nvSpPr>
          <p:cNvPr id="215" name="TextBox 48"/>
          <p:cNvSpPr/>
          <p:nvPr/>
        </p:nvSpPr>
        <p:spPr>
          <a:xfrm>
            <a:off x="7263360" y="7190280"/>
            <a:ext cx="29988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800" b="1" i="1" strike="noStrike" spc="-1">
                <a:solidFill>
                  <a:srgbClr val="339533"/>
                </a:solidFill>
                <a:latin typeface="Open Sans Semibold"/>
                <a:ea typeface="Open Sans Semibold"/>
              </a:rPr>
              <a:t>5</a:t>
            </a:r>
            <a:endParaRPr lang="ru-RU" sz="1800" b="0" strike="noStrike" spc="-1">
              <a:latin typeface="Arial"/>
            </a:endParaRPr>
          </a:p>
        </p:txBody>
      </p:sp>
      <p:sp>
        <p:nvSpPr>
          <p:cNvPr id="216" name="TextBox 49"/>
          <p:cNvSpPr/>
          <p:nvPr/>
        </p:nvSpPr>
        <p:spPr>
          <a:xfrm>
            <a:off x="455760" y="5357520"/>
            <a:ext cx="2548800" cy="132198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tabLst>
                <a:tab pos="0" algn="l"/>
              </a:tabLst>
            </a:pPr>
            <a:r>
              <a:rPr lang="ru-RU" sz="1000" b="0" strike="noStrike" spc="-1" dirty="0" smtClean="0">
                <a:solidFill>
                  <a:srgbClr val="000000"/>
                </a:solidFill>
                <a:latin typeface="Open Sans"/>
                <a:ea typeface="Open Sans"/>
              </a:rPr>
              <a:t>             На </a:t>
            </a:r>
            <a:r>
              <a:rPr lang="ru-RU" sz="1000" b="0" strike="noStrike" spc="-1" dirty="0">
                <a:solidFill>
                  <a:srgbClr val="000000"/>
                </a:solidFill>
                <a:latin typeface="Open Sans"/>
                <a:ea typeface="Open Sans"/>
              </a:rPr>
              <a:t>территории района имеются месторождения твердых полезных ископаемых: легкоплавкой глины, песчано-гравийного материала, известкового туфа и карбонатных пород для обжига на известь</a:t>
            </a:r>
            <a:r>
              <a:rPr lang="ru-RU" sz="1000" b="0" strike="noStrike" spc="-1" dirty="0">
                <a:solidFill>
                  <a:srgbClr val="000000"/>
                </a:solidFill>
                <a:latin typeface="Calibri"/>
                <a:ea typeface="Open Sans"/>
              </a:rPr>
              <a:t>.</a:t>
            </a:r>
            <a:endParaRPr lang="ru-RU" sz="1000" b="0" strike="noStrike" spc="-1" dirty="0">
              <a:latin typeface="Arial"/>
            </a:endParaRPr>
          </a:p>
          <a:p>
            <a:pPr algn="just">
              <a:lnSpc>
                <a:spcPct val="100000"/>
              </a:lnSpc>
              <a:tabLst>
                <a:tab pos="0" algn="l"/>
              </a:tabLst>
            </a:pPr>
            <a:endParaRPr lang="ru-RU" sz="1000" b="0" strike="noStrike" spc="-1" dirty="0">
              <a:latin typeface="Arial"/>
            </a:endParaRPr>
          </a:p>
        </p:txBody>
      </p:sp>
      <p:sp>
        <p:nvSpPr>
          <p:cNvPr id="217" name="TextBox 51"/>
          <p:cNvSpPr/>
          <p:nvPr/>
        </p:nvSpPr>
        <p:spPr>
          <a:xfrm>
            <a:off x="456840" y="1886040"/>
            <a:ext cx="2580840" cy="193753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tabLst>
                <a:tab pos="0" algn="l"/>
              </a:tabLst>
            </a:pPr>
            <a:r>
              <a:rPr lang="ru-RU" sz="1000" b="0" strike="noStrike" spc="-1" dirty="0" smtClean="0">
                <a:solidFill>
                  <a:srgbClr val="000000"/>
                </a:solidFill>
                <a:latin typeface="Open Sans"/>
                <a:ea typeface="Open Sans"/>
              </a:rPr>
              <a:t>                           Поверхность равнинная</a:t>
            </a:r>
            <a:r>
              <a:rPr lang="ru-RU" sz="1000" b="0" strike="noStrike" spc="-1" dirty="0">
                <a:solidFill>
                  <a:srgbClr val="000000"/>
                </a:solidFill>
                <a:latin typeface="Open Sans"/>
                <a:ea typeface="Open Sans"/>
              </a:rPr>
              <a:t>, </a:t>
            </a:r>
            <a:endParaRPr lang="ru-RU" sz="1000" b="0" strike="noStrike" spc="-1" dirty="0" smtClean="0">
              <a:solidFill>
                <a:srgbClr val="000000"/>
              </a:solidFill>
              <a:latin typeface="Open Sans"/>
              <a:ea typeface="Open Sans"/>
            </a:endParaRPr>
          </a:p>
          <a:p>
            <a:pPr algn="just">
              <a:lnSpc>
                <a:spcPct val="100000"/>
              </a:lnSpc>
              <a:tabLst>
                <a:tab pos="0" algn="l"/>
              </a:tabLst>
            </a:pPr>
            <a:r>
              <a:rPr lang="ru-RU" sz="1000" b="0" strike="noStrike" spc="-1" dirty="0" smtClean="0">
                <a:solidFill>
                  <a:srgbClr val="000000"/>
                </a:solidFill>
                <a:latin typeface="Open Sans"/>
                <a:ea typeface="Open Sans"/>
              </a:rPr>
              <a:t>несколько </a:t>
            </a:r>
            <a:r>
              <a:rPr lang="ru-RU" sz="1000" b="0" strike="noStrike" spc="-1" dirty="0">
                <a:solidFill>
                  <a:srgbClr val="000000"/>
                </a:solidFill>
                <a:latin typeface="Open Sans"/>
                <a:ea typeface="Open Sans"/>
              </a:rPr>
              <a:t>приподнята на севере и северо-востоке, куда заходят отроги </a:t>
            </a:r>
            <a:r>
              <a:rPr lang="ru-RU" sz="1000" b="0" strike="noStrike" spc="-1" dirty="0" err="1">
                <a:solidFill>
                  <a:srgbClr val="000000"/>
                </a:solidFill>
                <a:latin typeface="Open Sans"/>
                <a:ea typeface="Open Sans"/>
              </a:rPr>
              <a:t>Гжатско-Протвинской</a:t>
            </a:r>
            <a:r>
              <a:rPr lang="ru-RU" sz="1000" b="0" strike="noStrike" spc="-1" dirty="0">
                <a:solidFill>
                  <a:srgbClr val="000000"/>
                </a:solidFill>
                <a:latin typeface="Open Sans"/>
                <a:ea typeface="Open Sans"/>
              </a:rPr>
              <a:t> возвышенности с отметками более 200 м над уровнем моря (самая высокая точка – 275 м). На юге возвышенность опускается к </a:t>
            </a:r>
            <a:r>
              <a:rPr lang="ru-RU" sz="1000" b="0" strike="noStrike" spc="-1" dirty="0" err="1">
                <a:solidFill>
                  <a:srgbClr val="000000"/>
                </a:solidFill>
                <a:latin typeface="Open Sans"/>
                <a:ea typeface="Open Sans"/>
              </a:rPr>
              <a:t>Угранской</a:t>
            </a:r>
            <a:r>
              <a:rPr lang="ru-RU" sz="1000" b="0" strike="noStrike" spc="-1" dirty="0">
                <a:solidFill>
                  <a:srgbClr val="000000"/>
                </a:solidFill>
                <a:latin typeface="Open Sans"/>
                <a:ea typeface="Open Sans"/>
              </a:rPr>
              <a:t> низине, заболоченной и выровненной, с абсолютными отметками 160–160 м. Район дренируется р. Угрой и ее притоком </a:t>
            </a:r>
            <a:r>
              <a:rPr lang="ru-RU" sz="1000" b="0" strike="noStrike" spc="-1" dirty="0" err="1">
                <a:solidFill>
                  <a:srgbClr val="000000"/>
                </a:solidFill>
                <a:latin typeface="Open Sans"/>
                <a:ea typeface="Open Sans"/>
              </a:rPr>
              <a:t>Ворей</a:t>
            </a:r>
            <a:r>
              <a:rPr lang="ru-RU" sz="1000" b="0" strike="noStrike" spc="-1" dirty="0">
                <a:solidFill>
                  <a:srgbClr val="000000"/>
                </a:solidFill>
                <a:latin typeface="Open Sans"/>
                <a:ea typeface="Open Sans"/>
              </a:rPr>
              <a:t>. </a:t>
            </a:r>
            <a:endParaRPr lang="ru-RU" sz="1000" b="0" strike="noStrike" spc="-1" dirty="0">
              <a:latin typeface="Arial"/>
            </a:endParaRPr>
          </a:p>
        </p:txBody>
      </p:sp>
      <p:sp>
        <p:nvSpPr>
          <p:cNvPr id="218" name="TextBox 52"/>
          <p:cNvSpPr/>
          <p:nvPr/>
        </p:nvSpPr>
        <p:spPr>
          <a:xfrm>
            <a:off x="236520" y="4137480"/>
            <a:ext cx="2491200" cy="860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tabLst>
                <a:tab pos="0" algn="l"/>
              </a:tabLst>
            </a:pPr>
            <a:r>
              <a:rPr lang="ru-RU" sz="1000" b="0" strike="noStrike" spc="-1" dirty="0" smtClean="0">
                <a:solidFill>
                  <a:srgbClr val="000000"/>
                </a:solidFill>
                <a:latin typeface="Open Sans"/>
                <a:ea typeface="Open Sans"/>
              </a:rPr>
              <a:t>                                  Климат </a:t>
            </a:r>
            <a:r>
              <a:rPr lang="ru-RU" sz="1000" b="0" strike="noStrike" spc="-1" dirty="0">
                <a:solidFill>
                  <a:srgbClr val="000000"/>
                </a:solidFill>
                <a:latin typeface="Open Sans"/>
                <a:ea typeface="Open Sans"/>
              </a:rPr>
              <a:t>умеренно континентальный со сравнительно теплым летом и умеренно холодной зимой. Наиболее холодный месяц – январь, наиболее теплый – июль.</a:t>
            </a:r>
            <a:endParaRPr lang="ru-RU" sz="1000" b="0" strike="noStrike" spc="-1" dirty="0">
              <a:latin typeface="Arial"/>
            </a:endParaRPr>
          </a:p>
        </p:txBody>
      </p:sp>
      <p:sp>
        <p:nvSpPr>
          <p:cNvPr id="219" name="TextBox 53"/>
          <p:cNvSpPr/>
          <p:nvPr/>
        </p:nvSpPr>
        <p:spPr>
          <a:xfrm>
            <a:off x="177840" y="1146240"/>
            <a:ext cx="2576520" cy="41404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tabLst>
                <a:tab pos="0" algn="l"/>
              </a:tabLst>
            </a:pPr>
            <a:r>
              <a:rPr lang="ru-RU" sz="1000" b="0" strike="noStrike" spc="-1" dirty="0" smtClean="0">
                <a:solidFill>
                  <a:srgbClr val="000000"/>
                </a:solidFill>
                <a:latin typeface="Open Sans"/>
                <a:ea typeface="Open Sans"/>
              </a:rPr>
              <a:t>          Две </a:t>
            </a:r>
            <a:r>
              <a:rPr lang="ru-RU" sz="1000" b="0" strike="noStrike" spc="-1" dirty="0">
                <a:solidFill>
                  <a:srgbClr val="000000"/>
                </a:solidFill>
                <a:latin typeface="Open Sans"/>
                <a:ea typeface="Open Sans"/>
              </a:rPr>
              <a:t>основных  реки - Угра и </a:t>
            </a:r>
            <a:r>
              <a:rPr lang="ru-RU" sz="1000" b="0" strike="noStrike" spc="-1" dirty="0" err="1">
                <a:solidFill>
                  <a:srgbClr val="000000"/>
                </a:solidFill>
                <a:latin typeface="Open Sans"/>
                <a:ea typeface="Open Sans"/>
              </a:rPr>
              <a:t>Воря</a:t>
            </a:r>
            <a:r>
              <a:rPr lang="ru-RU" sz="1000" b="0" strike="noStrike" spc="-1" dirty="0">
                <a:solidFill>
                  <a:srgbClr val="000000"/>
                </a:solidFill>
                <a:latin typeface="Open Sans"/>
                <a:ea typeface="Open Sans"/>
              </a:rPr>
              <a:t>. </a:t>
            </a:r>
            <a:r>
              <a:rPr lang="ru-RU" sz="1050" b="0" strike="noStrike" spc="-1" dirty="0">
                <a:solidFill>
                  <a:srgbClr val="000000"/>
                </a:solidFill>
                <a:latin typeface="Open Sans"/>
                <a:ea typeface="Open Sans"/>
              </a:rPr>
              <a:t>Обе реки несудоходны.</a:t>
            </a:r>
            <a:endParaRPr lang="ru-RU" sz="1050" b="0" strike="noStrike" spc="-1" dirty="0">
              <a:latin typeface="Arial"/>
            </a:endParaRPr>
          </a:p>
        </p:txBody>
      </p:sp>
      <p:pic>
        <p:nvPicPr>
          <p:cNvPr id="220" name="Рисунок 56"/>
          <p:cNvPicPr/>
          <p:nvPr/>
        </p:nvPicPr>
        <p:blipFill>
          <a:blip r:embed="rId8"/>
          <a:stretch/>
        </p:blipFill>
        <p:spPr>
          <a:xfrm>
            <a:off x="601560" y="1708200"/>
            <a:ext cx="346320" cy="333720"/>
          </a:xfrm>
          <a:prstGeom prst="rect">
            <a:avLst/>
          </a:prstGeom>
          <a:ln w="0">
            <a:noFill/>
          </a:ln>
        </p:spPr>
      </p:pic>
      <p:pic>
        <p:nvPicPr>
          <p:cNvPr id="221" name="Рисунок 57"/>
          <p:cNvPicPr/>
          <p:nvPr/>
        </p:nvPicPr>
        <p:blipFill>
          <a:blip r:embed="rId9"/>
          <a:stretch/>
        </p:blipFill>
        <p:spPr>
          <a:xfrm>
            <a:off x="263160" y="955800"/>
            <a:ext cx="384840" cy="384840"/>
          </a:xfrm>
          <a:prstGeom prst="rect">
            <a:avLst/>
          </a:prstGeom>
          <a:ln w="0">
            <a:noFill/>
          </a:ln>
        </p:spPr>
      </p:pic>
      <p:pic>
        <p:nvPicPr>
          <p:cNvPr id="222" name="Рисунок 58"/>
          <p:cNvPicPr/>
          <p:nvPr/>
        </p:nvPicPr>
        <p:blipFill>
          <a:blip r:embed="rId10"/>
          <a:stretch/>
        </p:blipFill>
        <p:spPr>
          <a:xfrm>
            <a:off x="293760" y="3953520"/>
            <a:ext cx="384840" cy="407160"/>
          </a:xfrm>
          <a:prstGeom prst="rect">
            <a:avLst/>
          </a:prstGeom>
          <a:ln w="0">
            <a:noFill/>
          </a:ln>
        </p:spPr>
      </p:pic>
      <p:pic>
        <p:nvPicPr>
          <p:cNvPr id="223" name="Рисунок 59"/>
          <p:cNvPicPr/>
          <p:nvPr/>
        </p:nvPicPr>
        <p:blipFill>
          <a:blip r:embed="rId11"/>
          <a:stretch/>
        </p:blipFill>
        <p:spPr>
          <a:xfrm>
            <a:off x="520560" y="5090040"/>
            <a:ext cx="427680" cy="442440"/>
          </a:xfrm>
          <a:prstGeom prst="rect">
            <a:avLst/>
          </a:prstGeom>
          <a:ln w="0">
            <a:noFill/>
          </a:ln>
        </p:spPr>
      </p:pic>
      <p:sp>
        <p:nvSpPr>
          <p:cNvPr id="224" name="TextBox 27"/>
          <p:cNvSpPr/>
          <p:nvPr/>
        </p:nvSpPr>
        <p:spPr>
          <a:xfrm>
            <a:off x="858240" y="154800"/>
            <a:ext cx="1252500" cy="86032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ru-RU" sz="1000" spc="-1" dirty="0" err="1" smtClean="0">
                <a:solidFill>
                  <a:srgbClr val="002060"/>
                </a:solidFill>
                <a:latin typeface="Open Sans"/>
                <a:ea typeface="Open Sans"/>
              </a:rPr>
              <a:t>Темкинский</a:t>
            </a:r>
            <a:endParaRPr lang="ru-RU" sz="1000" spc="-1" dirty="0" smtClean="0"/>
          </a:p>
          <a:p>
            <a:pPr>
              <a:lnSpc>
                <a:spcPct val="100000"/>
              </a:lnSpc>
            </a:pPr>
            <a:r>
              <a:rPr lang="ru-RU" sz="1000" spc="-1" dirty="0" smtClean="0">
                <a:solidFill>
                  <a:srgbClr val="002060"/>
                </a:solidFill>
                <a:latin typeface="Open Sans"/>
                <a:ea typeface="Open Sans"/>
              </a:rPr>
              <a:t>муниципальный </a:t>
            </a:r>
          </a:p>
          <a:p>
            <a:pPr>
              <a:lnSpc>
                <a:spcPct val="100000"/>
              </a:lnSpc>
            </a:pPr>
            <a:r>
              <a:rPr lang="ru-RU" sz="1000" spc="-1" dirty="0" smtClean="0">
                <a:solidFill>
                  <a:srgbClr val="002060"/>
                </a:solidFill>
                <a:latin typeface="Open Sans"/>
                <a:ea typeface="Open Sans"/>
              </a:rPr>
              <a:t>округ</a:t>
            </a:r>
            <a:endParaRPr lang="ru-RU" sz="1000" spc="-1" dirty="0" smtClean="0"/>
          </a:p>
          <a:p>
            <a:pPr>
              <a:lnSpc>
                <a:spcPct val="100000"/>
              </a:lnSpc>
            </a:pPr>
            <a:r>
              <a:rPr lang="ru-RU" sz="1000" spc="-1" dirty="0" smtClean="0">
                <a:solidFill>
                  <a:srgbClr val="002060"/>
                </a:solidFill>
                <a:latin typeface="Open Sans"/>
                <a:ea typeface="Open Sans"/>
              </a:rPr>
              <a:t>Смоленской</a:t>
            </a:r>
            <a:endParaRPr lang="ru-RU" sz="1000" spc="-1" dirty="0" smtClean="0"/>
          </a:p>
          <a:p>
            <a:pPr>
              <a:lnSpc>
                <a:spcPct val="100000"/>
              </a:lnSpc>
            </a:pPr>
            <a:r>
              <a:rPr lang="ru-RU" sz="1000" spc="-1" dirty="0" smtClean="0">
                <a:solidFill>
                  <a:srgbClr val="002060"/>
                </a:solidFill>
                <a:latin typeface="Open Sans"/>
                <a:ea typeface="Open Sans"/>
              </a:rPr>
              <a:t>Области</a:t>
            </a:r>
            <a:endParaRPr lang="ru-RU" sz="1000" b="0" strike="noStrike" spc="-1" dirty="0">
              <a:latin typeface="Arial"/>
            </a:endParaRPr>
          </a:p>
        </p:txBody>
      </p:sp>
      <p:sp>
        <p:nvSpPr>
          <p:cNvPr id="225" name="TextBox 28"/>
          <p:cNvSpPr/>
          <p:nvPr/>
        </p:nvSpPr>
        <p:spPr>
          <a:xfrm>
            <a:off x="244440" y="439560"/>
            <a:ext cx="396000" cy="196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700" b="0" strike="noStrike" spc="-1">
                <a:solidFill>
                  <a:srgbClr val="002060"/>
                </a:solidFill>
                <a:latin typeface="Open Sans"/>
                <a:ea typeface="Open Sans"/>
              </a:rPr>
              <a:t>Герб </a:t>
            </a:r>
            <a:endParaRPr lang="ru-RU" sz="700" b="0" strike="noStrike" spc="-1">
              <a:latin typeface="Arial"/>
            </a:endParaRPr>
          </a:p>
        </p:txBody>
      </p:sp>
      <p:pic>
        <p:nvPicPr>
          <p:cNvPr id="226" name="Рисунок 29"/>
          <p:cNvPicPr/>
          <p:nvPr/>
        </p:nvPicPr>
        <p:blipFill>
          <a:blip r:embed="rId12"/>
          <a:stretch/>
        </p:blipFill>
        <p:spPr>
          <a:xfrm>
            <a:off x="226080" y="108720"/>
            <a:ext cx="597240" cy="861480"/>
          </a:xfrm>
          <a:prstGeom prst="rect">
            <a:avLst/>
          </a:prstGeom>
          <a:ln w="0">
            <a:noFill/>
          </a:ln>
        </p:spPr>
      </p:pic>
      <p:pic>
        <p:nvPicPr>
          <p:cNvPr id="227" name="Picture 1" descr="C:\Documents and Settings\таня\Рабочий стол\Темкн р-н обозначения.png"/>
          <p:cNvPicPr/>
          <p:nvPr/>
        </p:nvPicPr>
        <p:blipFill>
          <a:blip r:embed="rId13"/>
          <a:stretch/>
        </p:blipFill>
        <p:spPr>
          <a:xfrm>
            <a:off x="3228840" y="4535640"/>
            <a:ext cx="3264120" cy="1864440"/>
          </a:xfrm>
          <a:prstGeom prst="rect">
            <a:avLst/>
          </a:prstGeom>
          <a:ln w="0">
            <a:noFill/>
          </a:ln>
        </p:spPr>
      </p:pic>
      <p:pic>
        <p:nvPicPr>
          <p:cNvPr id="228" name="Picture 2" descr="C:\Documents and Settings\таня\Рабочий стол\Темкн пол иск.png"/>
          <p:cNvPicPr/>
          <p:nvPr/>
        </p:nvPicPr>
        <p:blipFill>
          <a:blip r:embed="rId14"/>
          <a:stretch/>
        </p:blipFill>
        <p:spPr>
          <a:xfrm>
            <a:off x="3228840" y="1146240"/>
            <a:ext cx="4028760" cy="3257280"/>
          </a:xfrm>
          <a:prstGeom prst="rect">
            <a:avLst/>
          </a:prstGeom>
          <a:ln w="0">
            <a:noFill/>
          </a:ln>
        </p:spPr>
      </p:pic>
      <p:pic>
        <p:nvPicPr>
          <p:cNvPr id="25602" name="Picture 2" descr="D:\Логотип.png"/>
          <p:cNvPicPr>
            <a:picLocks noChangeAspect="1" noChangeArrowheads="1"/>
          </p:cNvPicPr>
          <p:nvPr/>
        </p:nvPicPr>
        <p:blipFill>
          <a:blip r:embed="rId15" cstate="print"/>
          <a:srcRect/>
          <a:stretch>
            <a:fillRect/>
          </a:stretch>
        </p:blipFill>
        <p:spPr bwMode="auto">
          <a:xfrm>
            <a:off x="0" y="6637357"/>
            <a:ext cx="2922581" cy="922318"/>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Рисунок 76"/>
          <p:cNvPicPr/>
          <p:nvPr/>
        </p:nvPicPr>
        <p:blipFill>
          <a:blip r:embed="rId2"/>
          <a:stretch/>
        </p:blipFill>
        <p:spPr>
          <a:xfrm>
            <a:off x="6481800" y="2572200"/>
            <a:ext cx="1007640" cy="1022400"/>
          </a:xfrm>
          <a:prstGeom prst="rect">
            <a:avLst/>
          </a:prstGeom>
          <a:ln w="0">
            <a:noFill/>
          </a:ln>
        </p:spPr>
      </p:pic>
      <p:pic>
        <p:nvPicPr>
          <p:cNvPr id="230" name="Рисунок 77"/>
          <p:cNvPicPr/>
          <p:nvPr/>
        </p:nvPicPr>
        <p:blipFill>
          <a:blip r:embed="rId2"/>
          <a:stretch/>
        </p:blipFill>
        <p:spPr>
          <a:xfrm>
            <a:off x="1341720" y="2607480"/>
            <a:ext cx="1020600" cy="1022400"/>
          </a:xfrm>
          <a:prstGeom prst="rect">
            <a:avLst/>
          </a:prstGeom>
          <a:ln w="0">
            <a:noFill/>
          </a:ln>
        </p:spPr>
      </p:pic>
      <p:pic>
        <p:nvPicPr>
          <p:cNvPr id="231" name="Рисунок 78"/>
          <p:cNvPicPr/>
          <p:nvPr/>
        </p:nvPicPr>
        <p:blipFill>
          <a:blip r:embed="rId3" cstate="print"/>
          <a:stretch/>
        </p:blipFill>
        <p:spPr>
          <a:xfrm>
            <a:off x="2279639" y="156240"/>
            <a:ext cx="5000660" cy="767880"/>
          </a:xfrm>
          <a:prstGeom prst="rect">
            <a:avLst/>
          </a:prstGeom>
          <a:ln w="0">
            <a:noFill/>
          </a:ln>
        </p:spPr>
      </p:pic>
      <p:pic>
        <p:nvPicPr>
          <p:cNvPr id="232" name="Рисунок 79"/>
          <p:cNvPicPr/>
          <p:nvPr/>
        </p:nvPicPr>
        <p:blipFill>
          <a:blip r:embed="rId4">
            <a:lum bright="70000" contrast="-70000"/>
            <a:extLst>
              <a:ext uri="{BEBA8EAE-BF5A-486C-A8C5-ECC9F3942E4B}">
                <a14:imgProps xmlns="" xmlns:a14="http://schemas.microsoft.com/office/drawing/2010/main">
                  <a14:imgLayer>
                    <a14:imgEffect>
                      <a14:brightnessContrast contrast="40000"/>
                    </a14:imgEffect>
                  </a14:imgLayer>
                </a14:imgProps>
              </a:ext>
            </a:extLst>
          </a:blip>
          <a:stretch/>
        </p:blipFill>
        <p:spPr>
          <a:xfrm>
            <a:off x="0" y="1152000"/>
            <a:ext cx="2296440" cy="1367640"/>
          </a:xfrm>
          <a:prstGeom prst="rect">
            <a:avLst/>
          </a:prstGeom>
          <a:ln w="0">
            <a:noFill/>
          </a:ln>
        </p:spPr>
      </p:pic>
      <p:pic>
        <p:nvPicPr>
          <p:cNvPr id="233" name="Рисунок 80"/>
          <p:cNvPicPr/>
          <p:nvPr/>
        </p:nvPicPr>
        <p:blipFill>
          <a:blip r:embed="rId4">
            <a:lum bright="70000" contrast="-70000"/>
            <a:extLst>
              <a:ext uri="{BEBA8EAE-BF5A-486C-A8C5-ECC9F3942E4B}">
                <a14:imgProps xmlns="" xmlns:a14="http://schemas.microsoft.com/office/drawing/2010/main">
                  <a14:imgLayer>
                    <a14:imgEffect>
                      <a14:brightnessContrast contrast="40000"/>
                    </a14:imgEffect>
                  </a14:imgLayer>
                </a14:imgProps>
              </a:ext>
            </a:extLst>
          </a:blip>
          <a:stretch/>
        </p:blipFill>
        <p:spPr>
          <a:xfrm>
            <a:off x="5263200" y="1152000"/>
            <a:ext cx="2296440" cy="1367640"/>
          </a:xfrm>
          <a:prstGeom prst="rect">
            <a:avLst/>
          </a:prstGeom>
          <a:ln w="0">
            <a:noFill/>
          </a:ln>
        </p:spPr>
      </p:pic>
      <p:pic>
        <p:nvPicPr>
          <p:cNvPr id="234" name="Рисунок 81"/>
          <p:cNvPicPr/>
          <p:nvPr/>
        </p:nvPicPr>
        <p:blipFill>
          <a:blip r:embed="rId5">
            <a:lum bright="70000" contrast="-70000"/>
            <a:extLst>
              <a:ext uri="{BEBA8EAE-BF5A-486C-A8C5-ECC9F3942E4B}">
                <a14:imgProps xmlns="" xmlns:a14="http://schemas.microsoft.com/office/drawing/2010/main">
                  <a14:imgLayer>
                    <a14:imgEffect>
                      <a14:brightnessContrast contrast="40000"/>
                    </a14:imgEffect>
                  </a14:imgLayer>
                </a14:imgProps>
              </a:ext>
            </a:extLst>
          </a:blip>
          <a:stretch/>
        </p:blipFill>
        <p:spPr>
          <a:xfrm>
            <a:off x="2448000" y="1152000"/>
            <a:ext cx="2667960" cy="1360440"/>
          </a:xfrm>
          <a:prstGeom prst="rect">
            <a:avLst/>
          </a:prstGeom>
          <a:ln w="0">
            <a:noFill/>
          </a:ln>
        </p:spPr>
      </p:pic>
      <p:sp>
        <p:nvSpPr>
          <p:cNvPr id="235" name="TextBox 82"/>
          <p:cNvSpPr/>
          <p:nvPr/>
        </p:nvSpPr>
        <p:spPr>
          <a:xfrm>
            <a:off x="2279638" y="207937"/>
            <a:ext cx="5000661"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ru-RU" b="0" strike="noStrike" spc="-1" dirty="0">
                <a:solidFill>
                  <a:srgbClr val="FFFFFF"/>
                </a:solidFill>
                <a:latin typeface="Open Sans Semibold"/>
                <a:ea typeface="Open Sans Semibold"/>
              </a:rPr>
              <a:t>Социально-экономическое </a:t>
            </a:r>
            <a:endParaRPr lang="ru-RU" b="0" strike="noStrike" spc="-1" dirty="0" smtClean="0">
              <a:solidFill>
                <a:srgbClr val="FFFFFF"/>
              </a:solidFill>
              <a:latin typeface="Open Sans Semibold"/>
              <a:ea typeface="Open Sans Semibold"/>
            </a:endParaRPr>
          </a:p>
          <a:p>
            <a:pPr algn="ctr">
              <a:lnSpc>
                <a:spcPct val="100000"/>
              </a:lnSpc>
            </a:pPr>
            <a:r>
              <a:rPr lang="ru-RU" b="0" strike="noStrike" spc="-1" dirty="0" smtClean="0">
                <a:solidFill>
                  <a:srgbClr val="FFFFFF"/>
                </a:solidFill>
                <a:latin typeface="Open Sans Semibold"/>
                <a:ea typeface="Open Sans Semibold"/>
              </a:rPr>
              <a:t>развитие</a:t>
            </a:r>
            <a:endParaRPr lang="ru-RU" b="0" strike="noStrike" spc="-1" dirty="0">
              <a:latin typeface="Arial"/>
            </a:endParaRPr>
          </a:p>
        </p:txBody>
      </p:sp>
      <p:sp>
        <p:nvSpPr>
          <p:cNvPr id="236" name="TextBox 83"/>
          <p:cNvSpPr/>
          <p:nvPr/>
        </p:nvSpPr>
        <p:spPr>
          <a:xfrm>
            <a:off x="7263360" y="7190280"/>
            <a:ext cx="29988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800" b="1" i="1" strike="noStrike" spc="-1">
                <a:solidFill>
                  <a:srgbClr val="339533"/>
                </a:solidFill>
                <a:latin typeface="Open Sans Semibold"/>
                <a:ea typeface="Open Sans Semibold"/>
              </a:rPr>
              <a:t>6</a:t>
            </a:r>
            <a:endParaRPr lang="ru-RU" sz="1800" b="0" strike="noStrike" spc="-1">
              <a:latin typeface="Arial"/>
            </a:endParaRPr>
          </a:p>
        </p:txBody>
      </p:sp>
      <p:sp>
        <p:nvSpPr>
          <p:cNvPr id="237" name="TextBox 84"/>
          <p:cNvSpPr/>
          <p:nvPr/>
        </p:nvSpPr>
        <p:spPr>
          <a:xfrm>
            <a:off x="16560" y="1278360"/>
            <a:ext cx="2262960" cy="1063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600" b="1" strike="noStrike" spc="-1" dirty="0">
                <a:solidFill>
                  <a:srgbClr val="007FAC"/>
                </a:solidFill>
                <a:latin typeface="Open Sans Semibold"/>
                <a:ea typeface="Open Sans Semibold"/>
              </a:rPr>
              <a:t>Среднемесячная </a:t>
            </a:r>
            <a:endParaRPr lang="ru-RU" sz="1600" b="0" strike="noStrike" spc="-1" dirty="0">
              <a:latin typeface="Arial"/>
            </a:endParaRPr>
          </a:p>
          <a:p>
            <a:pPr algn="ctr">
              <a:lnSpc>
                <a:spcPct val="100000"/>
              </a:lnSpc>
            </a:pPr>
            <a:r>
              <a:rPr lang="ru-RU" sz="1600" b="1" strike="noStrike" spc="-1" dirty="0">
                <a:solidFill>
                  <a:srgbClr val="007FAC"/>
                </a:solidFill>
                <a:latin typeface="Open Sans Semibold"/>
                <a:ea typeface="Open Sans Semibold"/>
              </a:rPr>
              <a:t>заработная </a:t>
            </a:r>
            <a:endParaRPr lang="ru-RU" sz="1600" b="0" strike="noStrike" spc="-1" dirty="0">
              <a:latin typeface="Arial"/>
            </a:endParaRPr>
          </a:p>
          <a:p>
            <a:pPr algn="ctr">
              <a:lnSpc>
                <a:spcPct val="100000"/>
              </a:lnSpc>
            </a:pPr>
            <a:r>
              <a:rPr lang="ru-RU" sz="1600" b="1" strike="noStrike" spc="-1" dirty="0">
                <a:solidFill>
                  <a:srgbClr val="007FAC"/>
                </a:solidFill>
                <a:latin typeface="Open Sans Semibold"/>
                <a:ea typeface="Open Sans Semibold"/>
              </a:rPr>
              <a:t>плата </a:t>
            </a:r>
            <a:endParaRPr lang="ru-RU" sz="1600" b="0" strike="noStrike" spc="-1" dirty="0">
              <a:latin typeface="Arial"/>
            </a:endParaRPr>
          </a:p>
          <a:p>
            <a:pPr algn="ctr">
              <a:lnSpc>
                <a:spcPct val="100000"/>
              </a:lnSpc>
            </a:pPr>
            <a:r>
              <a:rPr lang="ru-RU" sz="1600" b="1" strike="noStrike" spc="-1" dirty="0">
                <a:solidFill>
                  <a:srgbClr val="007FAC"/>
                </a:solidFill>
                <a:latin typeface="Open Sans Semibold"/>
                <a:ea typeface="Open Sans Semibold"/>
              </a:rPr>
              <a:t>работников</a:t>
            </a:r>
            <a:endParaRPr lang="ru-RU" sz="1600" b="0" strike="noStrike" spc="-1" dirty="0">
              <a:latin typeface="Arial"/>
            </a:endParaRPr>
          </a:p>
        </p:txBody>
      </p:sp>
      <p:sp>
        <p:nvSpPr>
          <p:cNvPr id="238" name="TextBox 86"/>
          <p:cNvSpPr/>
          <p:nvPr/>
        </p:nvSpPr>
        <p:spPr>
          <a:xfrm>
            <a:off x="5276880" y="1311480"/>
            <a:ext cx="2261880" cy="91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800" b="0" strike="noStrike" spc="-1">
                <a:solidFill>
                  <a:srgbClr val="007FAC"/>
                </a:solidFill>
                <a:latin typeface="Open Sans Semibold"/>
                <a:ea typeface="Open Sans Semibold"/>
              </a:rPr>
              <a:t>Оборот</a:t>
            </a:r>
            <a:endParaRPr lang="ru-RU" sz="1800" b="0" strike="noStrike" spc="-1">
              <a:latin typeface="Arial"/>
            </a:endParaRPr>
          </a:p>
          <a:p>
            <a:pPr algn="ctr">
              <a:lnSpc>
                <a:spcPct val="100000"/>
              </a:lnSpc>
            </a:pPr>
            <a:r>
              <a:rPr lang="ru-RU" sz="1800" b="0" strike="noStrike" spc="-1">
                <a:solidFill>
                  <a:srgbClr val="007FAC"/>
                </a:solidFill>
                <a:latin typeface="Open Sans Semibold"/>
                <a:ea typeface="Open Sans Semibold"/>
              </a:rPr>
              <a:t>розничной</a:t>
            </a:r>
            <a:endParaRPr lang="ru-RU" sz="1800" b="0" strike="noStrike" spc="-1">
              <a:latin typeface="Arial"/>
            </a:endParaRPr>
          </a:p>
          <a:p>
            <a:pPr algn="ctr">
              <a:lnSpc>
                <a:spcPct val="100000"/>
              </a:lnSpc>
            </a:pPr>
            <a:r>
              <a:rPr lang="ru-RU" sz="1800" b="0" strike="noStrike" spc="-1">
                <a:solidFill>
                  <a:srgbClr val="007FAC"/>
                </a:solidFill>
                <a:latin typeface="Open Sans Semibold"/>
                <a:ea typeface="Open Sans Semibold"/>
              </a:rPr>
              <a:t>торговли</a:t>
            </a:r>
            <a:endParaRPr lang="ru-RU" sz="1800" b="0" strike="noStrike" spc="-1">
              <a:latin typeface="Arial"/>
            </a:endParaRPr>
          </a:p>
        </p:txBody>
      </p:sp>
      <p:sp>
        <p:nvSpPr>
          <p:cNvPr id="239" name="TextBox 87"/>
          <p:cNvSpPr/>
          <p:nvPr/>
        </p:nvSpPr>
        <p:spPr>
          <a:xfrm>
            <a:off x="1444680" y="2686680"/>
            <a:ext cx="785449"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600" b="0" strike="noStrike" spc="-1" dirty="0" smtClean="0">
                <a:solidFill>
                  <a:srgbClr val="000000"/>
                </a:solidFill>
                <a:latin typeface="Open Sans"/>
                <a:ea typeface="Open Sans"/>
              </a:rPr>
              <a:t>66,6</a:t>
            </a:r>
            <a:r>
              <a:rPr lang="ru-RU" sz="1800" b="0" strike="noStrike" spc="-1" dirty="0" smtClean="0">
                <a:solidFill>
                  <a:srgbClr val="000000"/>
                </a:solidFill>
                <a:latin typeface="Open Sans"/>
                <a:ea typeface="Open Sans"/>
              </a:rPr>
              <a:t>%</a:t>
            </a:r>
            <a:endParaRPr lang="ru-RU" sz="1800" b="0" strike="noStrike" spc="-1" dirty="0">
              <a:latin typeface="Arial"/>
            </a:endParaRPr>
          </a:p>
        </p:txBody>
      </p:sp>
      <p:sp>
        <p:nvSpPr>
          <p:cNvPr id="240" name="TextBox 88"/>
          <p:cNvSpPr/>
          <p:nvPr/>
        </p:nvSpPr>
        <p:spPr>
          <a:xfrm>
            <a:off x="1346760" y="2980080"/>
            <a:ext cx="1029600" cy="569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050" b="0" strike="noStrike" spc="-1" dirty="0">
                <a:solidFill>
                  <a:srgbClr val="000000"/>
                </a:solidFill>
                <a:latin typeface="Open Sans"/>
                <a:ea typeface="Open Sans"/>
              </a:rPr>
              <a:t>к средне-</a:t>
            </a:r>
            <a:endParaRPr lang="ru-RU" sz="1050" b="0" strike="noStrike" spc="-1" dirty="0">
              <a:latin typeface="Arial"/>
            </a:endParaRPr>
          </a:p>
          <a:p>
            <a:pPr algn="ctr">
              <a:lnSpc>
                <a:spcPct val="100000"/>
              </a:lnSpc>
            </a:pPr>
            <a:r>
              <a:rPr lang="ru-RU" sz="1050" b="0" strike="noStrike" spc="-1" dirty="0">
                <a:solidFill>
                  <a:srgbClr val="000000"/>
                </a:solidFill>
                <a:latin typeface="Open Sans"/>
                <a:ea typeface="Open Sans"/>
              </a:rPr>
              <a:t>областному</a:t>
            </a:r>
            <a:endParaRPr lang="ru-RU" sz="1050" b="0" strike="noStrike" spc="-1" dirty="0">
              <a:latin typeface="Arial"/>
            </a:endParaRPr>
          </a:p>
          <a:p>
            <a:pPr algn="ctr">
              <a:lnSpc>
                <a:spcPct val="100000"/>
              </a:lnSpc>
            </a:pPr>
            <a:r>
              <a:rPr lang="ru-RU" sz="1050" b="0" strike="noStrike" spc="-1" dirty="0">
                <a:solidFill>
                  <a:srgbClr val="000000"/>
                </a:solidFill>
                <a:latin typeface="Open Sans"/>
                <a:ea typeface="Open Sans"/>
              </a:rPr>
              <a:t>уровню</a:t>
            </a:r>
            <a:endParaRPr lang="ru-RU" sz="1050" b="0" strike="noStrike" spc="-1" dirty="0">
              <a:latin typeface="Arial"/>
            </a:endParaRPr>
          </a:p>
        </p:txBody>
      </p:sp>
      <p:sp>
        <p:nvSpPr>
          <p:cNvPr id="241" name="TextBox 89"/>
          <p:cNvSpPr/>
          <p:nvPr/>
        </p:nvSpPr>
        <p:spPr>
          <a:xfrm>
            <a:off x="6528240" y="2734560"/>
            <a:ext cx="118944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600" b="0" strike="noStrike" spc="-1" dirty="0" smtClean="0">
                <a:solidFill>
                  <a:srgbClr val="000000"/>
                </a:solidFill>
                <a:latin typeface="Open Sans"/>
                <a:ea typeface="Open Sans"/>
              </a:rPr>
              <a:t>127,9</a:t>
            </a:r>
            <a:r>
              <a:rPr lang="ru-RU" sz="1800" b="0" strike="noStrike" spc="-1" dirty="0" smtClean="0">
                <a:solidFill>
                  <a:srgbClr val="000000"/>
                </a:solidFill>
                <a:latin typeface="Open Sans"/>
                <a:ea typeface="Open Sans"/>
              </a:rPr>
              <a:t>%</a:t>
            </a:r>
            <a:endParaRPr lang="ru-RU" sz="1800" b="0" strike="noStrike" spc="-1" dirty="0">
              <a:latin typeface="Arial"/>
            </a:endParaRPr>
          </a:p>
        </p:txBody>
      </p:sp>
      <p:sp>
        <p:nvSpPr>
          <p:cNvPr id="242" name="TextBox 90"/>
          <p:cNvSpPr/>
          <p:nvPr/>
        </p:nvSpPr>
        <p:spPr>
          <a:xfrm>
            <a:off x="6470640" y="3044160"/>
            <a:ext cx="1029600" cy="410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050" b="0" strike="noStrike" spc="-1" dirty="0">
                <a:solidFill>
                  <a:srgbClr val="000000"/>
                </a:solidFill>
                <a:latin typeface="Open Sans"/>
                <a:ea typeface="Open Sans"/>
              </a:rPr>
              <a:t>к уровню</a:t>
            </a:r>
            <a:endParaRPr lang="ru-RU" sz="1050" b="0" strike="noStrike" spc="-1" dirty="0">
              <a:latin typeface="Arial"/>
            </a:endParaRPr>
          </a:p>
          <a:p>
            <a:pPr algn="ctr">
              <a:lnSpc>
                <a:spcPct val="100000"/>
              </a:lnSpc>
            </a:pPr>
            <a:r>
              <a:rPr lang="ru-RU" sz="1050" b="0" strike="noStrike" spc="-1" dirty="0" smtClean="0">
                <a:solidFill>
                  <a:srgbClr val="000000"/>
                </a:solidFill>
                <a:latin typeface="Open Sans"/>
                <a:ea typeface="Open Sans"/>
              </a:rPr>
              <a:t>2023 </a:t>
            </a:r>
            <a:r>
              <a:rPr lang="ru-RU" sz="1050" b="0" strike="noStrike" spc="-1" dirty="0">
                <a:solidFill>
                  <a:srgbClr val="000000"/>
                </a:solidFill>
                <a:latin typeface="Open Sans"/>
                <a:ea typeface="Open Sans"/>
              </a:rPr>
              <a:t>года</a:t>
            </a:r>
            <a:endParaRPr lang="ru-RU" sz="1050" b="0" strike="noStrike" spc="-1" dirty="0">
              <a:latin typeface="Arial"/>
            </a:endParaRPr>
          </a:p>
        </p:txBody>
      </p:sp>
      <p:sp>
        <p:nvSpPr>
          <p:cNvPr id="243" name="TextBox 93"/>
          <p:cNvSpPr/>
          <p:nvPr/>
        </p:nvSpPr>
        <p:spPr>
          <a:xfrm>
            <a:off x="75240" y="2722320"/>
            <a:ext cx="1199985" cy="798765"/>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ru-RU" sz="2800" b="1" strike="noStrike" spc="-1" dirty="0" smtClean="0">
                <a:solidFill>
                  <a:srgbClr val="254061"/>
                </a:solidFill>
                <a:latin typeface="Open Sans Semibold"/>
                <a:ea typeface="Open Sans Semibold"/>
              </a:rPr>
              <a:t>42,7</a:t>
            </a:r>
            <a:r>
              <a:t/>
            </a:r>
            <a:br/>
            <a:r>
              <a:rPr lang="ru-RU" sz="1800" b="0" strike="noStrike" spc="-1" dirty="0">
                <a:solidFill>
                  <a:srgbClr val="254061"/>
                </a:solidFill>
                <a:latin typeface="Open Sans"/>
                <a:ea typeface="Open Sans"/>
              </a:rPr>
              <a:t>тыс. руб.</a:t>
            </a:r>
            <a:r>
              <a:rPr lang="ru-RU" sz="1800" b="1" strike="noStrike" spc="-1" dirty="0">
                <a:solidFill>
                  <a:srgbClr val="254061"/>
                </a:solidFill>
                <a:latin typeface="Open Sans Semibold"/>
                <a:ea typeface="Open Sans Semibold"/>
              </a:rPr>
              <a:t> </a:t>
            </a:r>
            <a:endParaRPr lang="ru-RU" sz="1800" b="0" strike="noStrike" spc="-1" dirty="0">
              <a:latin typeface="Arial"/>
            </a:endParaRPr>
          </a:p>
        </p:txBody>
      </p:sp>
      <p:sp>
        <p:nvSpPr>
          <p:cNvPr id="244" name="TextBox 94"/>
          <p:cNvSpPr/>
          <p:nvPr/>
        </p:nvSpPr>
        <p:spPr>
          <a:xfrm>
            <a:off x="2779705" y="2708267"/>
            <a:ext cx="1143008" cy="73721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ru-RU" sz="2800" b="1" strike="noStrike" spc="-1" dirty="0" smtClean="0">
                <a:solidFill>
                  <a:srgbClr val="1F497D"/>
                </a:solidFill>
                <a:latin typeface="Open Sans Semibold"/>
                <a:ea typeface="Open Sans Semibold"/>
              </a:rPr>
              <a:t>84,8</a:t>
            </a:r>
            <a:r>
              <a:rPr lang="ru-RU" sz="2800" b="1" strike="noStrike" spc="-1" dirty="0" smtClean="0">
                <a:solidFill>
                  <a:srgbClr val="FF0000"/>
                </a:solidFill>
                <a:latin typeface="Open Sans Semibold"/>
                <a:ea typeface="Open Sans Semibold"/>
              </a:rPr>
              <a:t> </a:t>
            </a:r>
          </a:p>
          <a:p>
            <a:pPr algn="ctr">
              <a:lnSpc>
                <a:spcPct val="100000"/>
              </a:lnSpc>
            </a:pPr>
            <a:r>
              <a:rPr lang="ru-RU" sz="1400" b="0" strike="noStrike" spc="-1" dirty="0" smtClean="0">
                <a:solidFill>
                  <a:srgbClr val="254061"/>
                </a:solidFill>
                <a:latin typeface="Open Sans"/>
                <a:ea typeface="Open Sans"/>
              </a:rPr>
              <a:t>млн</a:t>
            </a:r>
            <a:r>
              <a:rPr lang="ru-RU" sz="1400" b="0" strike="noStrike" spc="-1" dirty="0">
                <a:solidFill>
                  <a:srgbClr val="254061"/>
                </a:solidFill>
                <a:latin typeface="Open Sans"/>
                <a:ea typeface="Open Sans"/>
              </a:rPr>
              <a:t>. руб.</a:t>
            </a:r>
            <a:endParaRPr lang="ru-RU" sz="1400" b="0" strike="noStrike" spc="-1" dirty="0">
              <a:latin typeface="Arial"/>
            </a:endParaRPr>
          </a:p>
        </p:txBody>
      </p:sp>
      <p:sp>
        <p:nvSpPr>
          <p:cNvPr id="245" name="TextBox 95"/>
          <p:cNvSpPr/>
          <p:nvPr/>
        </p:nvSpPr>
        <p:spPr>
          <a:xfrm>
            <a:off x="4762080" y="2676240"/>
            <a:ext cx="1994760" cy="730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800" b="1" strike="noStrike" spc="-1" dirty="0" smtClean="0">
                <a:solidFill>
                  <a:srgbClr val="254061"/>
                </a:solidFill>
                <a:latin typeface="Open Sans Semibold"/>
                <a:ea typeface="Open Sans Semibold"/>
              </a:rPr>
              <a:t>475,0</a:t>
            </a:r>
            <a:endParaRPr lang="ru-RU" sz="2800" b="0" strike="noStrike" spc="-1" dirty="0">
              <a:latin typeface="Arial"/>
            </a:endParaRPr>
          </a:p>
          <a:p>
            <a:pPr algn="ctr">
              <a:lnSpc>
                <a:spcPct val="100000"/>
              </a:lnSpc>
            </a:pPr>
            <a:r>
              <a:rPr lang="ru-RU" sz="1400" b="0" strike="noStrike" spc="-1" dirty="0">
                <a:solidFill>
                  <a:srgbClr val="254061"/>
                </a:solidFill>
                <a:latin typeface="Open Sans"/>
                <a:ea typeface="Open Sans"/>
              </a:rPr>
              <a:t>млн. руб.</a:t>
            </a:r>
            <a:endParaRPr lang="ru-RU" sz="1400" b="0" strike="noStrike" spc="-1" dirty="0">
              <a:latin typeface="Arial"/>
            </a:endParaRPr>
          </a:p>
        </p:txBody>
      </p:sp>
      <p:pic>
        <p:nvPicPr>
          <p:cNvPr id="246" name="Рисунок 96"/>
          <p:cNvPicPr/>
          <p:nvPr/>
        </p:nvPicPr>
        <p:blipFill>
          <a:blip r:embed="rId5">
            <a:lum bright="70000" contrast="-70000"/>
            <a:extLst>
              <a:ext uri="{BEBA8EAE-BF5A-486C-A8C5-ECC9F3942E4B}">
                <a14:imgProps xmlns="" xmlns:a14="http://schemas.microsoft.com/office/drawing/2010/main">
                  <a14:imgLayer>
                    <a14:imgEffect>
                      <a14:brightnessContrast contrast="40000"/>
                    </a14:imgEffect>
                  </a14:imgLayer>
                </a14:imgProps>
              </a:ext>
            </a:extLst>
          </a:blip>
          <a:stretch/>
        </p:blipFill>
        <p:spPr>
          <a:xfrm>
            <a:off x="434880" y="3795480"/>
            <a:ext cx="2481480" cy="2726640"/>
          </a:xfrm>
          <a:prstGeom prst="rect">
            <a:avLst/>
          </a:prstGeom>
          <a:ln w="0">
            <a:noFill/>
          </a:ln>
        </p:spPr>
      </p:pic>
      <p:pic>
        <p:nvPicPr>
          <p:cNvPr id="247" name="Рисунок 97"/>
          <p:cNvPicPr/>
          <p:nvPr/>
        </p:nvPicPr>
        <p:blipFill>
          <a:blip r:embed="rId6">
            <a:extLst>
              <a:ext uri="{BEBA8EAE-BF5A-486C-A8C5-ECC9F3942E4B}">
                <a14:imgProps xmlns="" xmlns:a14="http://schemas.microsoft.com/office/drawing/2010/main">
                  <a14:imgLayer>
                    <a14:imgEffect>
                      <a14:brightnessContrast bright="-20000" contrast="-20000"/>
                    </a14:imgEffect>
                  </a14:imgLayer>
                </a14:imgProps>
              </a:ext>
            </a:extLst>
          </a:blip>
          <a:stretch/>
        </p:blipFill>
        <p:spPr>
          <a:xfrm>
            <a:off x="528120" y="4435200"/>
            <a:ext cx="849240" cy="847800"/>
          </a:xfrm>
          <a:prstGeom prst="rect">
            <a:avLst/>
          </a:prstGeom>
          <a:ln w="0">
            <a:noFill/>
          </a:ln>
        </p:spPr>
      </p:pic>
      <p:sp>
        <p:nvSpPr>
          <p:cNvPr id="248" name="TextBox 99"/>
          <p:cNvSpPr/>
          <p:nvPr/>
        </p:nvSpPr>
        <p:spPr>
          <a:xfrm>
            <a:off x="983880" y="3831120"/>
            <a:ext cx="211680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200" b="0" strike="noStrike" spc="-1" dirty="0">
                <a:solidFill>
                  <a:srgbClr val="007FAC"/>
                </a:solidFill>
                <a:latin typeface="Open Sans Semibold"/>
                <a:ea typeface="Open Sans Semibold"/>
              </a:rPr>
              <a:t>Уровень </a:t>
            </a:r>
            <a:endParaRPr lang="ru-RU" sz="1200" b="0" strike="noStrike" spc="-1" dirty="0">
              <a:latin typeface="Arial"/>
            </a:endParaRPr>
          </a:p>
          <a:p>
            <a:pPr algn="ctr">
              <a:lnSpc>
                <a:spcPct val="100000"/>
              </a:lnSpc>
            </a:pPr>
            <a:r>
              <a:rPr lang="ru-RU" sz="1200" b="0" strike="noStrike" spc="-1" dirty="0">
                <a:solidFill>
                  <a:srgbClr val="007FAC"/>
                </a:solidFill>
                <a:latin typeface="Open Sans Semibold"/>
                <a:ea typeface="Open Sans Semibold"/>
              </a:rPr>
              <a:t>безработицы</a:t>
            </a:r>
            <a:endParaRPr lang="ru-RU" sz="1200" b="0" strike="noStrike" spc="-1" dirty="0">
              <a:latin typeface="Arial"/>
            </a:endParaRPr>
          </a:p>
        </p:txBody>
      </p:sp>
      <p:sp>
        <p:nvSpPr>
          <p:cNvPr id="249" name="TextBox 100"/>
          <p:cNvSpPr/>
          <p:nvPr/>
        </p:nvSpPr>
        <p:spPr>
          <a:xfrm>
            <a:off x="850878" y="5092920"/>
            <a:ext cx="2286017"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ru-RU" sz="1200" b="0" strike="noStrike" spc="-1" dirty="0">
                <a:solidFill>
                  <a:srgbClr val="007FAC"/>
                </a:solidFill>
                <a:latin typeface="Open Sans Semibold"/>
                <a:ea typeface="Open Sans Semibold"/>
              </a:rPr>
              <a:t>Численность </a:t>
            </a:r>
            <a:endParaRPr lang="ru-RU" sz="1200" b="0" strike="noStrike" spc="-1" dirty="0">
              <a:latin typeface="Arial"/>
            </a:endParaRPr>
          </a:p>
          <a:p>
            <a:pPr algn="ctr">
              <a:lnSpc>
                <a:spcPct val="100000"/>
              </a:lnSpc>
            </a:pPr>
            <a:r>
              <a:rPr lang="ru-RU" sz="1200" b="0" strike="noStrike" spc="-1" dirty="0">
                <a:solidFill>
                  <a:srgbClr val="007FAC"/>
                </a:solidFill>
                <a:latin typeface="Open Sans Semibold"/>
                <a:ea typeface="Open Sans Semibold"/>
              </a:rPr>
              <a:t>трудоспособного</a:t>
            </a:r>
            <a:endParaRPr lang="ru-RU" sz="1200" b="0" strike="noStrike" spc="-1" dirty="0">
              <a:latin typeface="Arial"/>
            </a:endParaRPr>
          </a:p>
          <a:p>
            <a:pPr algn="ctr">
              <a:lnSpc>
                <a:spcPct val="100000"/>
              </a:lnSpc>
            </a:pPr>
            <a:r>
              <a:rPr lang="ru-RU" sz="1200" b="0" strike="noStrike" spc="-1" dirty="0">
                <a:solidFill>
                  <a:srgbClr val="007FAC"/>
                </a:solidFill>
                <a:latin typeface="Open Sans Semibold"/>
                <a:ea typeface="Open Sans Semibold"/>
              </a:rPr>
              <a:t>населения</a:t>
            </a:r>
            <a:endParaRPr lang="ru-RU" sz="1200" b="0" strike="noStrike" spc="-1" dirty="0">
              <a:latin typeface="Arial"/>
            </a:endParaRPr>
          </a:p>
        </p:txBody>
      </p:sp>
      <p:sp>
        <p:nvSpPr>
          <p:cNvPr id="250" name="TextBox 102"/>
          <p:cNvSpPr/>
          <p:nvPr/>
        </p:nvSpPr>
        <p:spPr>
          <a:xfrm>
            <a:off x="1387440" y="4386960"/>
            <a:ext cx="1305000" cy="39865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000" b="1" strike="noStrike" spc="-1" dirty="0" smtClean="0">
                <a:solidFill>
                  <a:srgbClr val="254061"/>
                </a:solidFill>
                <a:latin typeface="Open Sans"/>
                <a:ea typeface="Open Sans"/>
              </a:rPr>
              <a:t>1,36 </a:t>
            </a:r>
            <a:r>
              <a:rPr lang="ru-RU" sz="2000" b="1" strike="noStrike" spc="-1" dirty="0">
                <a:solidFill>
                  <a:srgbClr val="254061"/>
                </a:solidFill>
                <a:latin typeface="Open Sans"/>
                <a:ea typeface="Open Sans"/>
              </a:rPr>
              <a:t>%</a:t>
            </a:r>
            <a:endParaRPr lang="ru-RU" sz="2000" b="0" strike="noStrike" spc="-1" dirty="0">
              <a:latin typeface="Arial"/>
            </a:endParaRPr>
          </a:p>
        </p:txBody>
      </p:sp>
      <p:sp>
        <p:nvSpPr>
          <p:cNvPr id="251" name="TextBox 103"/>
          <p:cNvSpPr/>
          <p:nvPr/>
        </p:nvSpPr>
        <p:spPr>
          <a:xfrm>
            <a:off x="922317" y="5708664"/>
            <a:ext cx="2214578"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ru-RU" b="1" strike="noStrike" spc="-1" dirty="0" smtClean="0">
                <a:solidFill>
                  <a:srgbClr val="254061"/>
                </a:solidFill>
                <a:latin typeface="Open Sans"/>
                <a:ea typeface="Open Sans"/>
              </a:rPr>
              <a:t>2,638 </a:t>
            </a:r>
            <a:r>
              <a:rPr lang="ru-RU" b="1" strike="noStrike" spc="-1" dirty="0">
                <a:solidFill>
                  <a:srgbClr val="254061"/>
                </a:solidFill>
                <a:latin typeface="Open Sans"/>
                <a:ea typeface="Open Sans"/>
              </a:rPr>
              <a:t>тыс. чел</a:t>
            </a:r>
            <a:r>
              <a:rPr lang="ru-RU" sz="2000" b="1" strike="noStrike" spc="-1" dirty="0">
                <a:solidFill>
                  <a:srgbClr val="254061"/>
                </a:solidFill>
                <a:latin typeface="Open Sans"/>
                <a:ea typeface="Open Sans"/>
              </a:rPr>
              <a:t>.</a:t>
            </a:r>
            <a:endParaRPr lang="ru-RU" sz="2000" b="0" strike="noStrike" spc="-1" dirty="0">
              <a:latin typeface="Arial"/>
            </a:endParaRPr>
          </a:p>
        </p:txBody>
      </p:sp>
      <p:sp>
        <p:nvSpPr>
          <p:cNvPr id="252" name="TextBox 104"/>
          <p:cNvSpPr/>
          <p:nvPr/>
        </p:nvSpPr>
        <p:spPr>
          <a:xfrm>
            <a:off x="3326040" y="3831840"/>
            <a:ext cx="259200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800" b="0" strike="noStrike" spc="-1">
                <a:solidFill>
                  <a:srgbClr val="59C0D5"/>
                </a:solidFill>
                <a:latin typeface="Open Sans Semibold"/>
                <a:ea typeface="Open Sans Semibold"/>
              </a:rPr>
              <a:t>Динамика отчислений</a:t>
            </a:r>
            <a:endParaRPr lang="ru-RU" sz="1800" b="0" strike="noStrike" spc="-1">
              <a:latin typeface="Arial"/>
            </a:endParaRPr>
          </a:p>
        </p:txBody>
      </p:sp>
      <p:pic>
        <p:nvPicPr>
          <p:cNvPr id="253" name="Рисунок 105"/>
          <p:cNvPicPr/>
          <p:nvPr/>
        </p:nvPicPr>
        <p:blipFill>
          <a:blip r:embed="rId7"/>
          <a:stretch/>
        </p:blipFill>
        <p:spPr>
          <a:xfrm>
            <a:off x="3045240" y="4213440"/>
            <a:ext cx="3891240" cy="49680"/>
          </a:xfrm>
          <a:prstGeom prst="rect">
            <a:avLst/>
          </a:prstGeom>
          <a:ln w="0">
            <a:noFill/>
          </a:ln>
        </p:spPr>
      </p:pic>
      <p:sp>
        <p:nvSpPr>
          <p:cNvPr id="254" name="TextBox 107"/>
          <p:cNvSpPr/>
          <p:nvPr/>
        </p:nvSpPr>
        <p:spPr>
          <a:xfrm>
            <a:off x="4422779" y="4422779"/>
            <a:ext cx="1714512" cy="337100"/>
          </a:xfrm>
          <a:prstGeom prst="rect">
            <a:avLst/>
          </a:prstGeom>
          <a:solidFill>
            <a:srgbClr val="ADD269"/>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ru-RU" sz="1600" b="1" strike="noStrike" spc="-1" dirty="0" smtClean="0">
                <a:solidFill>
                  <a:srgbClr val="FFFFFF"/>
                </a:solidFill>
                <a:latin typeface="Open Sans"/>
                <a:ea typeface="Open Sans"/>
              </a:rPr>
              <a:t>2024 </a:t>
            </a:r>
            <a:r>
              <a:rPr lang="ru-RU" sz="1600" b="1" strike="noStrike" spc="-1" dirty="0">
                <a:solidFill>
                  <a:srgbClr val="FFFFFF"/>
                </a:solidFill>
                <a:latin typeface="Open Sans"/>
                <a:ea typeface="Open Sans"/>
              </a:rPr>
              <a:t>год</a:t>
            </a:r>
            <a:endParaRPr lang="ru-RU" sz="1600" b="0" strike="noStrike" spc="-1" dirty="0">
              <a:latin typeface="Arial"/>
            </a:endParaRPr>
          </a:p>
        </p:txBody>
      </p:sp>
      <p:sp>
        <p:nvSpPr>
          <p:cNvPr id="255" name="TextBox 108"/>
          <p:cNvSpPr/>
          <p:nvPr/>
        </p:nvSpPr>
        <p:spPr>
          <a:xfrm>
            <a:off x="4208466" y="4710960"/>
            <a:ext cx="2071702" cy="30348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ru-RU" sz="1400" b="1" strike="noStrike" spc="-1" dirty="0" smtClean="0">
                <a:solidFill>
                  <a:srgbClr val="007FAC"/>
                </a:solidFill>
                <a:latin typeface="Open Sans"/>
                <a:ea typeface="Open Sans"/>
              </a:rPr>
              <a:t>     Объем </a:t>
            </a:r>
            <a:r>
              <a:rPr lang="ru-RU" sz="1400" b="1" strike="noStrike" spc="-1" dirty="0">
                <a:solidFill>
                  <a:srgbClr val="007FAC"/>
                </a:solidFill>
                <a:latin typeface="Open Sans"/>
                <a:ea typeface="Open Sans"/>
              </a:rPr>
              <a:t>доходов</a:t>
            </a:r>
            <a:endParaRPr lang="ru-RU" sz="1400" b="0" strike="noStrike" spc="-1" dirty="0">
              <a:latin typeface="Arial"/>
            </a:endParaRPr>
          </a:p>
        </p:txBody>
      </p:sp>
      <p:pic>
        <p:nvPicPr>
          <p:cNvPr id="257" name="Рисунок 122"/>
          <p:cNvPicPr/>
          <p:nvPr/>
        </p:nvPicPr>
        <p:blipFill>
          <a:blip r:embed="rId8"/>
          <a:stretch/>
        </p:blipFill>
        <p:spPr>
          <a:xfrm>
            <a:off x="6118920" y="3537720"/>
            <a:ext cx="680760" cy="680760"/>
          </a:xfrm>
          <a:prstGeom prst="rect">
            <a:avLst/>
          </a:prstGeom>
          <a:ln w="0">
            <a:noFill/>
          </a:ln>
        </p:spPr>
      </p:pic>
      <p:pic>
        <p:nvPicPr>
          <p:cNvPr id="258" name="Рисунок 123"/>
          <p:cNvPicPr/>
          <p:nvPr/>
        </p:nvPicPr>
        <p:blipFill>
          <a:blip r:embed="rId9" cstate="print">
            <a:lum bright="70000" contrast="-70000"/>
          </a:blip>
          <a:stretch/>
        </p:blipFill>
        <p:spPr>
          <a:xfrm rot="5400000">
            <a:off x="1003680" y="2952360"/>
            <a:ext cx="393120" cy="190800"/>
          </a:xfrm>
          <a:prstGeom prst="rect">
            <a:avLst/>
          </a:prstGeom>
          <a:ln w="0">
            <a:noFill/>
          </a:ln>
        </p:spPr>
      </p:pic>
      <p:pic>
        <p:nvPicPr>
          <p:cNvPr id="259" name="Рисунок 124"/>
          <p:cNvPicPr/>
          <p:nvPr/>
        </p:nvPicPr>
        <p:blipFill>
          <a:blip r:embed="rId9" cstate="print">
            <a:lum bright="70000" contrast="-70000"/>
          </a:blip>
          <a:stretch/>
        </p:blipFill>
        <p:spPr>
          <a:xfrm rot="5400000">
            <a:off x="6166440" y="2972520"/>
            <a:ext cx="393120" cy="190800"/>
          </a:xfrm>
          <a:prstGeom prst="rect">
            <a:avLst/>
          </a:prstGeom>
          <a:ln w="0">
            <a:noFill/>
          </a:ln>
        </p:spPr>
      </p:pic>
      <p:sp>
        <p:nvSpPr>
          <p:cNvPr id="260" name="TextBox 55"/>
          <p:cNvSpPr/>
          <p:nvPr/>
        </p:nvSpPr>
        <p:spPr>
          <a:xfrm>
            <a:off x="2491200" y="1179720"/>
            <a:ext cx="2625120" cy="1080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300" b="0" strike="noStrike" spc="-1">
                <a:solidFill>
                  <a:srgbClr val="007FAC"/>
                </a:solidFill>
                <a:latin typeface="Open Sans Semibold"/>
                <a:ea typeface="Open Sans Semibold"/>
              </a:rPr>
              <a:t>Объем отгруженных товаров собственного производства, выполненных работ и услуг по всем видам экономической деятельности</a:t>
            </a:r>
            <a:endParaRPr lang="ru-RU" sz="1300" b="0" strike="noStrike" spc="-1">
              <a:latin typeface="Arial"/>
            </a:endParaRPr>
          </a:p>
        </p:txBody>
      </p:sp>
      <p:sp>
        <p:nvSpPr>
          <p:cNvPr id="261" name="TextBox 47"/>
          <p:cNvSpPr/>
          <p:nvPr/>
        </p:nvSpPr>
        <p:spPr>
          <a:xfrm>
            <a:off x="858240" y="154800"/>
            <a:ext cx="1173824" cy="860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000" b="0" strike="noStrike" spc="-1" dirty="0" err="1">
                <a:solidFill>
                  <a:srgbClr val="002060"/>
                </a:solidFill>
                <a:latin typeface="Open Sans"/>
                <a:ea typeface="Open Sans"/>
              </a:rPr>
              <a:t>Темкинский</a:t>
            </a:r>
            <a:endParaRPr lang="ru-RU" sz="1000" b="0" strike="noStrike" spc="-1" dirty="0">
              <a:latin typeface="Arial"/>
            </a:endParaRPr>
          </a:p>
          <a:p>
            <a:pPr>
              <a:lnSpc>
                <a:spcPct val="100000"/>
              </a:lnSpc>
            </a:pPr>
            <a:r>
              <a:rPr lang="ru-RU" sz="1000" b="0" strike="noStrike" spc="-1" dirty="0" smtClean="0">
                <a:solidFill>
                  <a:srgbClr val="002060"/>
                </a:solidFill>
                <a:latin typeface="Open Sans"/>
                <a:ea typeface="Open Sans"/>
              </a:rPr>
              <a:t>муниципальный </a:t>
            </a:r>
          </a:p>
          <a:p>
            <a:pPr>
              <a:lnSpc>
                <a:spcPct val="100000"/>
              </a:lnSpc>
            </a:pPr>
            <a:r>
              <a:rPr lang="ru-RU" sz="1000" b="0" strike="noStrike" spc="-1" dirty="0" smtClean="0">
                <a:solidFill>
                  <a:srgbClr val="002060"/>
                </a:solidFill>
                <a:latin typeface="Open Sans"/>
                <a:ea typeface="Open Sans"/>
              </a:rPr>
              <a:t>округ</a:t>
            </a:r>
            <a:endParaRPr lang="ru-RU" sz="1000" b="0" strike="noStrike" spc="-1" dirty="0">
              <a:latin typeface="Arial"/>
            </a:endParaRPr>
          </a:p>
          <a:p>
            <a:pPr>
              <a:lnSpc>
                <a:spcPct val="100000"/>
              </a:lnSpc>
            </a:pPr>
            <a:r>
              <a:rPr lang="ru-RU" sz="1000" b="0" strike="noStrike" spc="-1" dirty="0">
                <a:solidFill>
                  <a:srgbClr val="002060"/>
                </a:solidFill>
                <a:latin typeface="Open Sans"/>
                <a:ea typeface="Open Sans"/>
              </a:rPr>
              <a:t>Смоленской</a:t>
            </a:r>
            <a:endParaRPr lang="ru-RU" sz="1000" b="0" strike="noStrike" spc="-1" dirty="0">
              <a:latin typeface="Arial"/>
            </a:endParaRPr>
          </a:p>
          <a:p>
            <a:pPr>
              <a:lnSpc>
                <a:spcPct val="100000"/>
              </a:lnSpc>
            </a:pPr>
            <a:r>
              <a:rPr lang="ru-RU" sz="1000" b="0" strike="noStrike" spc="-1" dirty="0">
                <a:solidFill>
                  <a:srgbClr val="002060"/>
                </a:solidFill>
                <a:latin typeface="Open Sans"/>
                <a:ea typeface="Open Sans"/>
              </a:rPr>
              <a:t>области</a:t>
            </a:r>
            <a:endParaRPr lang="ru-RU" sz="1000" b="0" strike="noStrike" spc="-1" dirty="0">
              <a:latin typeface="Arial"/>
            </a:endParaRPr>
          </a:p>
        </p:txBody>
      </p:sp>
      <p:sp>
        <p:nvSpPr>
          <p:cNvPr id="262" name="TextBox 48"/>
          <p:cNvSpPr/>
          <p:nvPr/>
        </p:nvSpPr>
        <p:spPr>
          <a:xfrm>
            <a:off x="244440" y="439560"/>
            <a:ext cx="396000" cy="196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700" b="0" strike="noStrike" spc="-1">
                <a:solidFill>
                  <a:srgbClr val="002060"/>
                </a:solidFill>
                <a:latin typeface="Open Sans"/>
                <a:ea typeface="Open Sans"/>
              </a:rPr>
              <a:t>Герб </a:t>
            </a:r>
            <a:endParaRPr lang="ru-RU" sz="700" b="0" strike="noStrike" spc="-1">
              <a:latin typeface="Arial"/>
            </a:endParaRPr>
          </a:p>
        </p:txBody>
      </p:sp>
      <p:pic>
        <p:nvPicPr>
          <p:cNvPr id="263" name="Рисунок 49"/>
          <p:cNvPicPr/>
          <p:nvPr/>
        </p:nvPicPr>
        <p:blipFill>
          <a:blip r:embed="rId10"/>
          <a:stretch/>
        </p:blipFill>
        <p:spPr>
          <a:xfrm>
            <a:off x="226080" y="108720"/>
            <a:ext cx="597240" cy="861480"/>
          </a:xfrm>
          <a:prstGeom prst="rect">
            <a:avLst/>
          </a:prstGeom>
          <a:ln w="0">
            <a:noFill/>
          </a:ln>
        </p:spPr>
      </p:pic>
      <p:sp>
        <p:nvSpPr>
          <p:cNvPr id="264" name="TextBox 69"/>
          <p:cNvSpPr/>
          <p:nvPr/>
        </p:nvSpPr>
        <p:spPr>
          <a:xfrm>
            <a:off x="4422779" y="5065721"/>
            <a:ext cx="1714512" cy="275545"/>
          </a:xfrm>
          <a:prstGeom prst="rect">
            <a:avLst/>
          </a:prstGeom>
          <a:solidFill>
            <a:srgbClr val="ADD269"/>
          </a:solidFill>
          <a:ln w="0">
            <a:noFill/>
          </a:ln>
        </p:spPr>
        <p:style>
          <a:lnRef idx="0">
            <a:scrgbClr r="0" g="0" b="0"/>
          </a:lnRef>
          <a:fillRef idx="0">
            <a:scrgbClr r="0" g="0" b="0"/>
          </a:fillRef>
          <a:effectRef idx="0">
            <a:scrgbClr r="0" g="0" b="0"/>
          </a:effectRef>
          <a:fontRef idx="minor"/>
        </p:style>
        <p:txBody>
          <a:bodyPr wrap="square" lIns="90000" tIns="45000" rIns="90000" bIns="45000" anchor="ctr">
            <a:spAutoFit/>
          </a:bodyPr>
          <a:lstStyle/>
          <a:p>
            <a:pPr algn="ctr">
              <a:lnSpc>
                <a:spcPct val="100000"/>
              </a:lnSpc>
            </a:pPr>
            <a:r>
              <a:rPr lang="ru-RU" sz="1200" b="1" strike="noStrike" spc="-1" dirty="0" smtClean="0">
                <a:solidFill>
                  <a:srgbClr val="FFFFFF"/>
                </a:solidFill>
                <a:latin typeface="Open Sans"/>
                <a:ea typeface="Open Sans"/>
              </a:rPr>
              <a:t>354,7 млн</a:t>
            </a:r>
            <a:r>
              <a:rPr lang="ru-RU" sz="1200" b="1" strike="noStrike" spc="-1" dirty="0">
                <a:solidFill>
                  <a:srgbClr val="FFFFFF"/>
                </a:solidFill>
                <a:latin typeface="Open Sans"/>
                <a:ea typeface="Open Sans"/>
              </a:rPr>
              <a:t>. руб.</a:t>
            </a:r>
            <a:endParaRPr lang="ru-RU" sz="1200" b="0" strike="noStrike" spc="-1" dirty="0">
              <a:latin typeface="Arial"/>
            </a:endParaRPr>
          </a:p>
        </p:txBody>
      </p:sp>
      <p:sp>
        <p:nvSpPr>
          <p:cNvPr id="265" name="TextBox 72"/>
          <p:cNvSpPr/>
          <p:nvPr/>
        </p:nvSpPr>
        <p:spPr>
          <a:xfrm>
            <a:off x="4422778" y="5731920"/>
            <a:ext cx="1714513" cy="275545"/>
          </a:xfrm>
          <a:prstGeom prst="rect">
            <a:avLst/>
          </a:prstGeom>
          <a:solidFill>
            <a:srgbClr val="ADD269"/>
          </a:solidFill>
          <a:ln w="0">
            <a:noFill/>
          </a:ln>
        </p:spPr>
        <p:style>
          <a:lnRef idx="0">
            <a:scrgbClr r="0" g="0" b="0"/>
          </a:lnRef>
          <a:fillRef idx="0">
            <a:scrgbClr r="0" g="0" b="0"/>
          </a:fillRef>
          <a:effectRef idx="0">
            <a:scrgbClr r="0" g="0" b="0"/>
          </a:effectRef>
          <a:fontRef idx="minor"/>
        </p:style>
        <p:txBody>
          <a:bodyPr wrap="square" lIns="90000" tIns="45000" rIns="90000" bIns="45000" anchor="ctr">
            <a:spAutoFit/>
          </a:bodyPr>
          <a:lstStyle/>
          <a:p>
            <a:pPr algn="ctr">
              <a:lnSpc>
                <a:spcPct val="100000"/>
              </a:lnSpc>
            </a:pPr>
            <a:r>
              <a:rPr lang="ru-RU" sz="1200" b="1" strike="noStrike" spc="-1" dirty="0" smtClean="0">
                <a:solidFill>
                  <a:srgbClr val="FFFFFF"/>
                </a:solidFill>
                <a:latin typeface="Open Sans"/>
                <a:ea typeface="Open Sans"/>
              </a:rPr>
              <a:t>354,7 млн</a:t>
            </a:r>
            <a:r>
              <a:rPr lang="ru-RU" sz="1200" b="1" strike="noStrike" spc="-1" dirty="0">
                <a:solidFill>
                  <a:srgbClr val="FFFFFF"/>
                </a:solidFill>
                <a:latin typeface="Open Sans"/>
                <a:ea typeface="Open Sans"/>
              </a:rPr>
              <a:t>. руб.</a:t>
            </a:r>
            <a:endParaRPr lang="ru-RU" sz="1200" b="0" strike="noStrike" spc="-1" dirty="0">
              <a:latin typeface="Arial"/>
            </a:endParaRPr>
          </a:p>
        </p:txBody>
      </p:sp>
      <p:sp>
        <p:nvSpPr>
          <p:cNvPr id="268" name="TextBox 75"/>
          <p:cNvSpPr/>
          <p:nvPr/>
        </p:nvSpPr>
        <p:spPr>
          <a:xfrm>
            <a:off x="4208465" y="5389200"/>
            <a:ext cx="2143139" cy="30348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ru-RU" sz="1400" b="1" strike="noStrike" spc="-1" dirty="0" smtClean="0">
                <a:solidFill>
                  <a:srgbClr val="007FAC"/>
                </a:solidFill>
                <a:latin typeface="Open Sans"/>
                <a:ea typeface="Open Sans"/>
              </a:rPr>
              <a:t>   Объем </a:t>
            </a:r>
            <a:r>
              <a:rPr lang="ru-RU" sz="1400" b="1" strike="noStrike" spc="-1" dirty="0">
                <a:solidFill>
                  <a:srgbClr val="007FAC"/>
                </a:solidFill>
                <a:latin typeface="Open Sans"/>
                <a:ea typeface="Open Sans"/>
              </a:rPr>
              <a:t>расходов</a:t>
            </a:r>
            <a:endParaRPr lang="ru-RU" sz="1400" b="0" strike="noStrike" spc="-1" dirty="0">
              <a:latin typeface="Arial"/>
            </a:endParaRPr>
          </a:p>
        </p:txBody>
      </p:sp>
      <p:pic>
        <p:nvPicPr>
          <p:cNvPr id="41" name="Рисунок 123"/>
          <p:cNvPicPr/>
          <p:nvPr/>
        </p:nvPicPr>
        <p:blipFill>
          <a:blip r:embed="rId9" cstate="print">
            <a:lum bright="70000" contrast="-70000"/>
          </a:blip>
          <a:stretch/>
        </p:blipFill>
        <p:spPr>
          <a:xfrm rot="5400000">
            <a:off x="3761872" y="3011984"/>
            <a:ext cx="393120" cy="214314"/>
          </a:xfrm>
          <a:prstGeom prst="rect">
            <a:avLst/>
          </a:prstGeom>
          <a:ln w="0">
            <a:noFill/>
          </a:ln>
        </p:spPr>
      </p:pic>
      <p:pic>
        <p:nvPicPr>
          <p:cNvPr id="24578" name="Picture 2" descr="D:\Логотип.png"/>
          <p:cNvPicPr>
            <a:picLocks noChangeAspect="1" noChangeArrowheads="1"/>
          </p:cNvPicPr>
          <p:nvPr/>
        </p:nvPicPr>
        <p:blipFill>
          <a:blip r:embed="rId11" cstate="print"/>
          <a:srcRect/>
          <a:stretch>
            <a:fillRect/>
          </a:stretch>
        </p:blipFill>
        <p:spPr bwMode="auto">
          <a:xfrm>
            <a:off x="0" y="6565919"/>
            <a:ext cx="2922581" cy="993756"/>
          </a:xfrm>
          <a:prstGeom prst="rect">
            <a:avLst/>
          </a:prstGeom>
          <a:noFill/>
        </p:spPr>
      </p:pic>
      <p:pic>
        <p:nvPicPr>
          <p:cNvPr id="42" name="Рисунок 76"/>
          <p:cNvPicPr/>
          <p:nvPr/>
        </p:nvPicPr>
        <p:blipFill>
          <a:blip r:embed="rId2"/>
          <a:stretch/>
        </p:blipFill>
        <p:spPr>
          <a:xfrm>
            <a:off x="4137027" y="2636829"/>
            <a:ext cx="1007640" cy="1022400"/>
          </a:xfrm>
          <a:prstGeom prst="rect">
            <a:avLst/>
          </a:prstGeom>
          <a:ln w="0">
            <a:noFill/>
          </a:ln>
        </p:spPr>
      </p:pic>
      <p:sp>
        <p:nvSpPr>
          <p:cNvPr id="45" name="TextBox 44"/>
          <p:cNvSpPr txBox="1"/>
          <p:nvPr/>
        </p:nvSpPr>
        <p:spPr>
          <a:xfrm>
            <a:off x="4137027" y="2779705"/>
            <a:ext cx="1000132" cy="338554"/>
          </a:xfrm>
          <a:prstGeom prst="rect">
            <a:avLst/>
          </a:prstGeom>
          <a:noFill/>
        </p:spPr>
        <p:txBody>
          <a:bodyPr wrap="square" rtlCol="0">
            <a:spAutoFit/>
          </a:bodyPr>
          <a:lstStyle/>
          <a:p>
            <a:r>
              <a:rPr lang="ru-RU" sz="1600" spc="-1" dirty="0" smtClean="0">
                <a:solidFill>
                  <a:srgbClr val="000000"/>
                </a:solidFill>
                <a:latin typeface="Open Sans"/>
                <a:ea typeface="Open Sans"/>
              </a:rPr>
              <a:t>108,3 </a:t>
            </a:r>
            <a:r>
              <a:rPr lang="ru-RU" sz="1600" dirty="0" smtClean="0"/>
              <a:t>%</a:t>
            </a:r>
            <a:endParaRPr lang="ru-RU" sz="1600" dirty="0"/>
          </a:p>
        </p:txBody>
      </p:sp>
      <p:sp>
        <p:nvSpPr>
          <p:cNvPr id="46" name="TextBox 45"/>
          <p:cNvSpPr txBox="1"/>
          <p:nvPr/>
        </p:nvSpPr>
        <p:spPr>
          <a:xfrm>
            <a:off x="4208465" y="3136895"/>
            <a:ext cx="928694" cy="400110"/>
          </a:xfrm>
          <a:prstGeom prst="rect">
            <a:avLst/>
          </a:prstGeom>
          <a:noFill/>
        </p:spPr>
        <p:txBody>
          <a:bodyPr wrap="square" rtlCol="0">
            <a:spAutoFit/>
          </a:bodyPr>
          <a:lstStyle/>
          <a:p>
            <a:r>
              <a:rPr lang="ru-RU" sz="1000" dirty="0" smtClean="0"/>
              <a:t>к уровню 2023 года</a:t>
            </a:r>
            <a:endParaRPr lang="ru-RU" sz="1000" dirty="0"/>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Рисунок 23"/>
          <p:cNvPicPr/>
          <p:nvPr/>
        </p:nvPicPr>
        <p:blipFill>
          <a:blip r:embed="rId2">
            <a:extLst>
              <a:ext uri="{BEBA8EAE-BF5A-486C-A8C5-ECC9F3942E4B}">
                <a14:imgProps xmlns="" xmlns:a14="http://schemas.microsoft.com/office/drawing/2010/main">
                  <a14:imgLayer>
                    <a14:imgEffect>
                      <a14:brightnessContrast bright="40000" contrast="40000"/>
                    </a14:imgEffect>
                  </a14:imgLayer>
                </a14:imgProps>
              </a:ext>
            </a:extLst>
          </a:blip>
          <a:stretch/>
        </p:blipFill>
        <p:spPr>
          <a:xfrm>
            <a:off x="214200" y="5633640"/>
            <a:ext cx="4853160" cy="708120"/>
          </a:xfrm>
          <a:prstGeom prst="rect">
            <a:avLst/>
          </a:prstGeom>
          <a:ln w="12700">
            <a:solidFill>
              <a:srgbClr val="78A45A"/>
            </a:solidFill>
            <a:prstDash val="lgDash"/>
            <a:round/>
          </a:ln>
        </p:spPr>
      </p:pic>
      <p:pic>
        <p:nvPicPr>
          <p:cNvPr id="294" name="Рисунок 22"/>
          <p:cNvPicPr/>
          <p:nvPr/>
        </p:nvPicPr>
        <p:blipFill>
          <a:blip r:embed="rId2">
            <a:extLst>
              <a:ext uri="{BEBA8EAE-BF5A-486C-A8C5-ECC9F3942E4B}">
                <a14:imgProps xmlns="" xmlns:a14="http://schemas.microsoft.com/office/drawing/2010/main">
                  <a14:imgLayer>
                    <a14:imgEffect>
                      <a14:brightnessContrast bright="40000" contrast="40000"/>
                    </a14:imgEffect>
                  </a14:imgLayer>
                </a14:imgProps>
              </a:ext>
            </a:extLst>
          </a:blip>
          <a:stretch/>
        </p:blipFill>
        <p:spPr>
          <a:xfrm>
            <a:off x="2097000" y="3944520"/>
            <a:ext cx="5289480" cy="754920"/>
          </a:xfrm>
          <a:prstGeom prst="rect">
            <a:avLst/>
          </a:prstGeom>
          <a:ln w="12700">
            <a:solidFill>
              <a:srgbClr val="2765C1"/>
            </a:solidFill>
            <a:prstDash val="lgDash"/>
            <a:round/>
          </a:ln>
        </p:spPr>
      </p:pic>
      <p:pic>
        <p:nvPicPr>
          <p:cNvPr id="295" name="Рисунок 20"/>
          <p:cNvPicPr/>
          <p:nvPr/>
        </p:nvPicPr>
        <p:blipFill>
          <a:blip r:embed="rId3">
            <a:extLst>
              <a:ext uri="{BEBA8EAE-BF5A-486C-A8C5-ECC9F3942E4B}">
                <a14:imgProps xmlns="" xmlns:a14="http://schemas.microsoft.com/office/drawing/2010/main">
                  <a14:imgLayer>
                    <a14:imgEffect>
                      <a14:brightnessContrast bright="40000" contrast="40000"/>
                    </a14:imgEffect>
                  </a14:imgLayer>
                </a14:imgProps>
              </a:ext>
            </a:extLst>
          </a:blip>
          <a:stretch/>
        </p:blipFill>
        <p:spPr>
          <a:xfrm>
            <a:off x="243000" y="1991520"/>
            <a:ext cx="5596200" cy="1003320"/>
          </a:xfrm>
          <a:prstGeom prst="rect">
            <a:avLst/>
          </a:prstGeom>
          <a:ln w="12700">
            <a:solidFill>
              <a:srgbClr val="6FCECE"/>
            </a:solidFill>
            <a:prstDash val="lgDash"/>
            <a:round/>
          </a:ln>
        </p:spPr>
      </p:pic>
      <p:pic>
        <p:nvPicPr>
          <p:cNvPr id="296" name="Рисунок 1"/>
          <p:cNvPicPr/>
          <p:nvPr/>
        </p:nvPicPr>
        <p:blipFill>
          <a:blip r:embed="rId4"/>
          <a:stretch/>
        </p:blipFill>
        <p:spPr>
          <a:xfrm>
            <a:off x="2061000" y="156240"/>
            <a:ext cx="5498280" cy="767880"/>
          </a:xfrm>
          <a:prstGeom prst="rect">
            <a:avLst/>
          </a:prstGeom>
          <a:ln w="0">
            <a:noFill/>
          </a:ln>
        </p:spPr>
      </p:pic>
      <p:sp>
        <p:nvSpPr>
          <p:cNvPr id="297" name="TextBox 2"/>
          <p:cNvSpPr/>
          <p:nvPr/>
        </p:nvSpPr>
        <p:spPr>
          <a:xfrm>
            <a:off x="2061000" y="319320"/>
            <a:ext cx="549828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400" b="0" strike="noStrike" spc="-1">
                <a:solidFill>
                  <a:srgbClr val="FFFFFF"/>
                </a:solidFill>
                <a:latin typeface="Open Sans Semibold"/>
                <a:ea typeface="Open Sans Semibold"/>
              </a:rPr>
              <a:t>Инвестиционный потенциал</a:t>
            </a:r>
            <a:endParaRPr lang="ru-RU" sz="2400" b="0" strike="noStrike" spc="-1">
              <a:latin typeface="Arial"/>
            </a:endParaRPr>
          </a:p>
        </p:txBody>
      </p:sp>
      <p:sp>
        <p:nvSpPr>
          <p:cNvPr id="298" name="TextBox 7"/>
          <p:cNvSpPr/>
          <p:nvPr/>
        </p:nvSpPr>
        <p:spPr>
          <a:xfrm>
            <a:off x="243000" y="2186640"/>
            <a:ext cx="4834440" cy="63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indent="174600" algn="just">
              <a:lnSpc>
                <a:spcPct val="100000"/>
              </a:lnSpc>
              <a:buClr>
                <a:srgbClr val="000000"/>
              </a:buClr>
              <a:buFont typeface="Arial"/>
              <a:buChar char="•"/>
            </a:pPr>
            <a:r>
              <a:rPr lang="ru-RU" sz="1200" b="0" strike="noStrike" spc="-1">
                <a:solidFill>
                  <a:srgbClr val="000000"/>
                </a:solidFill>
                <a:latin typeface="Open Sans"/>
                <a:ea typeface="Open Sans"/>
              </a:rPr>
              <a:t>Выращивание зерновых и кормовых культур</a:t>
            </a:r>
            <a:endParaRPr lang="ru-RU" sz="1200" b="0" strike="noStrike" spc="-1">
              <a:latin typeface="Arial"/>
            </a:endParaRPr>
          </a:p>
          <a:p>
            <a:pPr indent="174600" algn="just">
              <a:lnSpc>
                <a:spcPct val="100000"/>
              </a:lnSpc>
              <a:buClr>
                <a:srgbClr val="000000"/>
              </a:buClr>
              <a:buFont typeface="Arial"/>
              <a:buChar char="•"/>
            </a:pPr>
            <a:r>
              <a:rPr lang="ru-RU" sz="1200" b="0" strike="noStrike" spc="-1">
                <a:solidFill>
                  <a:srgbClr val="000000"/>
                </a:solidFill>
                <a:latin typeface="Open Sans"/>
                <a:ea typeface="Open Sans"/>
              </a:rPr>
              <a:t>Выращивание овощей и картофеля</a:t>
            </a:r>
            <a:endParaRPr lang="ru-RU" sz="1200" b="0" strike="noStrike" spc="-1">
              <a:latin typeface="Arial"/>
            </a:endParaRPr>
          </a:p>
          <a:p>
            <a:pPr indent="174600" algn="just">
              <a:lnSpc>
                <a:spcPct val="100000"/>
              </a:lnSpc>
              <a:buClr>
                <a:srgbClr val="000000"/>
              </a:buClr>
              <a:buFont typeface="Arial"/>
              <a:buChar char="•"/>
            </a:pPr>
            <a:r>
              <a:rPr lang="ru-RU" sz="1200" b="0" strike="noStrike" spc="-1">
                <a:solidFill>
                  <a:srgbClr val="000000"/>
                </a:solidFill>
                <a:latin typeface="Open Sans"/>
                <a:ea typeface="Open Sans"/>
              </a:rPr>
              <a:t>Выращивание льна</a:t>
            </a:r>
            <a:endParaRPr lang="ru-RU" sz="1200" b="0" strike="noStrike" spc="-1">
              <a:latin typeface="Arial"/>
            </a:endParaRPr>
          </a:p>
        </p:txBody>
      </p:sp>
      <p:sp>
        <p:nvSpPr>
          <p:cNvPr id="299" name="TextBox 12"/>
          <p:cNvSpPr/>
          <p:nvPr/>
        </p:nvSpPr>
        <p:spPr>
          <a:xfrm>
            <a:off x="2510640" y="1519920"/>
            <a:ext cx="2537280" cy="3952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2000" b="1" strike="noStrike" spc="-1">
                <a:solidFill>
                  <a:srgbClr val="00B050"/>
                </a:solidFill>
                <a:latin typeface="Open Sans"/>
                <a:ea typeface="Open Sans"/>
              </a:rPr>
              <a:t>Сельское хозяйство</a:t>
            </a:r>
            <a:endParaRPr lang="ru-RU" sz="2000" b="0" strike="noStrike" spc="-1">
              <a:latin typeface="Arial"/>
            </a:endParaRPr>
          </a:p>
        </p:txBody>
      </p:sp>
      <p:sp>
        <p:nvSpPr>
          <p:cNvPr id="300" name="TextBox 15"/>
          <p:cNvSpPr/>
          <p:nvPr/>
        </p:nvSpPr>
        <p:spPr>
          <a:xfrm>
            <a:off x="2190240" y="4060440"/>
            <a:ext cx="524016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indent="174600" algn="just">
              <a:lnSpc>
                <a:spcPct val="100000"/>
              </a:lnSpc>
              <a:buClr>
                <a:srgbClr val="000000"/>
              </a:buClr>
              <a:buFont typeface="Arial"/>
              <a:buChar char="•"/>
            </a:pPr>
            <a:r>
              <a:rPr lang="ru-RU" sz="1200" b="0" strike="noStrike" spc="-1">
                <a:solidFill>
                  <a:srgbClr val="000000"/>
                </a:solidFill>
                <a:latin typeface="Open Sans"/>
                <a:ea typeface="Open Sans"/>
              </a:rPr>
              <a:t>Жилищное строительство, в том числе льготное для молодых специалистов и многодетных семей</a:t>
            </a:r>
            <a:endParaRPr lang="ru-RU" sz="1200" b="0" strike="noStrike" spc="-1">
              <a:latin typeface="Arial"/>
            </a:endParaRPr>
          </a:p>
        </p:txBody>
      </p:sp>
      <p:sp>
        <p:nvSpPr>
          <p:cNvPr id="301" name="TextBox 16"/>
          <p:cNvSpPr/>
          <p:nvPr/>
        </p:nvSpPr>
        <p:spPr>
          <a:xfrm>
            <a:off x="2800800" y="3236040"/>
            <a:ext cx="1958040" cy="3952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2000" b="1" strike="noStrike" spc="-1">
                <a:solidFill>
                  <a:srgbClr val="0070C0"/>
                </a:solidFill>
                <a:latin typeface="Open Sans"/>
                <a:ea typeface="Open Sans"/>
              </a:rPr>
              <a:t>Строительство</a:t>
            </a:r>
            <a:endParaRPr lang="ru-RU" sz="2000" b="0" strike="noStrike" spc="-1">
              <a:latin typeface="Arial"/>
            </a:endParaRPr>
          </a:p>
        </p:txBody>
      </p:sp>
      <p:sp>
        <p:nvSpPr>
          <p:cNvPr id="302" name="TextBox 17"/>
          <p:cNvSpPr/>
          <p:nvPr/>
        </p:nvSpPr>
        <p:spPr>
          <a:xfrm>
            <a:off x="216360" y="5756760"/>
            <a:ext cx="485136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indent="174600" algn="just">
              <a:lnSpc>
                <a:spcPct val="100000"/>
              </a:lnSpc>
              <a:buClr>
                <a:srgbClr val="000000"/>
              </a:buClr>
              <a:buFont typeface="Arial"/>
              <a:buChar char="•"/>
            </a:pPr>
            <a:r>
              <a:rPr lang="ru-RU" sz="1200" b="0" strike="noStrike" spc="-1">
                <a:solidFill>
                  <a:srgbClr val="000000"/>
                </a:solidFill>
                <a:latin typeface="Open Sans"/>
                <a:ea typeface="Open Sans"/>
              </a:rPr>
              <a:t>Создание производств по переработке древесины и изделий из дерева</a:t>
            </a:r>
            <a:endParaRPr lang="ru-RU" sz="1200" b="0" strike="noStrike" spc="-1">
              <a:latin typeface="Arial"/>
            </a:endParaRPr>
          </a:p>
        </p:txBody>
      </p:sp>
      <p:sp>
        <p:nvSpPr>
          <p:cNvPr id="303" name="TextBox 18"/>
          <p:cNvSpPr/>
          <p:nvPr/>
        </p:nvSpPr>
        <p:spPr>
          <a:xfrm>
            <a:off x="2615400" y="5028480"/>
            <a:ext cx="2328480" cy="3952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2000" b="1" strike="noStrike" spc="-1">
                <a:solidFill>
                  <a:srgbClr val="00B050"/>
                </a:solidFill>
                <a:latin typeface="Open Sans"/>
                <a:ea typeface="Open Sans"/>
              </a:rPr>
              <a:t>Промышленность</a:t>
            </a:r>
            <a:endParaRPr lang="ru-RU" sz="2000" b="0" strike="noStrike" spc="-1">
              <a:latin typeface="Arial"/>
            </a:endParaRPr>
          </a:p>
        </p:txBody>
      </p:sp>
      <p:sp>
        <p:nvSpPr>
          <p:cNvPr id="304" name="TextBox 19"/>
          <p:cNvSpPr/>
          <p:nvPr/>
        </p:nvSpPr>
        <p:spPr>
          <a:xfrm>
            <a:off x="7280298" y="7190280"/>
            <a:ext cx="273221" cy="36468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ru-RU" sz="1800" b="1" i="1" strike="noStrike" spc="-1" dirty="0">
                <a:solidFill>
                  <a:srgbClr val="339533"/>
                </a:solidFill>
                <a:latin typeface="Open Sans Semibold"/>
                <a:ea typeface="Open Sans Semibold"/>
              </a:rPr>
              <a:t>8</a:t>
            </a:r>
            <a:endParaRPr lang="ru-RU" sz="1800" b="0" strike="noStrike" spc="-1" dirty="0">
              <a:latin typeface="Arial"/>
            </a:endParaRPr>
          </a:p>
        </p:txBody>
      </p:sp>
      <p:pic>
        <p:nvPicPr>
          <p:cNvPr id="305" name="Рисунок 21"/>
          <p:cNvPicPr/>
          <p:nvPr/>
        </p:nvPicPr>
        <p:blipFill>
          <a:blip r:embed="rId5">
            <a:lum bright="70000" contrast="-70000"/>
            <a:extLst>
              <a:ext uri="{BEBA8EAE-BF5A-486C-A8C5-ECC9F3942E4B}">
                <a14:imgProps xmlns="" xmlns:a14="http://schemas.microsoft.com/office/drawing/2010/main">
                  <a14:imgLayer>
                    <a14:imgEffect>
                      <a14:brightnessContrast contrast="40000"/>
                    </a14:imgEffect>
                  </a14:imgLayer>
                </a14:imgProps>
              </a:ext>
            </a:extLst>
          </a:blip>
          <a:stretch/>
        </p:blipFill>
        <p:spPr>
          <a:xfrm>
            <a:off x="0" y="1008720"/>
            <a:ext cx="7559280" cy="439560"/>
          </a:xfrm>
          <a:prstGeom prst="rect">
            <a:avLst/>
          </a:prstGeom>
          <a:ln w="0">
            <a:noFill/>
          </a:ln>
        </p:spPr>
      </p:pic>
      <p:sp>
        <p:nvSpPr>
          <p:cNvPr id="306" name="TextBox 5"/>
          <p:cNvSpPr/>
          <p:nvPr/>
        </p:nvSpPr>
        <p:spPr>
          <a:xfrm>
            <a:off x="9720" y="1044000"/>
            <a:ext cx="751104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800" b="1" strike="noStrike" spc="-1">
                <a:solidFill>
                  <a:srgbClr val="215968"/>
                </a:solidFill>
                <a:latin typeface="Open Sans"/>
                <a:ea typeface="Open Sans"/>
              </a:rPr>
              <a:t>Приоритетные</a:t>
            </a:r>
            <a:r>
              <a:rPr lang="ru-RU" sz="1800" b="1" strike="noStrike" spc="-1">
                <a:solidFill>
                  <a:srgbClr val="000000"/>
                </a:solidFill>
                <a:latin typeface="Open Sans"/>
                <a:ea typeface="Open Sans"/>
              </a:rPr>
              <a:t> </a:t>
            </a:r>
            <a:r>
              <a:rPr lang="ru-RU" sz="1800" b="1" strike="noStrike" spc="-1">
                <a:solidFill>
                  <a:srgbClr val="215968"/>
                </a:solidFill>
                <a:latin typeface="Open Sans"/>
                <a:ea typeface="Open Sans"/>
              </a:rPr>
              <a:t>направления инвестирования</a:t>
            </a:r>
            <a:endParaRPr lang="ru-RU" sz="1800" b="0" strike="noStrike" spc="-1">
              <a:latin typeface="Arial"/>
            </a:endParaRPr>
          </a:p>
        </p:txBody>
      </p:sp>
      <p:sp>
        <p:nvSpPr>
          <p:cNvPr id="307" name="TextBox 26"/>
          <p:cNvSpPr/>
          <p:nvPr/>
        </p:nvSpPr>
        <p:spPr>
          <a:xfrm>
            <a:off x="6056280" y="2166120"/>
            <a:ext cx="1464480" cy="276480"/>
          </a:xfrm>
          <a:prstGeom prst="rect">
            <a:avLst/>
          </a:prstGeom>
          <a:noFill/>
          <a:ln w="0">
            <a:noFill/>
          </a:ln>
        </p:spPr>
        <p:style>
          <a:lnRef idx="0">
            <a:scrgbClr r="0" g="0" b="0"/>
          </a:lnRef>
          <a:fillRef idx="0">
            <a:scrgbClr r="0" g="0" b="0"/>
          </a:fillRef>
          <a:effectRef idx="0">
            <a:scrgbClr r="0" g="0" b="0"/>
          </a:effectRef>
          <a:fontRef idx="minor"/>
        </p:style>
      </p:sp>
      <p:sp>
        <p:nvSpPr>
          <p:cNvPr id="308" name="TextBox 27"/>
          <p:cNvSpPr/>
          <p:nvPr/>
        </p:nvSpPr>
        <p:spPr>
          <a:xfrm>
            <a:off x="101520" y="3522600"/>
            <a:ext cx="1464480" cy="276480"/>
          </a:xfrm>
          <a:prstGeom prst="rect">
            <a:avLst/>
          </a:prstGeom>
          <a:noFill/>
          <a:ln w="0">
            <a:noFill/>
          </a:ln>
        </p:spPr>
        <p:style>
          <a:lnRef idx="0">
            <a:scrgbClr r="0" g="0" b="0"/>
          </a:lnRef>
          <a:fillRef idx="0">
            <a:scrgbClr r="0" g="0" b="0"/>
          </a:fillRef>
          <a:effectRef idx="0">
            <a:scrgbClr r="0" g="0" b="0"/>
          </a:effectRef>
          <a:fontRef idx="minor"/>
        </p:style>
      </p:sp>
      <p:pic>
        <p:nvPicPr>
          <p:cNvPr id="309" name="Рисунок 30" descr="Строительство.png"/>
          <p:cNvPicPr/>
          <p:nvPr/>
        </p:nvPicPr>
        <p:blipFill>
          <a:blip r:embed="rId6"/>
          <a:stretch/>
        </p:blipFill>
        <p:spPr>
          <a:xfrm>
            <a:off x="236520" y="3524040"/>
            <a:ext cx="1389960" cy="1470600"/>
          </a:xfrm>
          <a:prstGeom prst="rect">
            <a:avLst/>
          </a:prstGeom>
          <a:ln w="0">
            <a:noFill/>
          </a:ln>
        </p:spPr>
      </p:pic>
      <p:pic>
        <p:nvPicPr>
          <p:cNvPr id="310" name="Рисунок 32"/>
          <p:cNvPicPr/>
          <p:nvPr/>
        </p:nvPicPr>
        <p:blipFill>
          <a:blip r:embed="rId7"/>
          <a:stretch/>
        </p:blipFill>
        <p:spPr>
          <a:xfrm>
            <a:off x="6210720" y="1970640"/>
            <a:ext cx="1154880" cy="1154880"/>
          </a:xfrm>
          <a:prstGeom prst="rect">
            <a:avLst/>
          </a:prstGeom>
          <a:ln w="0">
            <a:noFill/>
          </a:ln>
        </p:spPr>
      </p:pic>
      <p:pic>
        <p:nvPicPr>
          <p:cNvPr id="311" name="Рисунок 33"/>
          <p:cNvPicPr/>
          <p:nvPr/>
        </p:nvPicPr>
        <p:blipFill>
          <a:blip r:embed="rId8">
            <a:extLst>
              <a:ext uri="{BEBA8EAE-BF5A-486C-A8C5-ECC9F3942E4B}">
                <a14:imgProps xmlns="" xmlns:a14="http://schemas.microsoft.com/office/drawing/2010/main">
                  <a14:imgLayer r:embed="rId9">
                    <a14:imgEffect>
                      <a14:brightnessContrast contrast="40000"/>
                    </a14:imgEffect>
                  </a14:imgLayer>
                </a14:imgProps>
              </a:ext>
            </a:extLst>
          </a:blip>
          <a:stretch/>
        </p:blipFill>
        <p:spPr>
          <a:xfrm>
            <a:off x="5382360" y="4909320"/>
            <a:ext cx="1295640" cy="1234800"/>
          </a:xfrm>
          <a:prstGeom prst="rect">
            <a:avLst/>
          </a:prstGeom>
          <a:ln w="0">
            <a:noFill/>
          </a:ln>
        </p:spPr>
      </p:pic>
      <p:sp>
        <p:nvSpPr>
          <p:cNvPr id="312" name="TextBox 28"/>
          <p:cNvSpPr/>
          <p:nvPr/>
        </p:nvSpPr>
        <p:spPr>
          <a:xfrm>
            <a:off x="858240" y="154800"/>
            <a:ext cx="1173824" cy="860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000" spc="-1" dirty="0" err="1" smtClean="0">
                <a:solidFill>
                  <a:srgbClr val="002060"/>
                </a:solidFill>
                <a:latin typeface="Open Sans"/>
                <a:ea typeface="Open Sans"/>
              </a:rPr>
              <a:t>Темкинский</a:t>
            </a:r>
            <a:endParaRPr lang="ru-RU" sz="1000" spc="-1" dirty="0" smtClean="0"/>
          </a:p>
          <a:p>
            <a:pPr>
              <a:lnSpc>
                <a:spcPct val="100000"/>
              </a:lnSpc>
            </a:pPr>
            <a:r>
              <a:rPr lang="ru-RU" sz="1000" spc="-1" dirty="0" smtClean="0">
                <a:solidFill>
                  <a:srgbClr val="002060"/>
                </a:solidFill>
                <a:latin typeface="Open Sans"/>
                <a:ea typeface="Open Sans"/>
              </a:rPr>
              <a:t>муниципальный </a:t>
            </a:r>
          </a:p>
          <a:p>
            <a:pPr>
              <a:lnSpc>
                <a:spcPct val="100000"/>
              </a:lnSpc>
            </a:pPr>
            <a:r>
              <a:rPr lang="ru-RU" sz="1000" spc="-1" dirty="0" smtClean="0">
                <a:solidFill>
                  <a:srgbClr val="002060"/>
                </a:solidFill>
                <a:latin typeface="Open Sans"/>
                <a:ea typeface="Open Sans"/>
              </a:rPr>
              <a:t>округ</a:t>
            </a:r>
            <a:endParaRPr lang="ru-RU" sz="1000" spc="-1" dirty="0" smtClean="0"/>
          </a:p>
          <a:p>
            <a:pPr>
              <a:lnSpc>
                <a:spcPct val="100000"/>
              </a:lnSpc>
            </a:pPr>
            <a:r>
              <a:rPr lang="ru-RU" sz="1000" spc="-1" dirty="0" smtClean="0">
                <a:solidFill>
                  <a:srgbClr val="002060"/>
                </a:solidFill>
                <a:latin typeface="Open Sans"/>
                <a:ea typeface="Open Sans"/>
              </a:rPr>
              <a:t>Смоленской</a:t>
            </a:r>
            <a:endParaRPr lang="ru-RU" sz="1000" spc="-1" dirty="0" smtClean="0"/>
          </a:p>
          <a:p>
            <a:pPr>
              <a:lnSpc>
                <a:spcPct val="100000"/>
              </a:lnSpc>
            </a:pPr>
            <a:r>
              <a:rPr lang="ru-RU" sz="1000" spc="-1" dirty="0" smtClean="0">
                <a:solidFill>
                  <a:srgbClr val="002060"/>
                </a:solidFill>
                <a:latin typeface="Open Sans"/>
                <a:ea typeface="Open Sans"/>
              </a:rPr>
              <a:t>области</a:t>
            </a:r>
            <a:endParaRPr lang="ru-RU" sz="1000" spc="-1" dirty="0"/>
          </a:p>
        </p:txBody>
      </p:sp>
      <p:sp>
        <p:nvSpPr>
          <p:cNvPr id="313" name="TextBox 31"/>
          <p:cNvSpPr/>
          <p:nvPr/>
        </p:nvSpPr>
        <p:spPr>
          <a:xfrm>
            <a:off x="244440" y="439560"/>
            <a:ext cx="396000" cy="196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700" b="0" strike="noStrike" spc="-1">
                <a:solidFill>
                  <a:srgbClr val="002060"/>
                </a:solidFill>
                <a:latin typeface="Open Sans"/>
                <a:ea typeface="Open Sans"/>
              </a:rPr>
              <a:t>Герб </a:t>
            </a:r>
            <a:endParaRPr lang="ru-RU" sz="700" b="0" strike="noStrike" spc="-1">
              <a:latin typeface="Arial"/>
            </a:endParaRPr>
          </a:p>
        </p:txBody>
      </p:sp>
      <p:pic>
        <p:nvPicPr>
          <p:cNvPr id="314" name="Рисунок 34"/>
          <p:cNvPicPr/>
          <p:nvPr/>
        </p:nvPicPr>
        <p:blipFill>
          <a:blip r:embed="rId10"/>
          <a:stretch/>
        </p:blipFill>
        <p:spPr>
          <a:xfrm>
            <a:off x="226080" y="108720"/>
            <a:ext cx="597240" cy="861480"/>
          </a:xfrm>
          <a:prstGeom prst="rect">
            <a:avLst/>
          </a:prstGeom>
          <a:ln w="0">
            <a:noFill/>
          </a:ln>
        </p:spPr>
      </p:pic>
      <p:pic>
        <p:nvPicPr>
          <p:cNvPr id="22530" name="Picture 2" descr="D:\Логотип.png"/>
          <p:cNvPicPr>
            <a:picLocks noChangeAspect="1" noChangeArrowheads="1"/>
          </p:cNvPicPr>
          <p:nvPr/>
        </p:nvPicPr>
        <p:blipFill>
          <a:blip r:embed="rId11" cstate="print"/>
          <a:srcRect/>
          <a:stretch>
            <a:fillRect/>
          </a:stretch>
        </p:blipFill>
        <p:spPr bwMode="auto">
          <a:xfrm>
            <a:off x="0" y="6565919"/>
            <a:ext cx="2851143" cy="993756"/>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2136763" y="207937"/>
            <a:ext cx="5143536" cy="768091"/>
          </a:xfrm>
          <a:prstGeom prst="rect">
            <a:avLst/>
          </a:prstGeom>
        </p:spPr>
      </p:pic>
      <p:sp>
        <p:nvSpPr>
          <p:cNvPr id="3" name="TextBox 2"/>
          <p:cNvSpPr txBox="1"/>
          <p:nvPr/>
        </p:nvSpPr>
        <p:spPr>
          <a:xfrm>
            <a:off x="2493952" y="279375"/>
            <a:ext cx="4929223" cy="461665"/>
          </a:xfrm>
          <a:prstGeom prst="rect">
            <a:avLst/>
          </a:prstGeom>
          <a:noFill/>
        </p:spPr>
        <p:txBody>
          <a:bodyPr wrap="square" rtlCol="0">
            <a:spAutoFit/>
          </a:bodyPr>
          <a:lstStyle/>
          <a:p>
            <a:pPr algn="ctr"/>
            <a:r>
              <a:rPr lang="ru-RU" sz="2400" dirty="0" smtClean="0">
                <a:solidFill>
                  <a:schemeClr val="bg1"/>
                </a:solidFill>
                <a:latin typeface="Verdana" panose="020B0604030504040204" pitchFamily="34" charset="0"/>
                <a:ea typeface="Verdana" panose="020B0604030504040204" pitchFamily="34" charset="0"/>
                <a:cs typeface="Open Sans Semibold" panose="020B0706030804020204" pitchFamily="34" charset="0"/>
              </a:rPr>
              <a:t>ИНВЕСТИЦИОННАЯ КАРТА</a:t>
            </a:r>
          </a:p>
        </p:txBody>
      </p:sp>
      <p:pic>
        <p:nvPicPr>
          <p:cNvPr id="5" name="Рисунок 4">
            <a:extLst>
              <a:ext uri="{FF2B5EF4-FFF2-40B4-BE49-F238E27FC236}">
                <a16:creationId xmlns="" xmlns:a16="http://schemas.microsoft.com/office/drawing/2014/main" id="{B2D7B279-F1A2-0DA6-031F-9CB87191622A}"/>
              </a:ext>
            </a:extLst>
          </p:cNvPr>
          <p:cNvPicPr>
            <a:picLocks noChangeAspect="1"/>
          </p:cNvPicPr>
          <p:nvPr/>
        </p:nvPicPr>
        <p:blipFill>
          <a:blip r:embed="rId3" cstate="print">
            <a:duotone>
              <a:schemeClr val="accent6">
                <a:shade val="45000"/>
                <a:satMod val="135000"/>
              </a:schemeClr>
              <a:prstClr val="white"/>
            </a:duotone>
            <a:extLst>
              <a:ext uri="{BEBA8EAE-BF5A-486C-A8C5-ECC9F3942E4B}">
                <a14:imgProps xmlns="" xmlns:a14="http://schemas.microsoft.com/office/drawing/2010/main">
                  <a14:imgLayer r:embed="rId4">
                    <a14:imgEffect>
                      <a14:backgroundRemoval t="10000" b="90000" l="10000" r="90000"/>
                    </a14:imgEffect>
                    <a14:imgEffect>
                      <a14:colorTemperature colorTemp="8800"/>
                    </a14:imgEffect>
                  </a14:imgLayer>
                </a14:imgProps>
              </a:ext>
            </a:extLst>
          </a:blip>
          <a:stretch>
            <a:fillRect/>
          </a:stretch>
        </p:blipFill>
        <p:spPr>
          <a:xfrm>
            <a:off x="375228" y="6045414"/>
            <a:ext cx="494166" cy="511444"/>
          </a:xfrm>
          <a:prstGeom prst="rect">
            <a:avLst/>
          </a:prstGeom>
          <a:ln>
            <a:solidFill>
              <a:srgbClr val="5D7186"/>
            </a:solidFill>
          </a:ln>
        </p:spPr>
      </p:pic>
      <p:sp>
        <p:nvSpPr>
          <p:cNvPr id="6" name="TextBox 5"/>
          <p:cNvSpPr txBox="1"/>
          <p:nvPr/>
        </p:nvSpPr>
        <p:spPr>
          <a:xfrm>
            <a:off x="889133" y="6128479"/>
            <a:ext cx="1114408" cy="400110"/>
          </a:xfrm>
          <a:prstGeom prst="rect">
            <a:avLst/>
          </a:prstGeom>
          <a:noFill/>
        </p:spPr>
        <p:txBody>
          <a:bodyPr wrap="none" rtlCol="0">
            <a:spAutoFit/>
          </a:bodyPr>
          <a:lstStyle/>
          <a:p>
            <a:r>
              <a:rPr lang="ru-RU" sz="1000" dirty="0" smtClean="0">
                <a:latin typeface="Verdana" panose="020B0604030504040204" pitchFamily="34" charset="0"/>
                <a:ea typeface="Verdana" panose="020B0604030504040204" pitchFamily="34" charset="0"/>
              </a:rPr>
              <a:t>Площадки с/х</a:t>
            </a:r>
          </a:p>
          <a:p>
            <a:r>
              <a:rPr lang="ru-RU" sz="1000" dirty="0">
                <a:latin typeface="Verdana" panose="020B0604030504040204" pitchFamily="34" charset="0"/>
                <a:ea typeface="Verdana" panose="020B0604030504040204" pitchFamily="34" charset="0"/>
              </a:rPr>
              <a:t> </a:t>
            </a:r>
            <a:r>
              <a:rPr lang="ru-RU" sz="1000" dirty="0" smtClean="0">
                <a:latin typeface="Verdana" panose="020B0604030504040204" pitchFamily="34" charset="0"/>
                <a:ea typeface="Verdana" panose="020B0604030504040204" pitchFamily="34" charset="0"/>
              </a:rPr>
              <a:t>назначения</a:t>
            </a:r>
            <a:endParaRPr lang="ru-RU" sz="1000" dirty="0">
              <a:latin typeface="Verdana" panose="020B0604030504040204" pitchFamily="34" charset="0"/>
              <a:ea typeface="Verdana" panose="020B0604030504040204" pitchFamily="34" charset="0"/>
            </a:endParaRPr>
          </a:p>
        </p:txBody>
      </p:sp>
      <p:pic>
        <p:nvPicPr>
          <p:cNvPr id="7" name="Рисунок 6"/>
          <p:cNvPicPr>
            <a:picLocks noChangeAspect="1"/>
          </p:cNvPicPr>
          <p:nvPr/>
        </p:nvPicPr>
        <p:blipFill>
          <a:blip r:embed="rId5" cstate="print">
            <a:duotone>
              <a:schemeClr val="accent2">
                <a:shade val="45000"/>
                <a:satMod val="135000"/>
              </a:schemeClr>
              <a:prstClr val="white"/>
            </a:duotone>
            <a:extLst>
              <a:ext uri="{28A0092B-C50C-407E-A947-70E740481C1C}">
                <a14:useLocalDpi xmlns="" xmlns:a14="http://schemas.microsoft.com/office/drawing/2010/main" val="0"/>
              </a:ext>
            </a:extLst>
          </a:blip>
          <a:stretch>
            <a:fillRect/>
          </a:stretch>
        </p:blipFill>
        <p:spPr>
          <a:xfrm>
            <a:off x="4222452" y="6064880"/>
            <a:ext cx="481127" cy="481127"/>
          </a:xfrm>
          <a:prstGeom prst="rect">
            <a:avLst/>
          </a:prstGeom>
          <a:ln w="12700">
            <a:solidFill>
              <a:schemeClr val="accent6">
                <a:lumMod val="75000"/>
              </a:schemeClr>
            </a:solidFill>
          </a:ln>
        </p:spPr>
      </p:pic>
      <p:sp>
        <p:nvSpPr>
          <p:cNvPr id="8" name="TextBox 7"/>
          <p:cNvSpPr txBox="1"/>
          <p:nvPr/>
        </p:nvSpPr>
        <p:spPr>
          <a:xfrm>
            <a:off x="4703579" y="6011026"/>
            <a:ext cx="1313180" cy="553998"/>
          </a:xfrm>
          <a:prstGeom prst="rect">
            <a:avLst/>
          </a:prstGeom>
          <a:noFill/>
        </p:spPr>
        <p:txBody>
          <a:bodyPr wrap="none" rtlCol="0">
            <a:spAutoFit/>
          </a:bodyPr>
          <a:lstStyle/>
          <a:p>
            <a:r>
              <a:rPr lang="ru-RU" sz="1000" dirty="0">
                <a:latin typeface="Verdana" panose="020B0604030504040204" pitchFamily="34" charset="0"/>
                <a:ea typeface="Verdana" panose="020B0604030504040204" pitchFamily="34" charset="0"/>
              </a:rPr>
              <a:t> </a:t>
            </a:r>
            <a:r>
              <a:rPr lang="ru-RU" sz="1000" dirty="0" smtClean="0">
                <a:latin typeface="Verdana" panose="020B0604030504040204" pitchFamily="34" charset="0"/>
                <a:ea typeface="Verdana" panose="020B0604030504040204" pitchFamily="34" charset="0"/>
              </a:rPr>
              <a:t>Площадки</a:t>
            </a:r>
            <a:br>
              <a:rPr lang="ru-RU" sz="1000" dirty="0" smtClean="0">
                <a:latin typeface="Verdana" panose="020B0604030504040204" pitchFamily="34" charset="0"/>
                <a:ea typeface="Verdana" panose="020B0604030504040204" pitchFamily="34" charset="0"/>
              </a:rPr>
            </a:br>
            <a:r>
              <a:rPr lang="ru-RU" sz="1000" dirty="0" smtClean="0">
                <a:latin typeface="Verdana" panose="020B0604030504040204" pitchFamily="34" charset="0"/>
                <a:ea typeface="Verdana" panose="020B0604030504040204" pitchFamily="34" charset="0"/>
              </a:rPr>
              <a:t> промышленного</a:t>
            </a:r>
          </a:p>
          <a:p>
            <a:r>
              <a:rPr lang="ru-RU" sz="1000" dirty="0" smtClean="0">
                <a:latin typeface="Verdana" panose="020B0604030504040204" pitchFamily="34" charset="0"/>
                <a:ea typeface="Verdana" panose="020B0604030504040204" pitchFamily="34" charset="0"/>
              </a:rPr>
              <a:t> назначения</a:t>
            </a:r>
            <a:endParaRPr lang="ru-RU" sz="1000" dirty="0">
              <a:latin typeface="Verdana" panose="020B0604030504040204" pitchFamily="34" charset="0"/>
              <a:ea typeface="Verdana" panose="020B0604030504040204" pitchFamily="34" charset="0"/>
            </a:endParaRPr>
          </a:p>
        </p:txBody>
      </p:sp>
      <p:pic>
        <p:nvPicPr>
          <p:cNvPr id="9" name="Рисунок 8"/>
          <p:cNvPicPr>
            <a:picLocks noChangeAspect="1"/>
          </p:cNvPicPr>
          <p:nvPr/>
        </p:nvPicPr>
        <p:blipFill>
          <a:blip r:embed="rId6" cstate="print">
            <a:duotone>
              <a:schemeClr val="accent1">
                <a:shade val="45000"/>
                <a:satMod val="135000"/>
              </a:schemeClr>
              <a:prstClr val="white"/>
            </a:duotone>
            <a:extLst>
              <a:ext uri="{28A0092B-C50C-407E-A947-70E740481C1C}">
                <a14:useLocalDpi xmlns="" xmlns:a14="http://schemas.microsoft.com/office/drawing/2010/main" val="0"/>
              </a:ext>
            </a:extLst>
          </a:blip>
          <a:stretch>
            <a:fillRect/>
          </a:stretch>
        </p:blipFill>
        <p:spPr>
          <a:xfrm>
            <a:off x="2323625" y="6032007"/>
            <a:ext cx="529357" cy="529357"/>
          </a:xfrm>
          <a:prstGeom prst="rect">
            <a:avLst/>
          </a:prstGeom>
          <a:ln>
            <a:solidFill>
              <a:srgbClr val="00B050"/>
            </a:solidFill>
          </a:ln>
        </p:spPr>
      </p:pic>
      <p:sp>
        <p:nvSpPr>
          <p:cNvPr id="10" name="TextBox 9"/>
          <p:cNvSpPr txBox="1"/>
          <p:nvPr/>
        </p:nvSpPr>
        <p:spPr>
          <a:xfrm>
            <a:off x="2868987" y="6205423"/>
            <a:ext cx="1229824" cy="246221"/>
          </a:xfrm>
          <a:prstGeom prst="rect">
            <a:avLst/>
          </a:prstGeom>
          <a:noFill/>
        </p:spPr>
        <p:txBody>
          <a:bodyPr wrap="none" rtlCol="0">
            <a:spAutoFit/>
          </a:bodyPr>
          <a:lstStyle/>
          <a:p>
            <a:r>
              <a:rPr lang="ru-RU" sz="1000" dirty="0" smtClean="0">
                <a:latin typeface="Verdana" panose="020B0604030504040204" pitchFamily="34" charset="0"/>
                <a:ea typeface="Verdana" panose="020B0604030504040204" pitchFamily="34" charset="0"/>
              </a:rPr>
              <a:t>Туризм и отдых</a:t>
            </a:r>
            <a:endParaRPr lang="ru-RU" sz="1000" dirty="0">
              <a:latin typeface="Verdana" panose="020B0604030504040204" pitchFamily="34" charset="0"/>
              <a:ea typeface="Verdana" panose="020B0604030504040204" pitchFamily="34" charset="0"/>
            </a:endParaRPr>
          </a:p>
        </p:txBody>
      </p:sp>
      <p:pic>
        <p:nvPicPr>
          <p:cNvPr id="20" name="Picture 2" descr="C:\Documents and Settings\таня\Рабочий стол\Темкинский район.png"/>
          <p:cNvPicPr/>
          <p:nvPr/>
        </p:nvPicPr>
        <p:blipFill>
          <a:blip r:embed="rId7"/>
          <a:stretch/>
        </p:blipFill>
        <p:spPr>
          <a:xfrm>
            <a:off x="850879" y="1065193"/>
            <a:ext cx="5857916" cy="5214974"/>
          </a:xfrm>
          <a:prstGeom prst="rect">
            <a:avLst/>
          </a:prstGeom>
          <a:ln w="0">
            <a:noFill/>
          </a:ln>
        </p:spPr>
      </p:pic>
      <p:pic>
        <p:nvPicPr>
          <p:cNvPr id="15" name="Рисунок 14">
            <a:extLst>
              <a:ext uri="{FF2B5EF4-FFF2-40B4-BE49-F238E27FC236}">
                <a16:creationId xmlns="" xmlns:a16="http://schemas.microsoft.com/office/drawing/2014/main" id="{B2D7B279-F1A2-0DA6-031F-9CB87191622A}"/>
              </a:ext>
            </a:extLst>
          </p:cNvPr>
          <p:cNvPicPr>
            <a:picLocks noChangeAspect="1"/>
          </p:cNvPicPr>
          <p:nvPr/>
        </p:nvPicPr>
        <p:blipFill>
          <a:blip r:embed="rId8" cstate="print">
            <a:duotone>
              <a:schemeClr val="accent6">
                <a:shade val="45000"/>
                <a:satMod val="135000"/>
              </a:schemeClr>
              <a:prstClr val="white"/>
            </a:duotone>
            <a:extLst>
              <a:ext uri="{BEBA8EAE-BF5A-486C-A8C5-ECC9F3942E4B}">
                <a14:imgProps xmlns="" xmlns:a14="http://schemas.microsoft.com/office/drawing/2010/main">
                  <a14:imgLayer r:embed="rId4">
                    <a14:imgEffect>
                      <a14:backgroundRemoval t="10000" b="90000" l="10000" r="90000"/>
                    </a14:imgEffect>
                    <a14:imgEffect>
                      <a14:colorTemperature colorTemp="8800"/>
                    </a14:imgEffect>
                  </a14:imgLayer>
                </a14:imgProps>
              </a:ext>
            </a:extLst>
          </a:blip>
          <a:stretch>
            <a:fillRect/>
          </a:stretch>
        </p:blipFill>
        <p:spPr>
          <a:xfrm>
            <a:off x="3351209" y="2994019"/>
            <a:ext cx="285752" cy="285752"/>
          </a:xfrm>
          <a:prstGeom prst="rect">
            <a:avLst/>
          </a:prstGeom>
          <a:ln>
            <a:solidFill>
              <a:srgbClr val="5D7186"/>
            </a:solidFill>
          </a:ln>
        </p:spPr>
      </p:pic>
      <p:pic>
        <p:nvPicPr>
          <p:cNvPr id="13" name="Рисунок 12"/>
          <p:cNvPicPr>
            <a:picLocks noChangeAspect="1"/>
          </p:cNvPicPr>
          <p:nvPr/>
        </p:nvPicPr>
        <p:blipFill>
          <a:blip r:embed="rId9" cstate="print">
            <a:duotone>
              <a:schemeClr val="accent2">
                <a:shade val="45000"/>
                <a:satMod val="135000"/>
              </a:schemeClr>
              <a:prstClr val="white"/>
            </a:duotone>
            <a:extLst>
              <a:ext uri="{28A0092B-C50C-407E-A947-70E740481C1C}">
                <a14:useLocalDpi xmlns="" xmlns:a14="http://schemas.microsoft.com/office/drawing/2010/main" val="0"/>
              </a:ext>
            </a:extLst>
          </a:blip>
          <a:stretch>
            <a:fillRect/>
          </a:stretch>
        </p:blipFill>
        <p:spPr>
          <a:xfrm>
            <a:off x="3994151" y="3494085"/>
            <a:ext cx="285752" cy="214314"/>
          </a:xfrm>
          <a:prstGeom prst="rect">
            <a:avLst/>
          </a:prstGeom>
          <a:ln w="12700">
            <a:solidFill>
              <a:schemeClr val="accent6">
                <a:lumMod val="75000"/>
              </a:schemeClr>
            </a:solidFill>
          </a:ln>
        </p:spPr>
      </p:pic>
      <p:pic>
        <p:nvPicPr>
          <p:cNvPr id="17" name="Рисунок 16"/>
          <p:cNvPicPr>
            <a:picLocks noChangeAspect="1"/>
          </p:cNvPicPr>
          <p:nvPr/>
        </p:nvPicPr>
        <p:blipFill>
          <a:blip r:embed="rId10" cstate="print">
            <a:duotone>
              <a:schemeClr val="accent1">
                <a:shade val="45000"/>
                <a:satMod val="135000"/>
              </a:schemeClr>
              <a:prstClr val="white"/>
            </a:duotone>
            <a:extLst>
              <a:ext uri="{28A0092B-C50C-407E-A947-70E740481C1C}">
                <a14:useLocalDpi xmlns="" xmlns:a14="http://schemas.microsoft.com/office/drawing/2010/main" val="0"/>
              </a:ext>
            </a:extLst>
          </a:blip>
          <a:stretch>
            <a:fillRect/>
          </a:stretch>
        </p:blipFill>
        <p:spPr>
          <a:xfrm>
            <a:off x="2422515" y="3065457"/>
            <a:ext cx="285751" cy="285752"/>
          </a:xfrm>
          <a:prstGeom prst="rect">
            <a:avLst/>
          </a:prstGeom>
          <a:ln>
            <a:solidFill>
              <a:srgbClr val="00B050"/>
            </a:solidFill>
          </a:ln>
        </p:spPr>
      </p:pic>
      <p:pic>
        <p:nvPicPr>
          <p:cNvPr id="18" name="Рисунок 17"/>
          <p:cNvPicPr>
            <a:picLocks noChangeAspect="1"/>
          </p:cNvPicPr>
          <p:nvPr/>
        </p:nvPicPr>
        <p:blipFill>
          <a:blip r:embed="rId9" cstate="print">
            <a:duotone>
              <a:schemeClr val="accent2">
                <a:shade val="45000"/>
                <a:satMod val="135000"/>
              </a:schemeClr>
              <a:prstClr val="white"/>
            </a:duotone>
            <a:extLst>
              <a:ext uri="{28A0092B-C50C-407E-A947-70E740481C1C}">
                <a14:useLocalDpi xmlns="" xmlns:a14="http://schemas.microsoft.com/office/drawing/2010/main" val="0"/>
              </a:ext>
            </a:extLst>
          </a:blip>
          <a:stretch>
            <a:fillRect/>
          </a:stretch>
        </p:blipFill>
        <p:spPr>
          <a:xfrm>
            <a:off x="3636961" y="3351209"/>
            <a:ext cx="285753" cy="285751"/>
          </a:xfrm>
          <a:prstGeom prst="rect">
            <a:avLst/>
          </a:prstGeom>
          <a:ln w="12700">
            <a:solidFill>
              <a:schemeClr val="accent6">
                <a:lumMod val="75000"/>
              </a:schemeClr>
            </a:solidFill>
          </a:ln>
        </p:spPr>
      </p:pic>
      <p:pic>
        <p:nvPicPr>
          <p:cNvPr id="19" name="Рисунок 18"/>
          <p:cNvPicPr>
            <a:picLocks noChangeAspect="1"/>
          </p:cNvPicPr>
          <p:nvPr/>
        </p:nvPicPr>
        <p:blipFill>
          <a:blip r:embed="rId11" cstate="print">
            <a:duotone>
              <a:schemeClr val="accent2">
                <a:shade val="45000"/>
                <a:satMod val="135000"/>
              </a:schemeClr>
              <a:prstClr val="white"/>
            </a:duotone>
            <a:extLst>
              <a:ext uri="{28A0092B-C50C-407E-A947-70E740481C1C}">
                <a14:useLocalDpi xmlns="" xmlns:a14="http://schemas.microsoft.com/office/drawing/2010/main" val="0"/>
              </a:ext>
            </a:extLst>
          </a:blip>
          <a:stretch>
            <a:fillRect/>
          </a:stretch>
        </p:blipFill>
        <p:spPr>
          <a:xfrm>
            <a:off x="4279904" y="4708532"/>
            <a:ext cx="285751" cy="285751"/>
          </a:xfrm>
          <a:prstGeom prst="rect">
            <a:avLst/>
          </a:prstGeom>
          <a:ln w="12700">
            <a:solidFill>
              <a:schemeClr val="accent6">
                <a:lumMod val="75000"/>
              </a:schemeClr>
            </a:solidFill>
          </a:ln>
        </p:spPr>
      </p:pic>
      <p:pic>
        <p:nvPicPr>
          <p:cNvPr id="16" name="Рисунок 34"/>
          <p:cNvPicPr/>
          <p:nvPr/>
        </p:nvPicPr>
        <p:blipFill>
          <a:blip r:embed="rId12"/>
          <a:stretch/>
        </p:blipFill>
        <p:spPr>
          <a:xfrm>
            <a:off x="226080" y="108720"/>
            <a:ext cx="597240" cy="861480"/>
          </a:xfrm>
          <a:prstGeom prst="rect">
            <a:avLst/>
          </a:prstGeom>
          <a:ln w="0">
            <a:noFill/>
          </a:ln>
        </p:spPr>
      </p:pic>
      <p:sp>
        <p:nvSpPr>
          <p:cNvPr id="23" name="TextBox 22"/>
          <p:cNvSpPr txBox="1"/>
          <p:nvPr/>
        </p:nvSpPr>
        <p:spPr>
          <a:xfrm>
            <a:off x="850879" y="207938"/>
            <a:ext cx="1143008" cy="1138773"/>
          </a:xfrm>
          <a:prstGeom prst="rect">
            <a:avLst/>
          </a:prstGeom>
          <a:noFill/>
        </p:spPr>
        <p:txBody>
          <a:bodyPr wrap="square" rtlCol="0">
            <a:spAutoFit/>
          </a:bodyPr>
          <a:lstStyle/>
          <a:p>
            <a:pPr>
              <a:lnSpc>
                <a:spcPct val="100000"/>
              </a:lnSpc>
            </a:pPr>
            <a:r>
              <a:rPr lang="ru-RU" sz="1000" spc="-1" dirty="0" err="1" smtClean="0">
                <a:solidFill>
                  <a:srgbClr val="002060"/>
                </a:solidFill>
                <a:latin typeface="Open Sans"/>
                <a:ea typeface="Open Sans"/>
              </a:rPr>
              <a:t>Темкинский</a:t>
            </a:r>
            <a:endParaRPr lang="ru-RU" sz="1000" spc="-1" dirty="0" smtClean="0"/>
          </a:p>
          <a:p>
            <a:pPr>
              <a:lnSpc>
                <a:spcPct val="100000"/>
              </a:lnSpc>
            </a:pPr>
            <a:r>
              <a:rPr lang="ru-RU" sz="1000" spc="-1" dirty="0" smtClean="0">
                <a:solidFill>
                  <a:srgbClr val="002060"/>
                </a:solidFill>
                <a:latin typeface="Open Sans"/>
                <a:ea typeface="Open Sans"/>
              </a:rPr>
              <a:t>муниципальный </a:t>
            </a:r>
          </a:p>
          <a:p>
            <a:pPr>
              <a:lnSpc>
                <a:spcPct val="100000"/>
              </a:lnSpc>
            </a:pPr>
            <a:r>
              <a:rPr lang="ru-RU" sz="1000" spc="-1" dirty="0" smtClean="0">
                <a:solidFill>
                  <a:srgbClr val="002060"/>
                </a:solidFill>
                <a:latin typeface="Open Sans"/>
                <a:ea typeface="Open Sans"/>
              </a:rPr>
              <a:t>округ</a:t>
            </a:r>
            <a:endParaRPr lang="ru-RU" sz="1000" spc="-1" dirty="0" smtClean="0"/>
          </a:p>
          <a:p>
            <a:pPr>
              <a:lnSpc>
                <a:spcPct val="100000"/>
              </a:lnSpc>
            </a:pPr>
            <a:r>
              <a:rPr lang="ru-RU" sz="1000" spc="-1" dirty="0" smtClean="0">
                <a:solidFill>
                  <a:srgbClr val="002060"/>
                </a:solidFill>
                <a:latin typeface="Open Sans"/>
                <a:ea typeface="Open Sans"/>
              </a:rPr>
              <a:t>Смоленской</a:t>
            </a:r>
            <a:endParaRPr lang="ru-RU" sz="1000" spc="-1" dirty="0" smtClean="0"/>
          </a:p>
          <a:p>
            <a:pPr>
              <a:lnSpc>
                <a:spcPct val="100000"/>
              </a:lnSpc>
            </a:pPr>
            <a:r>
              <a:rPr lang="ru-RU" sz="1000" spc="-1" dirty="0" smtClean="0">
                <a:solidFill>
                  <a:srgbClr val="002060"/>
                </a:solidFill>
                <a:latin typeface="Open Sans"/>
                <a:ea typeface="Open Sans"/>
              </a:rPr>
              <a:t>Области</a:t>
            </a:r>
            <a:endParaRPr lang="ru-RU" sz="1000" spc="-1" dirty="0" smtClean="0"/>
          </a:p>
          <a:p>
            <a:endParaRPr lang="ru-RU" dirty="0"/>
          </a:p>
        </p:txBody>
      </p:sp>
      <p:pic>
        <p:nvPicPr>
          <p:cNvPr id="21506" name="Picture 2" descr="D:\Логотип.png"/>
          <p:cNvPicPr>
            <a:picLocks noChangeAspect="1" noChangeArrowheads="1"/>
          </p:cNvPicPr>
          <p:nvPr/>
        </p:nvPicPr>
        <p:blipFill>
          <a:blip r:embed="rId13" cstate="print"/>
          <a:srcRect/>
          <a:stretch>
            <a:fillRect/>
          </a:stretch>
        </p:blipFill>
        <p:spPr bwMode="auto">
          <a:xfrm>
            <a:off x="0" y="6637357"/>
            <a:ext cx="2994019" cy="922318"/>
          </a:xfrm>
          <a:prstGeom prst="rect">
            <a:avLst/>
          </a:prstGeom>
          <a:noFill/>
        </p:spPr>
      </p:pic>
      <p:sp>
        <p:nvSpPr>
          <p:cNvPr id="21" name="TextBox 19"/>
          <p:cNvSpPr/>
          <p:nvPr/>
        </p:nvSpPr>
        <p:spPr>
          <a:xfrm>
            <a:off x="7280298" y="7190280"/>
            <a:ext cx="273221" cy="36787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ru-RU" sz="1800" b="1" i="1" strike="noStrike" spc="-1" dirty="0" smtClean="0">
                <a:solidFill>
                  <a:srgbClr val="339533"/>
                </a:solidFill>
                <a:latin typeface="Open Sans Semibold"/>
                <a:ea typeface="Open Sans Semibold"/>
              </a:rPr>
              <a:t>9</a:t>
            </a:r>
            <a:endParaRPr lang="ru-RU" sz="1800" b="0" strike="noStrike" spc="-1" dirty="0">
              <a:latin typeface="Arial"/>
            </a:endParaRPr>
          </a:p>
        </p:txBody>
      </p:sp>
    </p:spTree>
    <p:extLst>
      <p:ext uri="{BB962C8B-B14F-4D97-AF65-F5344CB8AC3E}">
        <p14:creationId xmlns="" xmlns:p14="http://schemas.microsoft.com/office/powerpoint/2010/main" val="4029229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 name="Рисунок 9"/>
          <p:cNvPicPr/>
          <p:nvPr/>
        </p:nvPicPr>
        <p:blipFill>
          <a:blip r:embed="rId3"/>
          <a:stretch/>
        </p:blipFill>
        <p:spPr>
          <a:xfrm>
            <a:off x="2061000" y="156240"/>
            <a:ext cx="5498280" cy="767880"/>
          </a:xfrm>
          <a:prstGeom prst="rect">
            <a:avLst/>
          </a:prstGeom>
          <a:ln w="0">
            <a:noFill/>
          </a:ln>
        </p:spPr>
      </p:pic>
      <p:sp>
        <p:nvSpPr>
          <p:cNvPr id="316" name="TextBox 2"/>
          <p:cNvSpPr/>
          <p:nvPr/>
        </p:nvSpPr>
        <p:spPr>
          <a:xfrm>
            <a:off x="2061000" y="317160"/>
            <a:ext cx="549828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400" b="0" strike="noStrike" spc="-1">
                <a:solidFill>
                  <a:srgbClr val="FFFFFF"/>
                </a:solidFill>
                <a:latin typeface="Open Sans Semibold"/>
                <a:ea typeface="Open Sans Semibold"/>
              </a:rPr>
              <a:t>Инвестиционные площадки</a:t>
            </a:r>
            <a:endParaRPr lang="ru-RU" sz="2400" b="0" strike="noStrike" spc="-1">
              <a:latin typeface="Arial"/>
            </a:endParaRPr>
          </a:p>
        </p:txBody>
      </p:sp>
      <p:sp>
        <p:nvSpPr>
          <p:cNvPr id="317" name="TextBox 14"/>
          <p:cNvSpPr/>
          <p:nvPr/>
        </p:nvSpPr>
        <p:spPr>
          <a:xfrm>
            <a:off x="7137423" y="7190280"/>
            <a:ext cx="563919" cy="36787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ru-RU" sz="1800" b="1" i="1" strike="noStrike" spc="-1" dirty="0" smtClean="0">
                <a:solidFill>
                  <a:srgbClr val="339533"/>
                </a:solidFill>
                <a:latin typeface="Open Sans Semibold"/>
                <a:ea typeface="Open Sans Semibold"/>
              </a:rPr>
              <a:t>10</a:t>
            </a:r>
            <a:endParaRPr lang="ru-RU" sz="1800" b="0" strike="noStrike" spc="-1" dirty="0">
              <a:latin typeface="Arial"/>
            </a:endParaRPr>
          </a:p>
        </p:txBody>
      </p:sp>
      <p:graphicFrame>
        <p:nvGraphicFramePr>
          <p:cNvPr id="318" name="Таблица 18"/>
          <p:cNvGraphicFramePr/>
          <p:nvPr/>
        </p:nvGraphicFramePr>
        <p:xfrm>
          <a:off x="158040" y="1090440"/>
          <a:ext cx="7224480" cy="2241720"/>
        </p:xfrm>
        <a:graphic>
          <a:graphicData uri="http://schemas.openxmlformats.org/drawingml/2006/table">
            <a:tbl>
              <a:tblPr/>
              <a:tblGrid>
                <a:gridCol w="2407351">
                  <a:extLst>
                    <a:ext uri="{9D8B030D-6E8A-4147-A177-3AD203B41FA5}">
                      <a16:colId xmlns="" xmlns:a16="http://schemas.microsoft.com/office/drawing/2014/main" val="20000"/>
                    </a:ext>
                  </a:extLst>
                </a:gridCol>
                <a:gridCol w="4817129">
                  <a:extLst>
                    <a:ext uri="{9D8B030D-6E8A-4147-A177-3AD203B41FA5}">
                      <a16:colId xmlns="" xmlns:a16="http://schemas.microsoft.com/office/drawing/2014/main" val="20001"/>
                    </a:ext>
                  </a:extLst>
                </a:gridCol>
              </a:tblGrid>
              <a:tr h="532080">
                <a:tc>
                  <a:txBody>
                    <a:bodyPr/>
                    <a:lstStyle/>
                    <a:p>
                      <a:pPr algn="ctr">
                        <a:lnSpc>
                          <a:spcPct val="100000"/>
                        </a:lnSpc>
                      </a:pPr>
                      <a:r>
                        <a:rPr lang="ru-RU" sz="1400" b="0" strike="noStrike" spc="-1" dirty="0">
                          <a:solidFill>
                            <a:srgbClr val="007FAC"/>
                          </a:solidFill>
                          <a:latin typeface="Open Sans Semibold"/>
                          <a:ea typeface="Open Sans Semibold"/>
                        </a:rPr>
                        <a:t>Инвестиционная площадка </a:t>
                      </a:r>
                      <a:endParaRPr lang="ru-RU" sz="1400" b="0" strike="noStrike" spc="-1" dirty="0">
                        <a:latin typeface="Arial"/>
                      </a:endParaRPr>
                    </a:p>
                    <a:p>
                      <a:pPr algn="ctr">
                        <a:lnSpc>
                          <a:spcPct val="100000"/>
                        </a:lnSpc>
                      </a:pPr>
                      <a:r>
                        <a:rPr lang="ru-RU" sz="1400" b="0" strike="noStrike" spc="-1" dirty="0">
                          <a:solidFill>
                            <a:srgbClr val="007FAC"/>
                          </a:solidFill>
                          <a:latin typeface="Open Sans Semibold"/>
                          <a:ea typeface="Open Sans Semibold"/>
                        </a:rPr>
                        <a:t>№ 67-20-03</a:t>
                      </a:r>
                      <a:endParaRPr lang="ru-RU" sz="140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solidFill>
                      <a:srgbClr val="D1FFFF"/>
                    </a:solidFill>
                  </a:tcPr>
                </a:tc>
                <a:tc rowSpan="2">
                  <a:txBody>
                    <a:bodyPr/>
                    <a:lstStyle/>
                    <a:p>
                      <a:endParaRPr lang="ru-RU" dirty="0"/>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0"/>
                  </a:ext>
                </a:extLst>
              </a:tr>
              <a:tr h="1510200">
                <a:tc>
                  <a:txBody>
                    <a:bodyPr/>
                    <a:lstStyle/>
                    <a:p>
                      <a:pPr algn="ctr">
                        <a:lnSpc>
                          <a:spcPct val="100000"/>
                        </a:lnSpc>
                      </a:pPr>
                      <a:r>
                        <a:rPr lang="ru-RU" sz="1400" b="0" strike="noStrike" spc="-1" dirty="0">
                          <a:solidFill>
                            <a:srgbClr val="007FAC"/>
                          </a:solidFill>
                          <a:latin typeface="Open Sans Semibold"/>
                          <a:ea typeface="Open Sans Semibold"/>
                        </a:rPr>
                        <a:t>Местоположение</a:t>
                      </a:r>
                      <a:r>
                        <a:rPr lang="ru-RU" sz="1400" b="0" strike="noStrike" spc="-1" dirty="0" smtClean="0">
                          <a:solidFill>
                            <a:srgbClr val="007FAC"/>
                          </a:solidFill>
                          <a:latin typeface="Open Sans Semibold"/>
                          <a:ea typeface="Open Sans Semibold"/>
                        </a:rPr>
                        <a:t>:</a:t>
                      </a:r>
                    </a:p>
                    <a:p>
                      <a:pPr algn="ctr">
                        <a:lnSpc>
                          <a:spcPct val="100000"/>
                        </a:lnSpc>
                      </a:pPr>
                      <a:endParaRPr lang="ru-RU" sz="1400" b="0" strike="noStrike" spc="-1" dirty="0">
                        <a:latin typeface="Arial"/>
                      </a:endParaRPr>
                    </a:p>
                    <a:p>
                      <a:pPr algn="just">
                        <a:lnSpc>
                          <a:spcPct val="100000"/>
                        </a:lnSpc>
                        <a:tabLst>
                          <a:tab pos="0" algn="l"/>
                        </a:tabLst>
                      </a:pPr>
                      <a:r>
                        <a:rPr lang="ru-RU" sz="900" b="0" strike="noStrike" spc="-1" dirty="0" err="1">
                          <a:solidFill>
                            <a:srgbClr val="000000"/>
                          </a:solidFill>
                          <a:latin typeface="Open Sans"/>
                          <a:ea typeface="Open Sans"/>
                        </a:rPr>
                        <a:t>Темкинский</a:t>
                      </a:r>
                      <a:r>
                        <a:rPr lang="ru-RU" sz="900" b="0" strike="noStrike" spc="-1" dirty="0">
                          <a:solidFill>
                            <a:srgbClr val="000000"/>
                          </a:solidFill>
                          <a:latin typeface="Open Sans"/>
                          <a:ea typeface="Open Sans"/>
                        </a:rPr>
                        <a:t> район, </a:t>
                      </a:r>
                      <a:r>
                        <a:rPr lang="ru-RU" sz="900" b="0" strike="noStrike" spc="-1" dirty="0" err="1">
                          <a:solidFill>
                            <a:srgbClr val="000000"/>
                          </a:solidFill>
                          <a:latin typeface="Open Sans"/>
                          <a:ea typeface="Open Sans"/>
                        </a:rPr>
                        <a:t>Селенское</a:t>
                      </a:r>
                      <a:r>
                        <a:rPr lang="ru-RU" sz="900" b="0" strike="noStrike" spc="-1" dirty="0">
                          <a:solidFill>
                            <a:srgbClr val="000000"/>
                          </a:solidFill>
                          <a:latin typeface="Open Sans"/>
                          <a:ea typeface="Open Sans"/>
                        </a:rPr>
                        <a:t> с/</a:t>
                      </a:r>
                      <a:r>
                        <a:rPr lang="ru-RU" sz="900" b="0" strike="noStrike" spc="-1" dirty="0" err="1">
                          <a:solidFill>
                            <a:srgbClr val="000000"/>
                          </a:solidFill>
                          <a:latin typeface="Open Sans"/>
                          <a:ea typeface="Open Sans"/>
                        </a:rPr>
                        <a:t>п</a:t>
                      </a:r>
                      <a:r>
                        <a:rPr lang="ru-RU" sz="900" b="0" strike="noStrike" spc="-1" dirty="0">
                          <a:solidFill>
                            <a:srgbClr val="000000"/>
                          </a:solidFill>
                          <a:latin typeface="Open Sans"/>
                          <a:ea typeface="Open Sans"/>
                        </a:rPr>
                        <a:t>, </a:t>
                      </a:r>
                      <a:endParaRPr lang="ru-RU" sz="900" b="0" strike="noStrike" spc="-1" dirty="0">
                        <a:latin typeface="Arial"/>
                      </a:endParaRPr>
                    </a:p>
                    <a:p>
                      <a:pPr algn="just">
                        <a:lnSpc>
                          <a:spcPct val="100000"/>
                        </a:lnSpc>
                        <a:tabLst>
                          <a:tab pos="0" algn="l"/>
                        </a:tabLst>
                      </a:pPr>
                      <a:r>
                        <a:rPr lang="ru-RU" sz="900" b="0" strike="noStrike" spc="-1" dirty="0">
                          <a:solidFill>
                            <a:srgbClr val="000000"/>
                          </a:solidFill>
                          <a:latin typeface="Open Sans"/>
                          <a:ea typeface="Open Sans"/>
                        </a:rPr>
                        <a:t>северо-западнее  д. </a:t>
                      </a:r>
                      <a:r>
                        <a:rPr lang="ru-RU" sz="900" b="0" strike="noStrike" spc="-1" dirty="0" err="1">
                          <a:solidFill>
                            <a:srgbClr val="000000"/>
                          </a:solidFill>
                          <a:latin typeface="Open Sans"/>
                          <a:ea typeface="Open Sans"/>
                        </a:rPr>
                        <a:t>Селенки</a:t>
                      </a:r>
                      <a:r>
                        <a:rPr lang="ru-RU" sz="900" b="0" strike="noStrike" spc="-1" dirty="0">
                          <a:solidFill>
                            <a:srgbClr val="000000"/>
                          </a:solidFill>
                          <a:latin typeface="Open Sans"/>
                          <a:ea typeface="Open Sans"/>
                        </a:rPr>
                        <a:t>;</a:t>
                      </a:r>
                      <a:endParaRPr lang="ru-RU" sz="900" b="0" strike="noStrike" spc="-1" dirty="0">
                        <a:latin typeface="Arial"/>
                      </a:endParaRPr>
                    </a:p>
                    <a:p>
                      <a:pPr algn="just">
                        <a:lnSpc>
                          <a:spcPct val="100000"/>
                        </a:lnSpc>
                        <a:tabLst>
                          <a:tab pos="0" algn="l"/>
                        </a:tabLst>
                      </a:pPr>
                      <a:r>
                        <a:rPr lang="ru-RU" sz="900" b="0" strike="noStrike" spc="-1" dirty="0">
                          <a:solidFill>
                            <a:srgbClr val="000000"/>
                          </a:solidFill>
                          <a:latin typeface="Open Sans"/>
                          <a:ea typeface="Open Sans"/>
                        </a:rPr>
                        <a:t>- расстояние до г. Москвы: 222 км;</a:t>
                      </a:r>
                      <a:endParaRPr lang="ru-RU" sz="900" b="0" strike="noStrike" spc="-1" dirty="0">
                        <a:latin typeface="Arial"/>
                      </a:endParaRPr>
                    </a:p>
                    <a:p>
                      <a:pPr algn="just">
                        <a:lnSpc>
                          <a:spcPct val="100000"/>
                        </a:lnSpc>
                        <a:tabLst>
                          <a:tab pos="0" algn="l"/>
                        </a:tabLst>
                      </a:pPr>
                      <a:r>
                        <a:rPr lang="ru-RU" sz="900" b="0" strike="noStrike" spc="-1" dirty="0">
                          <a:solidFill>
                            <a:srgbClr val="000000"/>
                          </a:solidFill>
                          <a:latin typeface="Open Sans"/>
                          <a:ea typeface="Open Sans"/>
                        </a:rPr>
                        <a:t>- расстояние до г. Смоленска: 250 км;</a:t>
                      </a:r>
                      <a:endParaRPr lang="ru-RU" sz="900" b="0" strike="noStrike" spc="-1" dirty="0">
                        <a:latin typeface="Arial"/>
                      </a:endParaRPr>
                    </a:p>
                    <a:p>
                      <a:pPr algn="just">
                        <a:lnSpc>
                          <a:spcPct val="100000"/>
                        </a:lnSpc>
                        <a:tabLst>
                          <a:tab pos="0" algn="l"/>
                        </a:tabLst>
                      </a:pPr>
                      <a:r>
                        <a:rPr lang="ru-RU" sz="900" b="0" strike="noStrike" spc="-1" dirty="0">
                          <a:solidFill>
                            <a:srgbClr val="000000"/>
                          </a:solidFill>
                          <a:latin typeface="Open Sans"/>
                          <a:ea typeface="Open Sans"/>
                        </a:rPr>
                        <a:t>- расстояние до центра с. Темкино: 12 км.</a:t>
                      </a:r>
                      <a:endParaRPr lang="ru-RU" sz="900" b="0" strike="noStrike" spc="-1" dirty="0">
                        <a:latin typeface="Arial"/>
                      </a:endParaRPr>
                    </a:p>
                    <a:p>
                      <a:pPr algn="just">
                        <a:lnSpc>
                          <a:spcPct val="100000"/>
                        </a:lnSpc>
                        <a:tabLst>
                          <a:tab pos="0" algn="l"/>
                        </a:tabLst>
                      </a:pPr>
                      <a:endParaRPr lang="ru-RU" sz="110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vMerge="1">
                  <a:txBody>
                    <a:bodyPr/>
                    <a:lstStyle/>
                    <a:p>
                      <a:endParaRPr lang="ru-RU"/>
                    </a:p>
                  </a:txBody>
                  <a:tcPr marL="90000" marR="90000">
                    <a:solidFill>
                      <a:srgbClr val="729FCF"/>
                    </a:solidFill>
                  </a:tcPr>
                </a:tc>
                <a:extLst>
                  <a:ext uri="{0D108BD9-81ED-4DB2-BD59-A6C34878D82A}">
                    <a16:rowId xmlns="" xmlns:a16="http://schemas.microsoft.com/office/drawing/2014/main" val="10001"/>
                  </a:ext>
                </a:extLst>
              </a:tr>
            </a:tbl>
          </a:graphicData>
        </a:graphic>
      </p:graphicFrame>
      <p:graphicFrame>
        <p:nvGraphicFramePr>
          <p:cNvPr id="319" name="Таблица 12"/>
          <p:cNvGraphicFramePr/>
          <p:nvPr/>
        </p:nvGraphicFramePr>
        <p:xfrm>
          <a:off x="162000" y="6055560"/>
          <a:ext cx="6161040" cy="259200"/>
        </p:xfrm>
        <a:graphic>
          <a:graphicData uri="http://schemas.openxmlformats.org/drawingml/2006/table">
            <a:tbl>
              <a:tblPr/>
              <a:tblGrid>
                <a:gridCol w="2098800">
                  <a:extLst>
                    <a:ext uri="{9D8B030D-6E8A-4147-A177-3AD203B41FA5}">
                      <a16:colId xmlns="" xmlns:a16="http://schemas.microsoft.com/office/drawing/2014/main" val="20000"/>
                    </a:ext>
                  </a:extLst>
                </a:gridCol>
                <a:gridCol w="4062240">
                  <a:extLst>
                    <a:ext uri="{9D8B030D-6E8A-4147-A177-3AD203B41FA5}">
                      <a16:colId xmlns="" xmlns:a16="http://schemas.microsoft.com/office/drawing/2014/main" val="20001"/>
                    </a:ext>
                  </a:extLst>
                </a:gridCol>
              </a:tblGrid>
              <a:tr h="259200">
                <a:tc>
                  <a:txBody>
                    <a:bodyPr/>
                    <a:lstStyle/>
                    <a:p>
                      <a:pPr algn="ctr">
                        <a:lnSpc>
                          <a:spcPct val="100000"/>
                        </a:lnSpc>
                      </a:pPr>
                      <a:r>
                        <a:rPr lang="ru-RU" sz="1100" b="0" strike="noStrike" spc="-1">
                          <a:solidFill>
                            <a:srgbClr val="007FAC"/>
                          </a:solidFill>
                          <a:latin typeface="Open Sans Semibold"/>
                          <a:ea typeface="Open Sans Semibold"/>
                        </a:rPr>
                        <a:t>Подъездные пути</a:t>
                      </a:r>
                      <a:endParaRPr lang="ru-RU" sz="11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solidFill>
                      <a:srgbClr val="D1FFFF"/>
                    </a:solidFill>
                  </a:tcPr>
                </a:tc>
                <a:tc>
                  <a:txBody>
                    <a:bodyPr/>
                    <a:lstStyle/>
                    <a:p>
                      <a:pPr>
                        <a:lnSpc>
                          <a:spcPct val="100000"/>
                        </a:lnSpc>
                        <a:tabLst>
                          <a:tab pos="0" algn="l"/>
                        </a:tabLst>
                      </a:pPr>
                      <a:r>
                        <a:rPr lang="ru-RU" sz="900" b="0" strike="noStrike" spc="-1">
                          <a:solidFill>
                            <a:srgbClr val="000000"/>
                          </a:solidFill>
                          <a:latin typeface="Open Sans"/>
                          <a:ea typeface="Open Sans"/>
                        </a:rPr>
                        <a:t>автомобильная дорога на расстоянии 1 км, железная дорога – 300 м </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solidFill>
                      <a:srgbClr val="FFFFFF"/>
                    </a:solidFill>
                  </a:tcPr>
                </a:tc>
                <a:extLst>
                  <a:ext uri="{0D108BD9-81ED-4DB2-BD59-A6C34878D82A}">
                    <a16:rowId xmlns="" xmlns:a16="http://schemas.microsoft.com/office/drawing/2014/main" val="10000"/>
                  </a:ext>
                </a:extLst>
              </a:tr>
            </a:tbl>
          </a:graphicData>
        </a:graphic>
      </p:graphicFrame>
      <p:graphicFrame>
        <p:nvGraphicFramePr>
          <p:cNvPr id="320" name="Таблица 17"/>
          <p:cNvGraphicFramePr/>
          <p:nvPr/>
        </p:nvGraphicFramePr>
        <p:xfrm>
          <a:off x="162000" y="6320160"/>
          <a:ext cx="5797800" cy="365760"/>
        </p:xfrm>
        <a:graphic>
          <a:graphicData uri="http://schemas.openxmlformats.org/drawingml/2006/table">
            <a:tbl>
              <a:tblPr/>
              <a:tblGrid>
                <a:gridCol w="2099160">
                  <a:extLst>
                    <a:ext uri="{9D8B030D-6E8A-4147-A177-3AD203B41FA5}">
                      <a16:colId xmlns="" xmlns:a16="http://schemas.microsoft.com/office/drawing/2014/main" val="20000"/>
                    </a:ext>
                  </a:extLst>
                </a:gridCol>
                <a:gridCol w="3698640">
                  <a:extLst>
                    <a:ext uri="{9D8B030D-6E8A-4147-A177-3AD203B41FA5}">
                      <a16:colId xmlns="" xmlns:a16="http://schemas.microsoft.com/office/drawing/2014/main" val="20001"/>
                    </a:ext>
                  </a:extLst>
                </a:gridCol>
              </a:tblGrid>
              <a:tr h="172080">
                <a:tc>
                  <a:txBody>
                    <a:bodyPr/>
                    <a:lstStyle/>
                    <a:p>
                      <a:pPr algn="ctr">
                        <a:lnSpc>
                          <a:spcPct val="100000"/>
                        </a:lnSpc>
                      </a:pPr>
                      <a:r>
                        <a:rPr lang="ru-RU" sz="1100" b="0" strike="noStrike" spc="-1">
                          <a:solidFill>
                            <a:srgbClr val="007FAC"/>
                          </a:solidFill>
                          <a:latin typeface="Open Sans Semibold"/>
                          <a:ea typeface="Open Sans Semibold"/>
                        </a:rPr>
                        <a:t>Условия предоставления</a:t>
                      </a:r>
                      <a:endParaRPr lang="ru-RU" sz="11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solidFill>
                      <a:srgbClr val="D1FFFF"/>
                    </a:solidFill>
                  </a:tcPr>
                </a:tc>
                <a:tc>
                  <a:txBody>
                    <a:bodyPr/>
                    <a:lstStyle/>
                    <a:p>
                      <a:pPr>
                        <a:lnSpc>
                          <a:spcPct val="100000"/>
                        </a:lnSpc>
                        <a:tabLst>
                          <a:tab pos="0" algn="l"/>
                        </a:tabLst>
                      </a:pPr>
                      <a:r>
                        <a:rPr lang="ru-RU" sz="900" b="0" strike="noStrike" spc="-1">
                          <a:solidFill>
                            <a:srgbClr val="000000"/>
                          </a:solidFill>
                          <a:latin typeface="Open Sans"/>
                          <a:ea typeface="Open Sans"/>
                        </a:rPr>
                        <a:t>аренда: 610 тыс. руб. в год;</a:t>
                      </a:r>
                      <a:endParaRPr lang="ru-RU" sz="900" b="0" strike="noStrike" spc="-1">
                        <a:latin typeface="Arial"/>
                      </a:endParaRPr>
                    </a:p>
                    <a:p>
                      <a:pPr>
                        <a:lnSpc>
                          <a:spcPct val="100000"/>
                        </a:lnSpc>
                        <a:tabLst>
                          <a:tab pos="0" algn="l"/>
                        </a:tabLst>
                      </a:pPr>
                      <a:r>
                        <a:rPr lang="ru-RU" sz="900" b="0" strike="noStrike" spc="-1">
                          <a:solidFill>
                            <a:srgbClr val="000000"/>
                          </a:solidFill>
                          <a:latin typeface="Open Sans"/>
                          <a:ea typeface="Open Sans"/>
                        </a:rPr>
                        <a:t>выкуп: 3500 тыс. руб.</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solidFill>
                      <a:srgbClr val="FFFFFF"/>
                    </a:solidFill>
                  </a:tcPr>
                </a:tc>
                <a:extLst>
                  <a:ext uri="{0D108BD9-81ED-4DB2-BD59-A6C34878D82A}">
                    <a16:rowId xmlns="" xmlns:a16="http://schemas.microsoft.com/office/drawing/2014/main" val="10000"/>
                  </a:ext>
                </a:extLst>
              </a:tr>
            </a:tbl>
          </a:graphicData>
        </a:graphic>
      </p:graphicFrame>
      <p:graphicFrame>
        <p:nvGraphicFramePr>
          <p:cNvPr id="321" name="Таблица 19"/>
          <p:cNvGraphicFramePr/>
          <p:nvPr/>
        </p:nvGraphicFramePr>
        <p:xfrm>
          <a:off x="158040" y="3128760"/>
          <a:ext cx="7224480" cy="1143720"/>
        </p:xfrm>
        <a:graphic>
          <a:graphicData uri="http://schemas.openxmlformats.org/drawingml/2006/table">
            <a:tbl>
              <a:tblPr/>
              <a:tblGrid>
                <a:gridCol w="1806120">
                  <a:extLst>
                    <a:ext uri="{9D8B030D-6E8A-4147-A177-3AD203B41FA5}">
                      <a16:colId xmlns="" xmlns:a16="http://schemas.microsoft.com/office/drawing/2014/main" val="20000"/>
                    </a:ext>
                  </a:extLst>
                </a:gridCol>
                <a:gridCol w="1865880">
                  <a:extLst>
                    <a:ext uri="{9D8B030D-6E8A-4147-A177-3AD203B41FA5}">
                      <a16:colId xmlns="" xmlns:a16="http://schemas.microsoft.com/office/drawing/2014/main" val="20001"/>
                    </a:ext>
                  </a:extLst>
                </a:gridCol>
                <a:gridCol w="3552480">
                  <a:extLst>
                    <a:ext uri="{9D8B030D-6E8A-4147-A177-3AD203B41FA5}">
                      <a16:colId xmlns="" xmlns:a16="http://schemas.microsoft.com/office/drawing/2014/main" val="20002"/>
                    </a:ext>
                  </a:extLst>
                </a:gridCol>
              </a:tblGrid>
              <a:tr h="228960">
                <a:tc rowSpan="4">
                  <a:txBody>
                    <a:bodyPr/>
                    <a:lstStyle/>
                    <a:p>
                      <a:pPr algn="ctr">
                        <a:lnSpc>
                          <a:spcPct val="100000"/>
                        </a:lnSpc>
                      </a:pPr>
                      <a:r>
                        <a:rPr lang="ru-RU" sz="1200" b="0" strike="noStrike" spc="-1" dirty="0">
                          <a:solidFill>
                            <a:srgbClr val="007FAC"/>
                          </a:solidFill>
                          <a:latin typeface="Open Sans Semibold"/>
                          <a:ea typeface="Open Sans Semibold"/>
                        </a:rPr>
                        <a:t>Характеристика</a:t>
                      </a:r>
                      <a:endParaRPr lang="ru-RU" sz="1200" b="0" strike="noStrike" spc="-1" dirty="0">
                        <a:latin typeface="Arial"/>
                      </a:endParaRPr>
                    </a:p>
                    <a:p>
                      <a:pPr algn="ctr">
                        <a:lnSpc>
                          <a:spcPct val="100000"/>
                        </a:lnSpc>
                      </a:pPr>
                      <a:r>
                        <a:rPr lang="ru-RU" sz="1200" b="0" strike="noStrike" spc="-1" dirty="0">
                          <a:solidFill>
                            <a:srgbClr val="007FAC"/>
                          </a:solidFill>
                          <a:latin typeface="Open Sans Semibold"/>
                          <a:ea typeface="Open Sans Semibold"/>
                        </a:rPr>
                        <a:t>участка</a:t>
                      </a:r>
                      <a:endParaRPr lang="ru-RU" sz="120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solidFill>
                      <a:srgbClr val="D1FFFF"/>
                    </a:solidFill>
                  </a:tcPr>
                </a:tc>
                <a:tc>
                  <a:txBody>
                    <a:bodyPr/>
                    <a:lstStyle/>
                    <a:p>
                      <a:pPr>
                        <a:lnSpc>
                          <a:spcPct val="100000"/>
                        </a:lnSpc>
                      </a:pPr>
                      <a:r>
                        <a:rPr lang="ru-RU" sz="900" b="0" strike="noStrike" spc="-1">
                          <a:solidFill>
                            <a:srgbClr val="007FAC"/>
                          </a:solidFill>
                          <a:latin typeface="Open Sans Semibold"/>
                          <a:ea typeface="Open Sans Semibold"/>
                        </a:rPr>
                        <a:t>Площадь</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a:txBody>
                    <a:bodyPr/>
                    <a:lstStyle/>
                    <a:p>
                      <a:pPr>
                        <a:lnSpc>
                          <a:spcPct val="100000"/>
                        </a:lnSpc>
                      </a:pPr>
                      <a:r>
                        <a:rPr lang="ru-RU" sz="900" b="0" strike="noStrike" spc="-1" dirty="0">
                          <a:solidFill>
                            <a:srgbClr val="000000"/>
                          </a:solidFill>
                          <a:latin typeface="Open Sans"/>
                          <a:ea typeface="Open Sans"/>
                        </a:rPr>
                        <a:t>7 га</a:t>
                      </a:r>
                      <a:endParaRPr lang="ru-RU" sz="90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0"/>
                  </a:ext>
                </a:extLst>
              </a:tr>
              <a:tr h="228960">
                <a:tc vMerge="1">
                  <a:txBody>
                    <a:bodyPr/>
                    <a:lstStyle/>
                    <a:p>
                      <a:endParaRPr lang="ru-RU"/>
                    </a:p>
                  </a:txBody>
                  <a:tcPr marL="90000" marR="90000">
                    <a:solidFill>
                      <a:srgbClr val="729FCF"/>
                    </a:solidFill>
                  </a:tcPr>
                </a:tc>
                <a:tc>
                  <a:txBody>
                    <a:bodyPr/>
                    <a:lstStyle/>
                    <a:p>
                      <a:pPr>
                        <a:lnSpc>
                          <a:spcPct val="100000"/>
                        </a:lnSpc>
                        <a:tabLst>
                          <a:tab pos="0" algn="l"/>
                        </a:tabLst>
                      </a:pPr>
                      <a:r>
                        <a:rPr lang="ru-RU" sz="900" b="0" strike="noStrike" spc="-1">
                          <a:solidFill>
                            <a:srgbClr val="007FAC"/>
                          </a:solidFill>
                          <a:latin typeface="Open Sans Semibold"/>
                          <a:ea typeface="Open Sans Semibold"/>
                        </a:rPr>
                        <a:t>Категория земли</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a:txBody>
                    <a:bodyPr/>
                    <a:lstStyle/>
                    <a:p>
                      <a:pPr>
                        <a:lnSpc>
                          <a:spcPct val="100000"/>
                        </a:lnSpc>
                        <a:tabLst>
                          <a:tab pos="0" algn="l"/>
                        </a:tabLst>
                      </a:pPr>
                      <a:r>
                        <a:rPr lang="ru-RU" sz="900" b="0" strike="noStrike" spc="-1">
                          <a:solidFill>
                            <a:srgbClr val="000000"/>
                          </a:solidFill>
                          <a:latin typeface="Open Sans"/>
                          <a:ea typeface="Open Sans"/>
                        </a:rPr>
                        <a:t>земли населенных пунктов</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1"/>
                  </a:ext>
                </a:extLst>
              </a:tr>
              <a:tr h="228960">
                <a:tc vMerge="1">
                  <a:txBody>
                    <a:bodyPr/>
                    <a:lstStyle/>
                    <a:p>
                      <a:endParaRPr lang="ru-RU"/>
                    </a:p>
                  </a:txBody>
                  <a:tcPr marL="90000" marR="90000">
                    <a:solidFill>
                      <a:srgbClr val="729FCF"/>
                    </a:solidFill>
                  </a:tcPr>
                </a:tc>
                <a:tc>
                  <a:txBody>
                    <a:bodyPr/>
                    <a:lstStyle/>
                    <a:p>
                      <a:pPr>
                        <a:lnSpc>
                          <a:spcPct val="100000"/>
                        </a:lnSpc>
                        <a:tabLst>
                          <a:tab pos="0" algn="l"/>
                        </a:tabLst>
                      </a:pPr>
                      <a:r>
                        <a:rPr lang="ru-RU" sz="900" b="0" strike="noStrike" spc="-1">
                          <a:solidFill>
                            <a:srgbClr val="007FAC"/>
                          </a:solidFill>
                          <a:latin typeface="Open Sans Semibold"/>
                          <a:ea typeface="Open Sans Semibold"/>
                        </a:rPr>
                        <a:t>Форма собственности</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a:txBody>
                    <a:bodyPr/>
                    <a:lstStyle/>
                    <a:p>
                      <a:pPr>
                        <a:lnSpc>
                          <a:spcPct val="100000"/>
                        </a:lnSpc>
                        <a:tabLst>
                          <a:tab pos="0" algn="l"/>
                        </a:tabLst>
                      </a:pPr>
                      <a:r>
                        <a:rPr lang="ru-RU" sz="900" b="0" strike="noStrike" spc="-1">
                          <a:solidFill>
                            <a:srgbClr val="000000"/>
                          </a:solidFill>
                          <a:latin typeface="Open Sans"/>
                          <a:ea typeface="Open Sans"/>
                        </a:rPr>
                        <a:t>государственная собственность до разграничения</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2"/>
                  </a:ext>
                </a:extLst>
              </a:tr>
              <a:tr h="456840">
                <a:tc vMerge="1">
                  <a:txBody>
                    <a:bodyPr/>
                    <a:lstStyle/>
                    <a:p>
                      <a:endParaRPr lang="ru-RU"/>
                    </a:p>
                  </a:txBody>
                  <a:tcPr marL="90000" marR="90000">
                    <a:solidFill>
                      <a:srgbClr val="729FCF"/>
                    </a:solidFill>
                  </a:tcPr>
                </a:tc>
                <a:tc>
                  <a:txBody>
                    <a:bodyPr/>
                    <a:lstStyle/>
                    <a:p>
                      <a:pPr>
                        <a:lnSpc>
                          <a:spcPct val="100000"/>
                        </a:lnSpc>
                        <a:tabLst>
                          <a:tab pos="0" algn="l"/>
                        </a:tabLst>
                      </a:pPr>
                      <a:r>
                        <a:rPr lang="ru-RU" sz="900" b="0" strike="noStrike" spc="-1">
                          <a:solidFill>
                            <a:srgbClr val="007FAC"/>
                          </a:solidFill>
                          <a:latin typeface="Open Sans Semibold"/>
                          <a:ea typeface="Open Sans Semibold"/>
                        </a:rPr>
                        <a:t>Приоритетное направление использования</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a:txBody>
                    <a:bodyPr/>
                    <a:lstStyle/>
                    <a:p>
                      <a:pPr>
                        <a:lnSpc>
                          <a:spcPct val="100000"/>
                        </a:lnSpc>
                        <a:tabLst>
                          <a:tab pos="0" algn="l"/>
                        </a:tabLst>
                      </a:pPr>
                      <a:r>
                        <a:rPr lang="ru-RU" sz="900" b="0" strike="noStrike" spc="-1" dirty="0">
                          <a:solidFill>
                            <a:srgbClr val="000000"/>
                          </a:solidFill>
                          <a:latin typeface="Open Sans"/>
                          <a:ea typeface="Open Sans"/>
                        </a:rPr>
                        <a:t>производственная зона</a:t>
                      </a:r>
                      <a:endParaRPr lang="ru-RU" sz="900" b="0" strike="noStrike" spc="-1" dirty="0">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3"/>
                  </a:ext>
                </a:extLst>
              </a:tr>
            </a:tbl>
          </a:graphicData>
        </a:graphic>
      </p:graphicFrame>
      <p:graphicFrame>
        <p:nvGraphicFramePr>
          <p:cNvPr id="322" name="Таблица 20"/>
          <p:cNvGraphicFramePr/>
          <p:nvPr/>
        </p:nvGraphicFramePr>
        <p:xfrm>
          <a:off x="161280" y="4173840"/>
          <a:ext cx="6546600" cy="1921320"/>
        </p:xfrm>
        <a:graphic>
          <a:graphicData uri="http://schemas.openxmlformats.org/drawingml/2006/table">
            <a:tbl>
              <a:tblPr/>
              <a:tblGrid>
                <a:gridCol w="1219320">
                  <a:extLst>
                    <a:ext uri="{9D8B030D-6E8A-4147-A177-3AD203B41FA5}">
                      <a16:colId xmlns="" xmlns:a16="http://schemas.microsoft.com/office/drawing/2014/main" val="20000"/>
                    </a:ext>
                  </a:extLst>
                </a:gridCol>
                <a:gridCol w="1371240">
                  <a:extLst>
                    <a:ext uri="{9D8B030D-6E8A-4147-A177-3AD203B41FA5}">
                      <a16:colId xmlns="" xmlns:a16="http://schemas.microsoft.com/office/drawing/2014/main" val="20001"/>
                    </a:ext>
                  </a:extLst>
                </a:gridCol>
                <a:gridCol w="3956040">
                  <a:extLst>
                    <a:ext uri="{9D8B030D-6E8A-4147-A177-3AD203B41FA5}">
                      <a16:colId xmlns="" xmlns:a16="http://schemas.microsoft.com/office/drawing/2014/main" val="20002"/>
                    </a:ext>
                  </a:extLst>
                </a:gridCol>
              </a:tblGrid>
              <a:tr h="503280">
                <a:tc rowSpan="4">
                  <a:txBody>
                    <a:bodyPr/>
                    <a:lstStyle/>
                    <a:p>
                      <a:pPr algn="ctr">
                        <a:lnSpc>
                          <a:spcPct val="100000"/>
                        </a:lnSpc>
                      </a:pPr>
                      <a:r>
                        <a:rPr lang="ru-RU" sz="1050" b="0" strike="noStrike" spc="-1">
                          <a:solidFill>
                            <a:srgbClr val="007FAC"/>
                          </a:solidFill>
                          <a:latin typeface="Open Sans Semibold"/>
                          <a:ea typeface="Open Sans Semibold"/>
                        </a:rPr>
                        <a:t>Инженерные </a:t>
                      </a:r>
                      <a:endParaRPr lang="ru-RU" sz="1050" b="0" strike="noStrike" spc="-1">
                        <a:latin typeface="Arial"/>
                      </a:endParaRPr>
                    </a:p>
                    <a:p>
                      <a:pPr algn="ctr">
                        <a:lnSpc>
                          <a:spcPct val="100000"/>
                        </a:lnSpc>
                      </a:pPr>
                      <a:r>
                        <a:rPr lang="ru-RU" sz="1050" b="0" strike="noStrike" spc="-1">
                          <a:solidFill>
                            <a:srgbClr val="007FAC"/>
                          </a:solidFill>
                          <a:latin typeface="Open Sans Semibold"/>
                          <a:ea typeface="Open Sans Semibold"/>
                        </a:rPr>
                        <a:t>коммуникации</a:t>
                      </a:r>
                      <a:endParaRPr lang="ru-RU" sz="105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solidFill>
                      <a:srgbClr val="D1FFFF"/>
                    </a:solidFill>
                  </a:tcPr>
                </a:tc>
                <a:tc>
                  <a:txBody>
                    <a:bodyPr/>
                    <a:lstStyle/>
                    <a:p>
                      <a:pPr>
                        <a:lnSpc>
                          <a:spcPct val="100000"/>
                        </a:lnSpc>
                      </a:pPr>
                      <a:r>
                        <a:rPr lang="ru-RU" sz="900" b="0" strike="noStrike" spc="-1">
                          <a:solidFill>
                            <a:srgbClr val="007FAC"/>
                          </a:solidFill>
                          <a:latin typeface="Open Sans Semibold"/>
                          <a:ea typeface="Open Sans Semibold"/>
                        </a:rPr>
                        <a:t>Электроснабжение</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a:txBody>
                    <a:bodyPr/>
                    <a:lstStyle/>
                    <a:p>
                      <a:pPr>
                        <a:lnSpc>
                          <a:spcPct val="100000"/>
                        </a:lnSpc>
                        <a:tabLst>
                          <a:tab pos="0" algn="l"/>
                        </a:tabLst>
                      </a:pPr>
                      <a:r>
                        <a:rPr lang="ru-RU" sz="900" b="0" strike="noStrike" spc="-1">
                          <a:solidFill>
                            <a:srgbClr val="000000"/>
                          </a:solidFill>
                          <a:latin typeface="Open Sans"/>
                          <a:ea typeface="Open Sans"/>
                        </a:rPr>
                        <a:t>ближайший открытый центр питания ПС Кикино 35/10 на расстоянии 5 км до границы земельного участка по прямой. Резерв мощности для технологического присоединения 1,07 МВА</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0"/>
                  </a:ext>
                </a:extLst>
              </a:tr>
              <a:tr h="503280">
                <a:tc vMerge="1">
                  <a:txBody>
                    <a:bodyPr/>
                    <a:lstStyle/>
                    <a:p>
                      <a:endParaRPr lang="ru-RU"/>
                    </a:p>
                  </a:txBody>
                  <a:tcPr marL="90000" marR="90000">
                    <a:solidFill>
                      <a:srgbClr val="729FCF"/>
                    </a:solidFill>
                  </a:tcPr>
                </a:tc>
                <a:tc>
                  <a:txBody>
                    <a:bodyPr/>
                    <a:lstStyle/>
                    <a:p>
                      <a:pPr>
                        <a:lnSpc>
                          <a:spcPct val="100000"/>
                        </a:lnSpc>
                      </a:pPr>
                      <a:r>
                        <a:rPr lang="ru-RU" sz="900" b="0" strike="noStrike" spc="-1">
                          <a:solidFill>
                            <a:srgbClr val="007FAC"/>
                          </a:solidFill>
                          <a:latin typeface="Open Sans Semibold"/>
                          <a:ea typeface="Open Sans Semibold"/>
                        </a:rPr>
                        <a:t>Газоснабжение</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a:txBody>
                    <a:bodyPr/>
                    <a:lstStyle/>
                    <a:p>
                      <a:pPr>
                        <a:lnSpc>
                          <a:spcPct val="100000"/>
                        </a:lnSpc>
                      </a:pPr>
                      <a:r>
                        <a:rPr lang="ru-RU" sz="900" b="0" strike="noStrike" spc="-1">
                          <a:solidFill>
                            <a:srgbClr val="000000"/>
                          </a:solidFill>
                          <a:latin typeface="Open Sans"/>
                          <a:ea typeface="Open Sans"/>
                        </a:rPr>
                        <a:t>точка подключения – в 1100-1200 м от участка; максимальная мощность – до 500-700 куб. м/час; сроки осуществления тех.присоединения – 1,5-2 года; стоимость - 2,0-2,2 млн. руб.</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1"/>
                  </a:ext>
                </a:extLst>
              </a:tr>
              <a:tr h="503280">
                <a:tc vMerge="1">
                  <a:txBody>
                    <a:bodyPr/>
                    <a:lstStyle/>
                    <a:p>
                      <a:endParaRPr lang="ru-RU"/>
                    </a:p>
                  </a:txBody>
                  <a:tcPr marL="90000" marR="90000">
                    <a:solidFill>
                      <a:srgbClr val="729FCF"/>
                    </a:solidFill>
                  </a:tcPr>
                </a:tc>
                <a:tc>
                  <a:txBody>
                    <a:bodyPr/>
                    <a:lstStyle/>
                    <a:p>
                      <a:pPr>
                        <a:lnSpc>
                          <a:spcPct val="100000"/>
                        </a:lnSpc>
                      </a:pPr>
                      <a:r>
                        <a:rPr lang="ru-RU" sz="900" b="0" strike="noStrike" spc="-1">
                          <a:solidFill>
                            <a:srgbClr val="007FAC"/>
                          </a:solidFill>
                          <a:latin typeface="Open Sans Semibold"/>
                          <a:ea typeface="Open Sans Semibold"/>
                        </a:rPr>
                        <a:t>Водоснабжение</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a:txBody>
                    <a:bodyPr/>
                    <a:lstStyle/>
                    <a:p>
                      <a:pPr>
                        <a:lnSpc>
                          <a:spcPct val="100000"/>
                        </a:lnSpc>
                        <a:tabLst>
                          <a:tab pos="0" algn="l"/>
                        </a:tabLst>
                      </a:pPr>
                      <a:r>
                        <a:rPr lang="ru-RU" sz="900" b="0" strike="noStrike" spc="-1">
                          <a:solidFill>
                            <a:srgbClr val="000000"/>
                          </a:solidFill>
                          <a:latin typeface="Open Sans"/>
                          <a:ea typeface="Open Sans"/>
                        </a:rPr>
                        <a:t>точка подключения – 800 м от участка; максимальная мощность – </a:t>
                      </a:r>
                      <a:r>
                        <a:t/>
                      </a:r>
                      <a:br/>
                      <a:r>
                        <a:rPr lang="ru-RU" sz="900" b="0" strike="noStrike" spc="-1">
                          <a:solidFill>
                            <a:srgbClr val="000000"/>
                          </a:solidFill>
                          <a:latin typeface="Open Sans"/>
                          <a:ea typeface="Open Sans"/>
                        </a:rPr>
                        <a:t>6 куб.м/час; сроки осуществления присоединения – 1 мес.;</a:t>
                      </a:r>
                      <a:r>
                        <a:t/>
                      </a:r>
                      <a:br/>
                      <a:r>
                        <a:rPr lang="ru-RU" sz="900" b="0" strike="noStrike" spc="-1">
                          <a:solidFill>
                            <a:srgbClr val="000000"/>
                          </a:solidFill>
                          <a:latin typeface="Open Sans"/>
                          <a:ea typeface="Open Sans"/>
                        </a:rPr>
                        <a:t>стоимость - 1,0 млн .руб.</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2"/>
                  </a:ext>
                </a:extLst>
              </a:tr>
              <a:tr h="411480">
                <a:tc vMerge="1">
                  <a:txBody>
                    <a:bodyPr/>
                    <a:lstStyle/>
                    <a:p>
                      <a:endParaRPr lang="ru-RU"/>
                    </a:p>
                  </a:txBody>
                  <a:tcPr marL="90000" marR="90000">
                    <a:solidFill>
                      <a:srgbClr val="729FCF"/>
                    </a:solidFill>
                  </a:tcPr>
                </a:tc>
                <a:tc>
                  <a:txBody>
                    <a:bodyPr/>
                    <a:lstStyle/>
                    <a:p>
                      <a:pPr>
                        <a:lnSpc>
                          <a:spcPct val="100000"/>
                        </a:lnSpc>
                      </a:pPr>
                      <a:r>
                        <a:rPr lang="ru-RU" sz="900" b="0" strike="noStrike" spc="-1">
                          <a:solidFill>
                            <a:srgbClr val="007FAC"/>
                          </a:solidFill>
                          <a:latin typeface="Open Sans Semibold"/>
                          <a:ea typeface="Open Sans Semibold"/>
                        </a:rPr>
                        <a:t>Водоотведение</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tc>
                  <a:txBody>
                    <a:bodyPr/>
                    <a:lstStyle/>
                    <a:p>
                      <a:pPr>
                        <a:lnSpc>
                          <a:spcPct val="100000"/>
                        </a:lnSpc>
                        <a:tabLst>
                          <a:tab pos="0" algn="l"/>
                        </a:tabLst>
                      </a:pPr>
                      <a:r>
                        <a:rPr lang="ru-RU" sz="900" b="0" strike="noStrike" spc="-1">
                          <a:solidFill>
                            <a:srgbClr val="000000"/>
                          </a:solidFill>
                          <a:latin typeface="Open Sans"/>
                          <a:ea typeface="Open Sans"/>
                        </a:rPr>
                        <a:t>местный септик; сроки осуществления присоединения – 1 мес.; стоимость – 0,2 млн. руб.</a:t>
                      </a:r>
                      <a:endParaRPr lang="ru-RU" sz="900" b="0" strike="noStrike" spc="-1">
                        <a:latin typeface="Arial"/>
                      </a:endParaRPr>
                    </a:p>
                  </a:txBody>
                  <a:tcPr>
                    <a:lnL w="12240">
                      <a:solidFill>
                        <a:srgbClr val="4BACC6"/>
                      </a:solidFill>
                    </a:lnL>
                    <a:lnR w="12240">
                      <a:solidFill>
                        <a:srgbClr val="4BACC6"/>
                      </a:solidFill>
                    </a:lnR>
                    <a:lnT w="12240">
                      <a:solidFill>
                        <a:srgbClr val="4BACC6"/>
                      </a:solidFill>
                    </a:lnT>
                    <a:lnB w="12240">
                      <a:solidFill>
                        <a:srgbClr val="4BACC6"/>
                      </a:solidFill>
                    </a:lnB>
                    <a:noFill/>
                  </a:tcPr>
                </a:tc>
                <a:extLst>
                  <a:ext uri="{0D108BD9-81ED-4DB2-BD59-A6C34878D82A}">
                    <a16:rowId xmlns="" xmlns:a16="http://schemas.microsoft.com/office/drawing/2014/main" val="10003"/>
                  </a:ext>
                </a:extLst>
              </a:tr>
            </a:tbl>
          </a:graphicData>
        </a:graphic>
      </p:graphicFrame>
      <p:sp>
        <p:nvSpPr>
          <p:cNvPr id="323" name="TextBox 22"/>
          <p:cNvSpPr/>
          <p:nvPr/>
        </p:nvSpPr>
        <p:spPr>
          <a:xfrm>
            <a:off x="858240" y="154800"/>
            <a:ext cx="1175620" cy="1014209"/>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000" spc="-1" dirty="0" err="1" smtClean="0">
                <a:solidFill>
                  <a:srgbClr val="002060"/>
                </a:solidFill>
                <a:latin typeface="Open Sans"/>
                <a:ea typeface="Open Sans"/>
              </a:rPr>
              <a:t>Темкинский</a:t>
            </a:r>
            <a:endParaRPr lang="ru-RU" sz="1000" spc="-1" dirty="0" smtClean="0"/>
          </a:p>
          <a:p>
            <a:pPr>
              <a:lnSpc>
                <a:spcPct val="100000"/>
              </a:lnSpc>
            </a:pPr>
            <a:r>
              <a:rPr lang="ru-RU" sz="1000" spc="-1" dirty="0" smtClean="0">
                <a:solidFill>
                  <a:srgbClr val="002060"/>
                </a:solidFill>
                <a:latin typeface="Open Sans"/>
                <a:ea typeface="Open Sans"/>
              </a:rPr>
              <a:t>муниципальный </a:t>
            </a:r>
          </a:p>
          <a:p>
            <a:pPr>
              <a:lnSpc>
                <a:spcPct val="100000"/>
              </a:lnSpc>
            </a:pPr>
            <a:r>
              <a:rPr lang="ru-RU" sz="1000" spc="-1" dirty="0" smtClean="0">
                <a:solidFill>
                  <a:srgbClr val="002060"/>
                </a:solidFill>
                <a:latin typeface="Open Sans"/>
                <a:ea typeface="Open Sans"/>
              </a:rPr>
              <a:t>округ</a:t>
            </a:r>
            <a:endParaRPr lang="ru-RU" sz="1000" spc="-1" dirty="0" smtClean="0"/>
          </a:p>
          <a:p>
            <a:pPr>
              <a:lnSpc>
                <a:spcPct val="100000"/>
              </a:lnSpc>
            </a:pPr>
            <a:r>
              <a:rPr lang="ru-RU" sz="1000" spc="-1" dirty="0" smtClean="0">
                <a:solidFill>
                  <a:srgbClr val="002060"/>
                </a:solidFill>
                <a:latin typeface="Open Sans"/>
                <a:ea typeface="Open Sans"/>
              </a:rPr>
              <a:t>Смоленской</a:t>
            </a:r>
            <a:endParaRPr lang="ru-RU" sz="1000" spc="-1" dirty="0" smtClean="0"/>
          </a:p>
          <a:p>
            <a:pPr>
              <a:lnSpc>
                <a:spcPct val="100000"/>
              </a:lnSpc>
            </a:pPr>
            <a:r>
              <a:rPr lang="ru-RU" sz="1000" spc="-1" dirty="0" smtClean="0">
                <a:solidFill>
                  <a:srgbClr val="002060"/>
                </a:solidFill>
                <a:latin typeface="Open Sans"/>
                <a:ea typeface="Open Sans"/>
              </a:rPr>
              <a:t>Области</a:t>
            </a:r>
            <a:endParaRPr lang="ru-RU" sz="1000" spc="-1" dirty="0" smtClean="0"/>
          </a:p>
          <a:p>
            <a:pPr>
              <a:lnSpc>
                <a:spcPct val="100000"/>
              </a:lnSpc>
            </a:pPr>
            <a:endParaRPr lang="ru-RU" sz="1000" b="0" strike="noStrike" spc="-1" dirty="0">
              <a:latin typeface="Arial"/>
            </a:endParaRPr>
          </a:p>
        </p:txBody>
      </p:sp>
      <p:sp>
        <p:nvSpPr>
          <p:cNvPr id="324" name="TextBox 23"/>
          <p:cNvSpPr/>
          <p:nvPr/>
        </p:nvSpPr>
        <p:spPr>
          <a:xfrm>
            <a:off x="244440" y="439560"/>
            <a:ext cx="396000" cy="196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700" b="0" strike="noStrike" spc="-1">
                <a:solidFill>
                  <a:srgbClr val="002060"/>
                </a:solidFill>
                <a:latin typeface="Open Sans"/>
                <a:ea typeface="Open Sans"/>
              </a:rPr>
              <a:t>Герб </a:t>
            </a:r>
            <a:endParaRPr lang="ru-RU" sz="700" b="0" strike="noStrike" spc="-1">
              <a:latin typeface="Arial"/>
            </a:endParaRPr>
          </a:p>
        </p:txBody>
      </p:sp>
      <p:pic>
        <p:nvPicPr>
          <p:cNvPr id="325" name="Рисунок 24"/>
          <p:cNvPicPr/>
          <p:nvPr/>
        </p:nvPicPr>
        <p:blipFill>
          <a:blip r:embed="rId4"/>
          <a:stretch/>
        </p:blipFill>
        <p:spPr>
          <a:xfrm>
            <a:off x="226080" y="108720"/>
            <a:ext cx="597240" cy="861480"/>
          </a:xfrm>
          <a:prstGeom prst="rect">
            <a:avLst/>
          </a:prstGeom>
          <a:ln w="0">
            <a:noFill/>
          </a:ln>
        </p:spPr>
      </p:pic>
      <p:pic>
        <p:nvPicPr>
          <p:cNvPr id="326" name="Рисунок 4"/>
          <p:cNvPicPr/>
          <p:nvPr/>
        </p:nvPicPr>
        <p:blipFill>
          <a:blip r:embed="rId5"/>
          <a:stretch/>
        </p:blipFill>
        <p:spPr>
          <a:xfrm>
            <a:off x="2636829" y="1136631"/>
            <a:ext cx="2286016" cy="1928826"/>
          </a:xfrm>
          <a:prstGeom prst="rect">
            <a:avLst/>
          </a:prstGeom>
          <a:ln w="0">
            <a:solidFill>
              <a:schemeClr val="accent1">
                <a:lumMod val="40000"/>
                <a:lumOff val="60000"/>
              </a:schemeClr>
            </a:solidFill>
          </a:ln>
        </p:spPr>
      </p:pic>
      <p:pic>
        <p:nvPicPr>
          <p:cNvPr id="14" name="Рисунок 13" descr="C:\Users\user\AppData\Local\Temp\Rar$DIa1240.7011\IMG_1119.JPG"/>
          <p:cNvPicPr/>
          <p:nvPr/>
        </p:nvPicPr>
        <p:blipFill>
          <a:blip r:embed="rId6" cstate="print"/>
          <a:srcRect/>
          <a:stretch>
            <a:fillRect/>
          </a:stretch>
        </p:blipFill>
        <p:spPr bwMode="auto">
          <a:xfrm>
            <a:off x="4994283" y="1136632"/>
            <a:ext cx="2357454" cy="1928826"/>
          </a:xfrm>
          <a:prstGeom prst="rect">
            <a:avLst/>
          </a:prstGeom>
          <a:noFill/>
          <a:ln w="9525">
            <a:solidFill>
              <a:schemeClr val="bg2">
                <a:lumMod val="25000"/>
              </a:schemeClr>
            </a:solidFill>
            <a:miter lim="800000"/>
            <a:headEnd/>
            <a:tailEnd/>
          </a:ln>
        </p:spPr>
      </p:pic>
      <p:pic>
        <p:nvPicPr>
          <p:cNvPr id="20482" name="Picture 2" descr="D:\Логотип.png"/>
          <p:cNvPicPr>
            <a:picLocks noChangeAspect="1" noChangeArrowheads="1"/>
          </p:cNvPicPr>
          <p:nvPr/>
        </p:nvPicPr>
        <p:blipFill>
          <a:blip r:embed="rId7" cstate="print"/>
          <a:srcRect/>
          <a:stretch>
            <a:fillRect/>
          </a:stretch>
        </p:blipFill>
        <p:spPr bwMode="auto">
          <a:xfrm>
            <a:off x="0" y="6708795"/>
            <a:ext cx="2851143" cy="850880"/>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18528</TotalTime>
  <Words>3377</Words>
  <Application>Microsoft Office PowerPoint</Application>
  <PresentationFormat>Произвольный</PresentationFormat>
  <Paragraphs>861</Paragraphs>
  <Slides>31</Slides>
  <Notes>18</Notes>
  <HiddenSlides>0</HiddenSlides>
  <MMClips>0</MMClips>
  <ScaleCrop>false</ScaleCrop>
  <HeadingPairs>
    <vt:vector size="4" baseType="variant">
      <vt:variant>
        <vt:lpstr>Тема</vt:lpstr>
      </vt:variant>
      <vt:variant>
        <vt:i4>3</vt:i4>
      </vt:variant>
      <vt:variant>
        <vt:lpstr>Заголовки слайдов</vt:lpstr>
      </vt:variant>
      <vt:variant>
        <vt:i4>31</vt:i4>
      </vt:variant>
    </vt:vector>
  </HeadingPairs>
  <TitlesOfParts>
    <vt:vector size="34" baseType="lpstr">
      <vt:lpstr>Office Theme</vt:lpstr>
      <vt:lpstr>Office Theme</vt:lpstr>
      <vt:lpstr>Office Theme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Home</dc:creator>
  <cp:lastModifiedBy>user</cp:lastModifiedBy>
  <cp:revision>1955</cp:revision>
  <cp:lastPrinted>2017-08-24T14:20:59Z</cp:lastPrinted>
  <dcterms:created xsi:type="dcterms:W3CDTF">2017-05-10T15:02:08Z</dcterms:created>
  <dcterms:modified xsi:type="dcterms:W3CDTF">2025-07-21T07:26:32Z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17</vt:i4>
  </property>
  <property fmtid="{D5CDD505-2E9C-101B-9397-08002B2CF9AE}" pid="3" name="PresentationFormat">
    <vt:lpwstr>Произвольный</vt:lpwstr>
  </property>
  <property fmtid="{D5CDD505-2E9C-101B-9397-08002B2CF9AE}" pid="4" name="Slides">
    <vt:i4>29</vt:i4>
  </property>
</Properties>
</file>