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6" r:id="rId2"/>
    <p:sldId id="307" r:id="rId3"/>
    <p:sldId id="260" r:id="rId4"/>
    <p:sldId id="274" r:id="rId5"/>
    <p:sldId id="266" r:id="rId6"/>
    <p:sldId id="271" r:id="rId7"/>
    <p:sldId id="270" r:id="rId8"/>
    <p:sldId id="273" r:id="rId9"/>
    <p:sldId id="272" r:id="rId10"/>
    <p:sldId id="275" r:id="rId11"/>
    <p:sldId id="276" r:id="rId12"/>
    <p:sldId id="293" r:id="rId13"/>
    <p:sldId id="292" r:id="rId14"/>
    <p:sldId id="265" r:id="rId15"/>
    <p:sldId id="295" r:id="rId16"/>
    <p:sldId id="279" r:id="rId17"/>
    <p:sldId id="277" r:id="rId18"/>
    <p:sldId id="262" r:id="rId19"/>
    <p:sldId id="294" r:id="rId20"/>
    <p:sldId id="288" r:id="rId21"/>
    <p:sldId id="284" r:id="rId22"/>
    <p:sldId id="303" r:id="rId23"/>
    <p:sldId id="297" r:id="rId24"/>
    <p:sldId id="304" r:id="rId25"/>
    <p:sldId id="305" r:id="rId26"/>
    <p:sldId id="300" r:id="rId27"/>
    <p:sldId id="301" r:id="rId28"/>
    <p:sldId id="296" r:id="rId29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BD"/>
    <a:srgbClr val="BCE6BD"/>
    <a:srgbClr val="008A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3735" autoAdjust="0"/>
  </p:normalViewPr>
  <p:slideViewPr>
    <p:cSldViewPr>
      <p:cViewPr>
        <p:scale>
          <a:sx n="70" d="100"/>
          <a:sy n="70" d="100"/>
        </p:scale>
        <p:origin x="-2238" y="-2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>
              <a:defRPr sz="1200"/>
            </a:lvl1pPr>
          </a:lstStyle>
          <a:p>
            <a:fld id="{701FDD40-B463-4AE6-8074-F91CE49B2F7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6464"/>
            <a:ext cx="5438774" cy="4467225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r">
              <a:defRPr sz="1200"/>
            </a:lvl1pPr>
          </a:lstStyle>
          <a:p>
            <a:fld id="{21EE2145-B48C-424F-8C3F-479724AF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2145-B48C-424F-8C3F-479724AFEEA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34.png"/><Relationship Id="rId1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10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8.png"/><Relationship Id="rId4" Type="http://schemas.openxmlformats.org/officeDocument/2006/relationships/image" Target="../media/image45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.png"/><Relationship Id="rId3" Type="http://schemas.openxmlformats.org/officeDocument/2006/relationships/image" Target="../media/image50.png"/><Relationship Id="rId7" Type="http://schemas.microsoft.com/office/2007/relationships/hdphoto" Target="../media/hdphoto10.wdp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microsoft.com/office/2007/relationships/hdphoto" Target="../media/hdphoto12.wdp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88" y="-15552"/>
            <a:ext cx="6855312" cy="99371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1" y="-6127"/>
            <a:ext cx="6853238" cy="99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37153" y="7257255"/>
            <a:ext cx="6895153" cy="264874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4704" y="1487915"/>
            <a:ext cx="5328592" cy="38971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вежливых людей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439" y="7689304"/>
            <a:ext cx="6154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БАРС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2278" y="7113240"/>
            <a:ext cx="3280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_StamperRg&amp;Bt" panose="040F0703050807070607" pitchFamily="82" charset="-52"/>
              </a:rPr>
              <a:t>ПРОЕКТ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6364" y="9275221"/>
            <a:ext cx="1051891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30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2022</a:t>
            </a:r>
            <a:endParaRPr lang="ru-RU" sz="3300" dirty="0">
              <a:ln w="3175">
                <a:gradFill>
                  <a:gsLst>
                    <a:gs pos="0">
                      <a:srgbClr val="374F63">
                        <a:lumMod val="41000"/>
                        <a:lumOff val="59000"/>
                      </a:srgbClr>
                    </a:gs>
                    <a:gs pos="100000">
                      <a:srgbClr val="374F63">
                        <a:lumMod val="29000"/>
                      </a:srgbClr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prstClr val="white">
                      <a:lumMod val="85000"/>
                    </a:prstClr>
                  </a:gs>
                  <a:gs pos="50000">
                    <a:prstClr val="white">
                      <a:lumMod val="9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"/>
          <a:stretch/>
        </p:blipFill>
        <p:spPr bwMode="auto">
          <a:xfrm>
            <a:off x="-37152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7812" y="444962"/>
            <a:ext cx="23744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89" y="9017386"/>
            <a:ext cx="68553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spc="-100" dirty="0">
                <a:solidFill>
                  <a:srgbClr val="FF0000"/>
                </a:solidFill>
                <a:latin typeface="a_StamperRg&amp;Bt" panose="040F0703050807070607" pitchFamily="82" charset="-52"/>
                <a:cs typeface="Aharoni" panose="02010803020104030203" pitchFamily="2" charset="-79"/>
              </a:rPr>
              <a:t>Б</a:t>
            </a:r>
            <a:r>
              <a:rPr lang="ru-RU" sz="2000" spc="-100" dirty="0">
                <a:latin typeface="a_StamperRg&amp;Bt" panose="040F0703050807070607" pitchFamily="82" charset="-52"/>
                <a:cs typeface="Aharoni" panose="02010803020104030203" pitchFamily="2" charset="-79"/>
              </a:rPr>
              <a:t>оевой </a:t>
            </a:r>
            <a:r>
              <a:rPr lang="ru-RU" sz="2400" spc="-100" dirty="0">
                <a:solidFill>
                  <a:srgbClr val="FF0000"/>
                </a:solidFill>
                <a:latin typeface="a_StamperRg&amp;Bt" panose="040F0703050807070607" pitchFamily="82" charset="-52"/>
                <a:cs typeface="Aharoni" panose="02010803020104030203" pitchFamily="2" charset="-79"/>
              </a:rPr>
              <a:t>а</a:t>
            </a:r>
            <a:r>
              <a:rPr lang="ru-RU" sz="2000" spc="-100" dirty="0">
                <a:latin typeface="a_StamperRg&amp;Bt" panose="040F0703050807070607" pitchFamily="82" charset="-52"/>
                <a:cs typeface="Aharoni" panose="02010803020104030203" pitchFamily="2" charset="-79"/>
              </a:rPr>
              <a:t>рмейский </a:t>
            </a:r>
            <a:r>
              <a:rPr lang="ru-RU" sz="2400" spc="-100" dirty="0">
                <a:solidFill>
                  <a:srgbClr val="FF0000"/>
                </a:solidFill>
                <a:latin typeface="a_StamperRg&amp;Bt" panose="040F0703050807070607" pitchFamily="82" charset="-52"/>
                <a:cs typeface="Aharoni" panose="02010803020104030203" pitchFamily="2" charset="-79"/>
              </a:rPr>
              <a:t>р</a:t>
            </a:r>
            <a:r>
              <a:rPr lang="ru-RU" sz="2000" spc="-100" dirty="0">
                <a:latin typeface="a_StamperRg&amp;Bt" panose="040F0703050807070607" pitchFamily="82" charset="-52"/>
                <a:cs typeface="Aharoni" panose="02010803020104030203" pitchFamily="2" charset="-79"/>
              </a:rPr>
              <a:t>езерв </a:t>
            </a:r>
            <a:r>
              <a:rPr lang="ru-RU" sz="2400" spc="-100" dirty="0">
                <a:solidFill>
                  <a:srgbClr val="FF0000"/>
                </a:solidFill>
                <a:latin typeface="a_StamperRg&amp;Bt" panose="040F0703050807070607" pitchFamily="82" charset="-52"/>
                <a:cs typeface="Aharoni" panose="02010803020104030203" pitchFamily="2" charset="-79"/>
              </a:rPr>
              <a:t>С</a:t>
            </a:r>
            <a:r>
              <a:rPr lang="ru-RU" sz="2000" spc="-100" dirty="0">
                <a:latin typeface="a_StamperRg&amp;Bt" panose="040F0703050807070607" pitchFamily="82" charset="-52"/>
                <a:cs typeface="Aharoni" panose="02010803020104030203" pitchFamily="2" charset="-79"/>
              </a:rPr>
              <a:t>траны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1A45837-2AE4-41AF-B00C-6BB7DC53F7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 Москве непривитых студентов перестанут допускать к очным занятиям | Общая  Газе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760" y="200472"/>
            <a:ext cx="53371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146" name="Picture 2" descr="D:\документы\медиа\13.07\skshu_kavkaz_2020_19.09.2020_1200_3-881x5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8" y="3477176"/>
            <a:ext cx="4392994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документы\медиа\13.07\wr-9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360" y="6753200"/>
            <a:ext cx="459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A01EDD-C9B0-4AD8-A08D-5F928B6528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0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Группа 189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71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2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2" name="Группа 191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193" name="Овал 192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 rot="20632764">
            <a:off x="-3482809" y="438169"/>
            <a:ext cx="14041560" cy="4586356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 rot="20544549">
            <a:off x="214162" y="712009"/>
            <a:ext cx="69634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возможность пройти подготовку, переподготовку или повышение квалификации 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</a:t>
            </a:r>
            <a:r>
              <a:rPr lang="ru-RU" sz="2800" dirty="0">
                <a:solidFill>
                  <a:prstClr val="black"/>
                </a:solidFill>
                <a:latin typeface="a_StamperRg&amp;Bt" panose="040F0703050807070607" pitchFamily="8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_StamperRg&amp;Bt" panose="040F0703050807070607" pitchFamily="82" charset="-52"/>
              </a:rPr>
              <a:t>35</a:t>
            </a:r>
            <a:r>
              <a:rPr lang="ru-RU" sz="2800" dirty="0">
                <a:solidFill>
                  <a:prstClr val="black"/>
                </a:solidFill>
                <a:latin typeface="a_StamperRg&amp;Bt" panose="040F0703050807070607" pitchFamily="82" charset="-52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вузах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Минобороны России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По </a:t>
            </a:r>
            <a:r>
              <a:rPr lang="ru-RU" sz="3600" dirty="0">
                <a:solidFill>
                  <a:srgbClr val="FF0000"/>
                </a:solidFill>
                <a:latin typeface="a_StamperRg&amp;Bt" panose="040F0703050807070607" pitchFamily="82" charset="-52"/>
              </a:rPr>
              <a:t>159</a:t>
            </a:r>
            <a:r>
              <a:rPr lang="ru-RU" sz="2800" dirty="0">
                <a:solidFill>
                  <a:prstClr val="black"/>
                </a:solidFill>
                <a:latin typeface="a_StamperRg&amp;Bt" panose="040F0703050807070607" pitchFamily="82" charset="-52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гражданским специальностям и профессиям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a_StamperRg&amp;Bt" panose="040F0703050807070607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32764">
            <a:off x="-3254501" y="5832914"/>
            <a:ext cx="14041560" cy="3121227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20607925">
            <a:off x="-4061" y="6370314"/>
            <a:ext cx="6963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совершенствование навыков владения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иностранными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языками с их носителями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 ходе совместных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77615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368" y="6753200"/>
            <a:ext cx="4680000" cy="30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194" name="Picture 2" descr="D:\документы\медиа\13.07\scale_1200 (2)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128464"/>
            <a:ext cx="4680000" cy="3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8195" name="Picture 3" descr="D:\документы\медиа\13.07\unnamed 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288" y="3296816"/>
            <a:ext cx="4572000" cy="336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3E6F49-EEAD-46C6-A68D-B6C6325403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7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Группа 191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93" name="Группа 192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73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4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4" name="Группа 193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195" name="Овал 194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Овал 370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2" name="Овал 371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 rot="20632764">
            <a:off x="-3779638" y="480205"/>
            <a:ext cx="14041560" cy="244827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32764">
            <a:off x="-3295157" y="6730991"/>
            <a:ext cx="14041560" cy="244827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32764">
            <a:off x="-3059895" y="3469881"/>
            <a:ext cx="14041560" cy="244827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20607925">
            <a:off x="157059" y="6730945"/>
            <a:ext cx="696347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>
                <a:solidFill>
                  <a:schemeClr val="tx1"/>
                </a:solidFill>
                <a:latin typeface="a_StamperRg&amp;Bt" panose="040F0703050807070607" pitchFamily="82" charset="-52"/>
              </a:defRPr>
            </a:lvl1pPr>
          </a:lstStyle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Размещение и проживание   на полигоне в автономных полевых лагерях в соответствии с лучшими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мировыми стандартами</a:t>
            </a:r>
          </a:p>
        </p:txBody>
      </p:sp>
      <p:sp>
        <p:nvSpPr>
          <p:cNvPr id="10" name="Прямоугольник 9"/>
          <p:cNvSpPr/>
          <p:nvPr/>
        </p:nvSpPr>
        <p:spPr>
          <a:xfrm rot="20615497">
            <a:off x="-122080" y="979936"/>
            <a:ext cx="69351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ГОСУДАРСТВЕННЫЕ ГАРАНТИИ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БЕСПЛАТНОГО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ОКАЗАНИЯ МЕДИЦИНСКОЙ ПОМОЩИ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615497">
            <a:off x="-903310" y="4144635"/>
            <a:ext cx="8367045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Квалифицированное 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Медицинское обслуживание 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 учреждениях </a:t>
            </a:r>
          </a:p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минобороны России </a:t>
            </a:r>
          </a:p>
        </p:txBody>
      </p:sp>
    </p:spTree>
    <p:extLst>
      <p:ext uri="{BB962C8B-B14F-4D97-AF65-F5344CB8AC3E}">
        <p14:creationId xmlns:p14="http://schemas.microsoft.com/office/powerpoint/2010/main" val="83024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документы\медиа\13.07\wr-960 (1)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8" y="111262"/>
            <a:ext cx="46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96" y="3440832"/>
            <a:ext cx="6089028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8255" y="6260177"/>
            <a:ext cx="2089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мобильный модульный банк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42" l="0" r="100000">
                        <a14:foregroundMark x1="77441" y1="28990" x2="77441" y2="28990"/>
                        <a14:foregroundMark x1="20189" y1="5836" x2="82965" y2="10252"/>
                        <a14:foregroundMark x1="88749" y1="5363" x2="97161" y2="22397"/>
                        <a14:foregroundMark x1="25026" y1="18612" x2="9253" y2="2681"/>
                        <a14:foregroundMark x1="60147" y1="43849" x2="61304" y2="38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8" y="6753200"/>
            <a:ext cx="46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2601D7-5761-437E-A42F-0299B68AC3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Прямоугольник 382"/>
          <p:cNvSpPr/>
          <p:nvPr/>
        </p:nvSpPr>
        <p:spPr>
          <a:xfrm rot="20632764">
            <a:off x="-2784485" y="6805618"/>
            <a:ext cx="14041560" cy="936000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90" name="Группа 189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7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2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2" name="Группа 191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193" name="Овал 192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 rot="20632764">
            <a:off x="-3209014" y="1485266"/>
            <a:ext cx="14041560" cy="1368000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32764">
            <a:off x="-3417936" y="4914253"/>
            <a:ext cx="14041560" cy="1944000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32764">
            <a:off x="-3308705" y="3011840"/>
            <a:ext cx="14041560" cy="1728000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620535">
            <a:off x="-1260309" y="3154713"/>
            <a:ext cx="8911649" cy="17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ЗА</a:t>
            </a:r>
            <a:r>
              <a:rPr lang="ru-RU" spc="-100" dirty="0">
                <a:solidFill>
                  <a:schemeClr val="tx1"/>
                </a:solidFill>
                <a:latin typeface="a_StamperRg&amp;Bt"/>
              </a:rPr>
              <a:t> </a:t>
            </a:r>
            <a:r>
              <a:rPr lang="ru-RU" sz="2400" b="1" spc="-100" dirty="0">
                <a:solidFill>
                  <a:srgbClr val="FF0000"/>
                </a:solidFill>
                <a:latin typeface="a_StamperRg&amp;Bt"/>
              </a:rPr>
              <a:t>30</a:t>
            </a:r>
            <a:r>
              <a:rPr lang="ru-RU" spc="-100" dirty="0">
                <a:solidFill>
                  <a:schemeClr val="tx1"/>
                </a:solidFill>
                <a:latin typeface="a_StamperRg&amp;B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СУТОК ПРЕБЫВАНИЯ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 ВОЕННЫХ СБОРАХ: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ОФИЦЕР – ОТ </a:t>
            </a:r>
            <a:r>
              <a:rPr lang="ru-RU" sz="2400" b="1" spc="-100" dirty="0">
                <a:solidFill>
                  <a:srgbClr val="FF0000"/>
                </a:solidFill>
                <a:latin typeface="a_StamperRg&amp;Bt"/>
              </a:rPr>
              <a:t>30</a:t>
            </a:r>
            <a:r>
              <a:rPr lang="ru-RU" spc="-100" dirty="0">
                <a:solidFill>
                  <a:schemeClr val="tx1"/>
                </a:solidFill>
                <a:latin typeface="a_StamperRg&amp;B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ДО</a:t>
            </a:r>
            <a:r>
              <a:rPr lang="ru-RU" spc="-100" dirty="0">
                <a:solidFill>
                  <a:schemeClr val="tx1"/>
                </a:solidFill>
                <a:latin typeface="a_StamperRg&amp;Bt"/>
              </a:rPr>
              <a:t> </a:t>
            </a:r>
            <a:r>
              <a:rPr lang="ru-RU" sz="2400" b="1" spc="-100" dirty="0">
                <a:solidFill>
                  <a:srgbClr val="FF0000"/>
                </a:solidFill>
                <a:latin typeface="a_StamperRg&amp;Bt"/>
              </a:rPr>
              <a:t>46</a:t>
            </a:r>
            <a:r>
              <a:rPr lang="ru-RU" spc="-100" dirty="0" smtClean="0">
                <a:solidFill>
                  <a:schemeClr val="tx1"/>
                </a:solidFill>
                <a:latin typeface="a_StamperRg&amp;B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РУБЛЕЙ;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СОЛДАТЫ, СЕРЖАНТЫ – ДО </a:t>
            </a:r>
            <a:r>
              <a:rPr lang="ru-RU" sz="2400" b="1" spc="-100" dirty="0" smtClean="0">
                <a:solidFill>
                  <a:srgbClr val="FF0000"/>
                </a:solidFill>
                <a:latin typeface="a_StamperRg&amp;Bt"/>
              </a:rPr>
              <a:t>28</a:t>
            </a:r>
            <a:r>
              <a:rPr lang="ru-RU" spc="-100" dirty="0" smtClean="0">
                <a:solidFill>
                  <a:schemeClr val="tx1"/>
                </a:solidFill>
                <a:latin typeface="a_StamperRg&amp;Bt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РУБ.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(В ЗАВИСИМОСТИ ОТ РЕГИОНА)</a:t>
            </a:r>
          </a:p>
        </p:txBody>
      </p:sp>
      <p:sp>
        <p:nvSpPr>
          <p:cNvPr id="3" name="Прямоугольник 2"/>
          <p:cNvSpPr/>
          <p:nvPr/>
        </p:nvSpPr>
        <p:spPr>
          <a:xfrm rot="20615497">
            <a:off x="-912421" y="5060474"/>
            <a:ext cx="8142425" cy="19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ЕДИНОВРЕМЕННАЯ ДЕНЕЖНАЯ ВЫПЛАТА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ПРИ ЗАКЛЮЧЕНИИ НОВОГО КОНТРАКТА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ОФИЦЕР – ОТ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35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ДО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69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РУБ.;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СОЛДАТЫ, СЕРЖАНТЫ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ОТ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17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ДО </a:t>
            </a:r>
            <a:r>
              <a:rPr lang="ru-RU" sz="24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42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РУБ.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(В ЗАВИСИМОСТИ ОТ СРОКА 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_StamperRg&amp;Bt" panose="040F0703050807070607" pitchFamily="82" charset="-52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ЗАКЛЮЧЕНИЯ КОНТРАКТА)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_StamperRg&amp;Bt" panose="040F0703050807070607" pitchFamily="8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615497">
            <a:off x="-2318621" y="1622808"/>
            <a:ext cx="10988049" cy="14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ЗА </a:t>
            </a:r>
            <a:r>
              <a:rPr lang="ru-RU" sz="24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3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СУТОК ПРЕБЫВАНИЯ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 ТРЕНИРОВОЧНЫХ ЗАНЯТИЯХ: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ОФИЦЕР – ДО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5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РУБ.;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СЕРЖАНТЫ, СОЛДАТЫ – ДО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3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РУБ. </a:t>
            </a:r>
          </a:p>
        </p:txBody>
      </p:sp>
      <p:sp>
        <p:nvSpPr>
          <p:cNvPr id="188" name="Прямоугольник 187"/>
          <p:cNvSpPr/>
          <p:nvPr/>
        </p:nvSpPr>
        <p:spPr>
          <a:xfrm rot="20632764">
            <a:off x="-2394616" y="7765438"/>
            <a:ext cx="14041560" cy="1404000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 rot="20615497">
            <a:off x="-212343" y="7044410"/>
            <a:ext cx="6800727" cy="10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при проведении занятий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сборов </a:t>
            </a:r>
            <a:r>
              <a:rPr lang="ru-RU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сохраняется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рабочее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место 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заработная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плата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_StamperRg&amp;Bt" panose="040F0703050807070607" pitchFamily="82" charset="-52"/>
            </a:endParaRPr>
          </a:p>
        </p:txBody>
      </p:sp>
      <p:sp>
        <p:nvSpPr>
          <p:cNvPr id="373" name="Прямоугольник 372"/>
          <p:cNvSpPr/>
          <p:nvPr/>
        </p:nvSpPr>
        <p:spPr>
          <a:xfrm rot="20615497">
            <a:off x="-36833" y="8159633"/>
            <a:ext cx="6800727" cy="1330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предприятию, с которого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резервист направляется на сборы (занятия),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компенсируются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финансовые затраты 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_StamperRg&amp;Bt" panose="040F0703050807070607" pitchFamily="82" charset="-52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весь период его привлечения (задействования)</a:t>
            </a:r>
          </a:p>
        </p:txBody>
      </p:sp>
      <p:sp>
        <p:nvSpPr>
          <p:cNvPr id="374" name="Прямоугольник 373"/>
          <p:cNvSpPr/>
          <p:nvPr/>
        </p:nvSpPr>
        <p:spPr>
          <a:xfrm rot="20632764">
            <a:off x="-3465876" y="342078"/>
            <a:ext cx="14041560" cy="1080000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5" name="Прямоугольник 374"/>
          <p:cNvSpPr/>
          <p:nvPr/>
        </p:nvSpPr>
        <p:spPr>
          <a:xfrm rot="20615497">
            <a:off x="-2541814" y="532628"/>
            <a:ext cx="10988049" cy="1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ЗА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Пребывание В резерве: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_StamperRg&amp;Bt" panose="040F0703050807070607" pitchFamily="82" charset="-52"/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ОФИЦЕР – ДО </a:t>
            </a:r>
            <a:r>
              <a:rPr lang="ru-RU" sz="24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6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РУБ.;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СЕРЖАНТЫ, СОЛДАТЫ – ДО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4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ТЫС. РУБ. </a:t>
            </a:r>
          </a:p>
        </p:txBody>
      </p:sp>
      <p:pic>
        <p:nvPicPr>
          <p:cNvPr id="376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041" y="1716658"/>
            <a:ext cx="9728463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90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77479" y="301630"/>
            <a:ext cx="5829300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a_StamperRg&amp;Bt" panose="040F0703050807070607" pitchFamily="82" charset="-52"/>
              </a:rPr>
              <a:t>снаряжение</a:t>
            </a:r>
          </a:p>
        </p:txBody>
      </p:sp>
      <p:pic>
        <p:nvPicPr>
          <p:cNvPr id="21" name="Объект 6" descr="https://cont.ws/uploads/pic/2016/12/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05" y="1016072"/>
            <a:ext cx="6354331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22" name="Объект 5" descr="https://avatars.mds.yandex.net/get-pdb/1871629/d2188b4d-f043-4ee7-ab4c-137434014006/s80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5408755"/>
            <a:ext cx="6350995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477DB3-CEEA-4E11-972D-A0E7FC62D4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Группа 202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204" name="Группа 203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84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5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5" name="Группа 204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206" name="Овал 205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Овал 370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2" name="Овал 371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Овал 372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4" name="Овал 373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5" name="Овал 374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6" name="Овал 375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7" name="Овал 376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8" name="Овал 377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9" name="Овал 378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0" name="Овал 379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1" name="Овал 380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2" name="Овал 381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3" name="Овал 382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402" y="376494"/>
            <a:ext cx="5829300" cy="72807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_StamperRg&amp;Bt" panose="040F0703050807070607" pitchFamily="82" charset="-52"/>
              </a:rPr>
              <a:t>оружие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17" y="2567668"/>
            <a:ext cx="3227812" cy="144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 descr="Дуб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05837" y="1312595"/>
            <a:ext cx="2878598" cy="52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125679" tIns="62841" rIns="125679" bIns="62841" anchor="ctr"/>
          <a:lstStyle>
            <a:defPPr>
              <a:defRPr lang="ru-RU"/>
            </a:defPPr>
            <a:lvl1pPr algn="ctr" defTabSz="957263" eaLnBrk="1" hangingPunct="1"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defRPr>
            </a:lvl1pPr>
            <a:lvl2pPr marL="742950" indent="-285750" defTabSz="957263" eaLnBrk="0" hangingPunct="0">
              <a:defRPr sz="1200" b="1">
                <a:latin typeface="Times New Roman" pitchFamily="18" charset="0"/>
              </a:defRPr>
            </a:lvl2pPr>
            <a:lvl3pPr marL="1143000" indent="-228600" defTabSz="957263" eaLnBrk="0" hangingPunct="0">
              <a:defRPr sz="1200" b="1">
                <a:latin typeface="Times New Roman" pitchFamily="18" charset="0"/>
              </a:defRPr>
            </a:lvl3pPr>
            <a:lvl4pPr marL="1600200" indent="-228600" defTabSz="957263" eaLnBrk="0" hangingPunct="0">
              <a:defRPr sz="1200" b="1">
                <a:latin typeface="Times New Roman" pitchFamily="18" charset="0"/>
              </a:defRPr>
            </a:lvl4pPr>
            <a:lvl5pPr marL="2057400" indent="-228600" defTabSz="957263" eaLnBrk="0" hangingPunct="0">
              <a:defRPr sz="1200" b="1"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_StamperRg&amp;Bt" panose="040F0703050807070607" pitchFamily="82" charset="-52"/>
              </a:rPr>
              <a:t>5,45-мм автомат 6П67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3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4337" y="5308645"/>
            <a:ext cx="3542922" cy="151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 descr="Дуб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05836" y="4536954"/>
            <a:ext cx="2878598" cy="52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125679" tIns="62841" rIns="125679" bIns="62841" anchor="ctr"/>
          <a:lstStyle>
            <a:defPPr>
              <a:defRPr lang="ru-RU"/>
            </a:defPPr>
            <a:lvl1pPr algn="ctr" defTabSz="957263"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  <a:lvl2pPr marL="742950" indent="-285750" defTabSz="957263" eaLnBrk="0" hangingPunct="0">
              <a:defRPr sz="1200" b="1">
                <a:latin typeface="Times New Roman" pitchFamily="18" charset="0"/>
              </a:defRPr>
            </a:lvl2pPr>
            <a:lvl3pPr marL="1143000" indent="-228600" defTabSz="957263" eaLnBrk="0" hangingPunct="0">
              <a:defRPr sz="1200" b="1">
                <a:latin typeface="Times New Roman" pitchFamily="18" charset="0"/>
              </a:defRPr>
            </a:lvl3pPr>
            <a:lvl4pPr marL="1600200" indent="-228600" defTabSz="957263" eaLnBrk="0" hangingPunct="0">
              <a:defRPr sz="1200" b="1">
                <a:latin typeface="Times New Roman" pitchFamily="18" charset="0"/>
              </a:defRPr>
            </a:lvl4pPr>
            <a:lvl5pPr marL="2057400" indent="-228600" defTabSz="957263" eaLnBrk="0" hangingPunct="0">
              <a:defRPr sz="1200" b="1"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9pPr>
          </a:lstStyle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_StamperRg&amp;Bt" panose="040F0703050807070607" pitchFamily="82" charset="-52"/>
              </a:rPr>
              <a:t>7,62-мм ПКПМ «Печенег»</a:t>
            </a:r>
          </a:p>
        </p:txBody>
      </p:sp>
      <p:pic>
        <p:nvPicPr>
          <p:cNvPr id="11" name="Picture 2" descr="1-1"/>
          <p:cNvPicPr>
            <a:picLocks noChangeAspect="1" noChangeArrowheads="1"/>
          </p:cNvPicPr>
          <p:nvPr/>
        </p:nvPicPr>
        <p:blipFill>
          <a:blip r:embed="rId9" cstate="email">
            <a:lum bright="20000" contrast="22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84" b="89796" l="0" r="952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645" y="2699955"/>
            <a:ext cx="1240039" cy="58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Выноска 1 (с границей) 13"/>
          <p:cNvSpPr>
            <a:spLocks/>
          </p:cNvSpPr>
          <p:nvPr/>
        </p:nvSpPr>
        <p:spPr>
          <a:xfrm rot="16200000">
            <a:off x="2899487" y="1643547"/>
            <a:ext cx="439371" cy="1233633"/>
          </a:xfrm>
          <a:prstGeom prst="accentCallout1">
            <a:avLst>
              <a:gd name="adj1" fmla="val 46735"/>
              <a:gd name="adj2" fmla="val -8333"/>
              <a:gd name="adj3" fmla="val 18682"/>
              <a:gd name="adj4" fmla="val -77916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Ночной монокуляр 1ПН138 </a:t>
            </a:r>
          </a:p>
        </p:txBody>
      </p:sp>
      <p:sp>
        <p:nvSpPr>
          <p:cNvPr id="15" name="Выноска 1 (с границей) 14"/>
          <p:cNvSpPr>
            <a:spLocks/>
          </p:cNvSpPr>
          <p:nvPr/>
        </p:nvSpPr>
        <p:spPr>
          <a:xfrm rot="16200000">
            <a:off x="1130832" y="1282505"/>
            <a:ext cx="439371" cy="1747690"/>
          </a:xfrm>
          <a:prstGeom prst="accentCallout1">
            <a:avLst>
              <a:gd name="adj1" fmla="val 46735"/>
              <a:gd name="adj2" fmla="val -8333"/>
              <a:gd name="adj3" fmla="val 79292"/>
              <a:gd name="adj4" fmla="val -71654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Прицел </a:t>
            </a:r>
            <a:r>
              <a:rPr lang="ru-RU" sz="1050" dirty="0" err="1">
                <a:solidFill>
                  <a:schemeClr val="tx1"/>
                </a:solidFill>
                <a:latin typeface="a_StamperRg&amp;Bt" panose="040F0703050807070607" pitchFamily="82" charset="-52"/>
              </a:rPr>
              <a:t>коллиматорный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1П87</a:t>
            </a:r>
          </a:p>
        </p:txBody>
      </p:sp>
      <p:sp>
        <p:nvSpPr>
          <p:cNvPr id="16" name="Выноска 1 (с границей) 15"/>
          <p:cNvSpPr>
            <a:spLocks/>
          </p:cNvSpPr>
          <p:nvPr/>
        </p:nvSpPr>
        <p:spPr>
          <a:xfrm>
            <a:off x="3336336" y="3496838"/>
            <a:ext cx="1930610" cy="624069"/>
          </a:xfrm>
          <a:prstGeom prst="accentCallout1">
            <a:avLst>
              <a:gd name="adj1" fmla="val 46735"/>
              <a:gd name="adj2" fmla="val -8333"/>
              <a:gd name="adj3" fmla="val 37845"/>
              <a:gd name="adj4" fmla="val -39833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rgbClr val="FF0000"/>
                </a:solidFill>
                <a:latin typeface="a_StamperRg&amp;Bt" panose="040F0703050807070607" pitchFamily="82" charset="-52"/>
              </a:rPr>
              <a:t>Боекомплект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</a:t>
            </a: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5,45 мм патроны </a:t>
            </a:r>
            <a:r>
              <a:rPr lang="ru-RU" sz="1050" dirty="0">
                <a:solidFill>
                  <a:srgbClr val="FF0000"/>
                </a:solidFill>
                <a:latin typeface="a_StamperRg&amp;Bt" panose="040F0703050807070607" pitchFamily="82" charset="-52"/>
              </a:rPr>
              <a:t>450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шт.</a:t>
            </a:r>
          </a:p>
        </p:txBody>
      </p:sp>
      <p:sp>
        <p:nvSpPr>
          <p:cNvPr id="17" name="Выноска 1 (с границей) 16"/>
          <p:cNvSpPr>
            <a:spLocks/>
          </p:cNvSpPr>
          <p:nvPr/>
        </p:nvSpPr>
        <p:spPr>
          <a:xfrm>
            <a:off x="4606251" y="2106399"/>
            <a:ext cx="1474421" cy="496730"/>
          </a:xfrm>
          <a:prstGeom prst="accentCallout1">
            <a:avLst>
              <a:gd name="adj1" fmla="val 64267"/>
              <a:gd name="adj2" fmla="val 96998"/>
              <a:gd name="adj3" fmla="val 159514"/>
              <a:gd name="adj4" fmla="val 18378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rgbClr val="FF0000"/>
                </a:solidFill>
                <a:latin typeface="a_StamperRg&amp;Bt" panose="040F0703050807070607" pitchFamily="82" charset="-52"/>
              </a:rPr>
              <a:t>Нож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боевой (штык-нож) 6Х9</a:t>
            </a:r>
          </a:p>
        </p:txBody>
      </p:sp>
      <p:sp>
        <p:nvSpPr>
          <p:cNvPr id="18" name="Выноска 1 (с границей) 17"/>
          <p:cNvSpPr>
            <a:spLocks/>
          </p:cNvSpPr>
          <p:nvPr/>
        </p:nvSpPr>
        <p:spPr>
          <a:xfrm rot="16200000">
            <a:off x="844782" y="4328863"/>
            <a:ext cx="543382" cy="1999680"/>
          </a:xfrm>
          <a:prstGeom prst="accentCallout1">
            <a:avLst>
              <a:gd name="adj1" fmla="val 68230"/>
              <a:gd name="adj2" fmla="val -5202"/>
              <a:gd name="adj3" fmla="val 116856"/>
              <a:gd name="adj4" fmla="val -34168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Унифицированный оптический прицел РПК</a:t>
            </a:r>
          </a:p>
        </p:txBody>
      </p:sp>
      <p:sp>
        <p:nvSpPr>
          <p:cNvPr id="19" name="Выноска 1 (с границей) 18"/>
          <p:cNvSpPr>
            <a:spLocks/>
          </p:cNvSpPr>
          <p:nvPr/>
        </p:nvSpPr>
        <p:spPr>
          <a:xfrm>
            <a:off x="4741273" y="5993116"/>
            <a:ext cx="1745654" cy="624069"/>
          </a:xfrm>
          <a:prstGeom prst="accentCallout1">
            <a:avLst>
              <a:gd name="adj1" fmla="val 46735"/>
              <a:gd name="adj2" fmla="val -8333"/>
              <a:gd name="adj3" fmla="val 69389"/>
              <a:gd name="adj4" fmla="val -90760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rgbClr val="FF0000"/>
                </a:solidFill>
                <a:latin typeface="a_StamperRg&amp;Bt" panose="040F0703050807070607" pitchFamily="82" charset="-52"/>
              </a:rPr>
              <a:t>Боекомплект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</a:t>
            </a:r>
          </a:p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7,62 мм патроны </a:t>
            </a:r>
            <a:r>
              <a:rPr lang="ru-RU" sz="1050" dirty="0">
                <a:solidFill>
                  <a:srgbClr val="FF0000"/>
                </a:solidFill>
                <a:latin typeface="a_StamperRg&amp;Bt" panose="040F0703050807070607" pitchFamily="82" charset="-52"/>
              </a:rPr>
              <a:t>500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шт.</a:t>
            </a:r>
          </a:p>
        </p:txBody>
      </p:sp>
      <p:pic>
        <p:nvPicPr>
          <p:cNvPr id="20" name="Picture 2" descr="D:\2015\Горшков\Показ ВВСТ\1П88-1\IMG_9806.JPG"/>
          <p:cNvPicPr>
            <a:picLocks noChangeAspect="1" noChangeArrowheads="1"/>
          </p:cNvPicPr>
          <p:nvPr/>
        </p:nvPicPr>
        <p:blipFill rotWithShape="1">
          <a:blip r:embed="rId11" cstate="email">
            <a:lum bright="28000" contrast="61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4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50211">
            <a:off x="1855032" y="8074184"/>
            <a:ext cx="1295172" cy="5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701" y="8085082"/>
            <a:ext cx="4061893" cy="146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7" descr="Дуб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78864" y="7241254"/>
            <a:ext cx="2878598" cy="52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125679" tIns="62841" rIns="125679" bIns="62841" anchor="ctr"/>
          <a:lstStyle>
            <a:defPPr>
              <a:defRPr lang="ru-RU"/>
            </a:defPPr>
            <a:lvl1pPr algn="ctr" defTabSz="957263" eaLnBrk="1" hangingPunct="1">
              <a:defRPr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defRPr>
            </a:lvl1pPr>
            <a:lvl2pPr marL="742950" indent="-285750" defTabSz="957263" eaLnBrk="0" hangingPunct="0">
              <a:defRPr sz="1200" b="1">
                <a:latin typeface="Times New Roman" pitchFamily="18" charset="0"/>
              </a:defRPr>
            </a:lvl2pPr>
            <a:lvl3pPr marL="1143000" indent="-228600" defTabSz="957263" eaLnBrk="0" hangingPunct="0">
              <a:defRPr sz="1200" b="1">
                <a:latin typeface="Times New Roman" pitchFamily="18" charset="0"/>
              </a:defRPr>
            </a:lvl3pPr>
            <a:lvl4pPr marL="1600200" indent="-228600" defTabSz="957263" eaLnBrk="0" hangingPunct="0">
              <a:defRPr sz="1200" b="1">
                <a:latin typeface="Times New Roman" pitchFamily="18" charset="0"/>
              </a:defRPr>
            </a:lvl4pPr>
            <a:lvl5pPr marL="2057400" indent="-228600" defTabSz="957263" eaLnBrk="0" hangingPunct="0">
              <a:defRPr sz="1200" b="1">
                <a:latin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/>
                <a:latin typeface="a_StamperRg&amp;Bt" panose="040F0703050807070607" pitchFamily="82" charset="-52"/>
              </a:rPr>
              <a:t>7,62-мм винтовка СВД</a:t>
            </a:r>
          </a:p>
        </p:txBody>
      </p:sp>
      <p:sp>
        <p:nvSpPr>
          <p:cNvPr id="21" name="Выноска 1 (с границей) 20"/>
          <p:cNvSpPr>
            <a:spLocks/>
          </p:cNvSpPr>
          <p:nvPr/>
        </p:nvSpPr>
        <p:spPr>
          <a:xfrm rot="16200000">
            <a:off x="727898" y="6861560"/>
            <a:ext cx="439371" cy="1895165"/>
          </a:xfrm>
          <a:prstGeom prst="accentCallout1">
            <a:avLst>
              <a:gd name="adj1" fmla="val 68230"/>
              <a:gd name="adj2" fmla="val -5202"/>
              <a:gd name="adj3" fmla="val 125521"/>
              <a:gd name="adj4" fmla="val -41305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Унифицированный оптический прицел  СВД</a:t>
            </a:r>
          </a:p>
        </p:txBody>
      </p:sp>
      <p:sp>
        <p:nvSpPr>
          <p:cNvPr id="22" name="Выноска 1 (с границей) 21"/>
          <p:cNvSpPr>
            <a:spLocks/>
          </p:cNvSpPr>
          <p:nvPr/>
        </p:nvSpPr>
        <p:spPr>
          <a:xfrm>
            <a:off x="4365104" y="8593405"/>
            <a:ext cx="1770200" cy="624069"/>
          </a:xfrm>
          <a:prstGeom prst="accentCallout1">
            <a:avLst>
              <a:gd name="adj1" fmla="val 46735"/>
              <a:gd name="adj2" fmla="val -8333"/>
              <a:gd name="adj3" fmla="val 42764"/>
              <a:gd name="adj4" fmla="val -93900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5776" tIns="62888" rIns="125776" bIns="62888" rtlCol="0" anchor="ctr"/>
          <a:lstStyle/>
          <a:p>
            <a:pPr algn="ctr">
              <a:defRPr/>
            </a:pPr>
            <a:r>
              <a:rPr lang="ru-RU" sz="1050" dirty="0">
                <a:solidFill>
                  <a:srgbClr val="FF0000"/>
                </a:solidFill>
                <a:latin typeface="a_StamperRg&amp;Bt" panose="040F0703050807070607" pitchFamily="82" charset="-52"/>
              </a:rPr>
              <a:t>Боекомплект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снайперских патронов </a:t>
            </a:r>
            <a:r>
              <a:rPr lang="ru-RU" sz="1050" dirty="0">
                <a:solidFill>
                  <a:srgbClr val="FF0000"/>
                </a:solidFill>
                <a:latin typeface="a_StamperRg&amp;Bt" panose="040F0703050807070607" pitchFamily="82" charset="-52"/>
              </a:rPr>
              <a:t>40</a:t>
            </a:r>
            <a:r>
              <a:rPr lang="ru-RU" sz="1050" dirty="0">
                <a:solidFill>
                  <a:schemeClr val="tx1"/>
                </a:solidFill>
                <a:latin typeface="a_StamperRg&amp;Bt" panose="040F0703050807070607" pitchFamily="82" charset="-52"/>
              </a:rPr>
              <a:t> шт.</a:t>
            </a:r>
          </a:p>
        </p:txBody>
      </p:sp>
    </p:spTree>
    <p:extLst>
      <p:ext uri="{BB962C8B-B14F-4D97-AF65-F5344CB8AC3E}">
        <p14:creationId xmlns:p14="http://schemas.microsoft.com/office/powerpoint/2010/main" val="296332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3212976" y="5232340"/>
            <a:ext cx="3563979" cy="4673659"/>
          </a:xfrm>
          <a:prstGeom prst="roundRect">
            <a:avLst>
              <a:gd name="adj" fmla="val 570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Impact" panose="020B0806030902050204" pitchFamily="34" charset="0"/>
            </a:endParaRPr>
          </a:p>
        </p:txBody>
      </p:sp>
      <p:pic>
        <p:nvPicPr>
          <p:cNvPr id="22" name="Picture 6" descr="Безымянный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557" y="5232341"/>
            <a:ext cx="3035412" cy="2498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-99392" y="301630"/>
            <a:ext cx="5829300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_StamperRg&amp;Bt" panose="040F0703050807070607" pitchFamily="82" charset="-52"/>
              </a:rPr>
              <a:t>индивидуальный рацион питания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1181" y="1359996"/>
            <a:ext cx="2835497" cy="54726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sz="1400" dirty="0">
                <a:solidFill>
                  <a:srgbClr val="00B050"/>
                </a:solidFill>
                <a:latin typeface="a_StamperRg&amp;Bt" panose="040F0703050807070607" pitchFamily="82" charset="-52"/>
              </a:rPr>
              <a:t>Индивидуальный рацион питания ВС РФ</a:t>
            </a:r>
            <a:endParaRPr lang="ru-RU" sz="1400" dirty="0">
              <a:ln w="317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StamperRg&amp;Bt" panose="040F0703050807070607" pitchFamily="82" charset="-52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37079" y="1435081"/>
            <a:ext cx="3297012" cy="39709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sz="1400" dirty="0">
                <a:solidFill>
                  <a:srgbClr val="0070C0"/>
                </a:solidFill>
                <a:latin typeface="a_StamperRg&amp;Bt" panose="040F0703050807070607" pitchFamily="82" charset="-52"/>
              </a:rPr>
              <a:t>Индивидуальный рацион питания  армии США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6" y="2033629"/>
            <a:ext cx="3172787" cy="22840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988" y="2022901"/>
            <a:ext cx="3215967" cy="2294814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5185585" y="6691708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Impact" panose="020B0806030902050204" pitchFamily="34" charset="0"/>
              </a:rPr>
              <a:t>4 085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85585" y="7856622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Impact" panose="020B0806030902050204" pitchFamily="34" charset="0"/>
              </a:rPr>
              <a:t>4 110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185585" y="9021536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Impact" panose="020B0806030902050204" pitchFamily="34" charset="0"/>
              </a:rPr>
              <a:t>3 550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85584" y="5510704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Impact" panose="020B0806030902050204" pitchFamily="34" charset="0"/>
              </a:rPr>
              <a:t>4 230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7329" y="8566784"/>
            <a:ext cx="2156285" cy="12107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Impact" panose="020B0806030902050204" pitchFamily="34" charset="0"/>
              </a:rPr>
              <a:t>4 721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68971" y="6406058"/>
            <a:ext cx="1516353" cy="30766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sz="1400" dirty="0">
                <a:solidFill>
                  <a:schemeClr val="tx1"/>
                </a:solidFill>
                <a:latin typeface="Impact" pitchFamily="34" charset="0"/>
              </a:rPr>
              <a:t>Великобритания</a:t>
            </a:r>
            <a:endParaRPr lang="ru-RU" sz="1400" dirty="0">
              <a:ln w="317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24156" y="7557340"/>
            <a:ext cx="1516353" cy="30766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sz="1400" dirty="0">
                <a:solidFill>
                  <a:schemeClr val="tx1"/>
                </a:solidFill>
                <a:latin typeface="Impact" pitchFamily="34" charset="0"/>
              </a:rPr>
              <a:t>Польша</a:t>
            </a:r>
            <a:endParaRPr lang="ru-RU" sz="1400" dirty="0">
              <a:ln w="317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09231" y="8728208"/>
            <a:ext cx="1516353" cy="30766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sz="1400" dirty="0">
                <a:solidFill>
                  <a:schemeClr val="tx1"/>
                </a:solidFill>
                <a:latin typeface="Impact" pitchFamily="34" charset="0"/>
              </a:rPr>
              <a:t>Франция</a:t>
            </a:r>
            <a:endParaRPr lang="ru-RU" sz="1400" dirty="0">
              <a:ln w="317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09231" y="5232341"/>
            <a:ext cx="1516353" cy="30766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sz="1400" dirty="0">
                <a:solidFill>
                  <a:schemeClr val="tx1"/>
                </a:solidFill>
                <a:latin typeface="Impact" pitchFamily="34" charset="0"/>
              </a:rPr>
              <a:t>США</a:t>
            </a:r>
            <a:endParaRPr lang="ru-RU" sz="1400" dirty="0">
              <a:ln w="317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4704" y="4434328"/>
            <a:ext cx="5518248" cy="83614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dirty="0">
                <a:solidFill>
                  <a:schemeClr val="tx1"/>
                </a:solidFill>
                <a:latin typeface="a_StamperRg&amp;Bt" panose="040F0703050807070607" pitchFamily="82" charset="-52"/>
              </a:rPr>
              <a:t>Сравнение энергетической ценности рационов питания, (ккал)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07987" y="8862910"/>
            <a:ext cx="804989" cy="55458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9600" dirty="0">
                <a:ln w="3175">
                  <a:solidFill>
                    <a:prstClr val="whit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KaiTi" pitchFamily="49" charset="-122"/>
                <a:cs typeface="Times New Roman" pitchFamily="18" charset="0"/>
              </a:rPr>
              <a:t>&gt;</a:t>
            </a:r>
            <a:endParaRPr lang="ru-RU" sz="9600" dirty="0">
              <a:ln w="317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KaiTi" pitchFamily="49" charset="-122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6992" y="6691708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Impact" panose="020B0806030902050204" pitchFamily="34" charset="0"/>
              </a:rPr>
              <a:t>1,2 </a:t>
            </a:r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раза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6992" y="7856622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Impact" panose="020B0806030902050204" pitchFamily="34" charset="0"/>
              </a:rPr>
              <a:t>1,2 </a:t>
            </a:r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раза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356992" y="9021536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Impact" panose="020B0806030902050204" pitchFamily="34" charset="0"/>
              </a:rPr>
              <a:t>1,3 </a:t>
            </a:r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раза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356991" y="5510704"/>
            <a:ext cx="1440000" cy="756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Impact" panose="020B0806030902050204" pitchFamily="34" charset="0"/>
              </a:rPr>
              <a:t>1,1 </a:t>
            </a:r>
            <a:r>
              <a:rPr lang="ru-RU" sz="1600" dirty="0">
                <a:solidFill>
                  <a:schemeClr val="tx1"/>
                </a:solidFill>
                <a:latin typeface="Impact" panose="020B0806030902050204" pitchFamily="34" charset="0"/>
              </a:rPr>
              <a:t>раза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-289354" y="8030665"/>
            <a:ext cx="3214298" cy="37871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Российская </a:t>
            </a:r>
          </a:p>
          <a:p>
            <a:pPr marL="0" lvl="1" algn="ctr"/>
            <a:r>
              <a:rPr lang="ru-RU" dirty="0">
                <a:solidFill>
                  <a:schemeClr val="tx1"/>
                </a:solidFill>
                <a:latin typeface="Impact" pitchFamily="34" charset="0"/>
              </a:rPr>
              <a:t>Федерация</a:t>
            </a:r>
            <a:endParaRPr lang="ru-RU" dirty="0">
              <a:ln w="317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KaiTi" pitchFamily="49" charset="-122"/>
              <a:cs typeface="Times New Roman" pitchFamily="18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FB80238D-0DDB-48AE-B723-1BB94111CB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6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Группа 187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89" name="Группа 188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69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0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0" name="Группа 189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191" name="Овал 190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Овал 192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 rot="20632764">
            <a:off x="-3779638" y="480205"/>
            <a:ext cx="14041560" cy="244827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32764">
            <a:off x="-3362674" y="6254221"/>
            <a:ext cx="14041560" cy="2934603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32764">
            <a:off x="-3407409" y="3307643"/>
            <a:ext cx="14041560" cy="2267415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620535">
            <a:off x="-465372" y="3761631"/>
            <a:ext cx="762328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Назначение питания по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верхним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границам норм потребления основных пищевых веществ и энергии</a:t>
            </a:r>
          </a:p>
        </p:txBody>
      </p:sp>
      <p:sp>
        <p:nvSpPr>
          <p:cNvPr id="3" name="Прямоугольник 2"/>
          <p:cNvSpPr/>
          <p:nvPr/>
        </p:nvSpPr>
        <p:spPr>
          <a:xfrm rot="20615497">
            <a:off x="-123435" y="7038954"/>
            <a:ext cx="7040617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продуманное сочетание состава и калорийности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продовольственного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пайка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,  свежих и консервированных продуктов</a:t>
            </a:r>
          </a:p>
        </p:txBody>
      </p:sp>
      <p:sp>
        <p:nvSpPr>
          <p:cNvPr id="4" name="Прямоугольник 3"/>
          <p:cNvSpPr/>
          <p:nvPr/>
        </p:nvSpPr>
        <p:spPr>
          <a:xfrm rot="20615497">
            <a:off x="-226412" y="1077192"/>
            <a:ext cx="69351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Оптимальное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количество приёмов пищи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 зависимости от климатических условий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выполняемых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254757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13.07\605511707e5c43ad0e29c9310ab44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4988" y="7257256"/>
            <a:ext cx="4576380" cy="257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6" name="Picture 2" descr="\\fs2\ab2213\для буклета ВЕЖЛИВЫЙ РАТНИК\200697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6" y="80929"/>
            <a:ext cx="4745045" cy="257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Прямоугольник 13"/>
          <p:cNvSpPr/>
          <p:nvPr/>
        </p:nvSpPr>
        <p:spPr>
          <a:xfrm rot="20632764">
            <a:off x="-2918582" y="1477630"/>
            <a:ext cx="14041560" cy="6627371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615497">
            <a:off x="-286694" y="4057863"/>
            <a:ext cx="732365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 </a:t>
            </a:r>
            <a:r>
              <a:rPr lang="ru-RU" sz="3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2021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году команда вежливых людей объявила </a:t>
            </a:r>
            <a:r>
              <a:rPr lang="ru-RU" sz="3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набор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граждан для заключения Контракта </a:t>
            </a:r>
          </a:p>
          <a:p>
            <a:pPr lvl="0" algn="ctr"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пребываниИ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</a:p>
          <a:p>
            <a:pPr lvl="0" algn="ctr">
              <a:defRPr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 мобилизационном людском резерве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1EBB5FE-01FC-4406-A1B7-740AACFE9B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медиа\13.07\KMO_160251_00150_1_t218_225357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52" y="128464"/>
            <a:ext cx="46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43" name="Picture 3" descr="D:\документы\медиа\13.07\tsvo_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2" y="6753972"/>
            <a:ext cx="46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44" name="Picture 4" descr="D:\документы\медиа\13.07\f_c2RlbGFub3VuYXMucnUvdXBsb2Fkcy84LzMvODMyMTUzNTM4Nzk1OV9vcmlnLmpwZWc_X19pZD0xMTEyODc=.jpe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197" y="3441000"/>
            <a:ext cx="468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872C8D-7024-4699-8C54-B84FC5B7C6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1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окументы\медиа\13.07\тир\tir6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160" y="2216696"/>
            <a:ext cx="2527200" cy="1488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8434" name="Picture 2" descr="C:\Users\ab2213\Desktop\КАРТИНКИ\14 (14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3056" y="5357529"/>
            <a:ext cx="2770459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" name="Picture 2" descr="D:\документы\медиа\13.07\sud-ostavil-v-stroju-efrejtora-pokatavshegosja-pjanym-na-bmp-po-ajeroportu-volgograd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379" y="7833849"/>
            <a:ext cx="2752981" cy="1651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grpSp>
        <p:nvGrpSpPr>
          <p:cNvPr id="198" name="Группа 197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200" name="Группа 199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80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1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1" name="Группа 200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202" name="Овал 201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Овал 370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2" name="Овал 371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Овал 372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4" name="Овал 373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5" name="Овал 374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6" name="Овал 375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7" name="Овал 376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8" name="Овал 377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9" name="Овал 378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0472"/>
            <a:ext cx="6172200" cy="73987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dirty="0">
                <a:latin typeface="+mn-lt"/>
              </a:rPr>
              <a:t>расход боеприпасов</a:t>
            </a:r>
          </a:p>
        </p:txBody>
      </p:sp>
      <p:pic>
        <p:nvPicPr>
          <p:cNvPr id="1026" name="Picture 2" descr="C:\Users\ab2609.S\Desktop\Буклет по резервистам\для буклета ВЕЖЛИВЫЙ РАТНИК\1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1066152"/>
            <a:ext cx="2448272" cy="145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2547508" y="4113717"/>
            <a:ext cx="43701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    </a:t>
            </a:r>
            <a:r>
              <a:rPr lang="ru-RU" sz="2000" b="1" dirty="0"/>
              <a:t>Вооружение БМП (БМД)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a_StamperRg&amp;Bt" panose="040F0703050807070607" pitchFamily="82" charset="-52"/>
                <a:ea typeface="+mj-ea"/>
                <a:cs typeface="+mj-cs"/>
              </a:rPr>
              <a:t>100 выстрелов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926" y="7084784"/>
            <a:ext cx="59202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a_StamperRg&amp;Bt" panose="040F0703050807070607" pitchFamily="82" charset="-52"/>
              </a:rPr>
              <a:t>Вождение боевых машин и автомобилей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a_StamperRg&amp;Bt" panose="040F0703050807070607" pitchFamily="82" charset="-52"/>
                <a:ea typeface="+mj-ea"/>
                <a:cs typeface="+mj-cs"/>
              </a:rPr>
              <a:t>30 – 40 километров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0368" y="5700199"/>
            <a:ext cx="40960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Вооружение танков </a:t>
            </a:r>
            <a:endParaRPr lang="ru-RU" b="1" dirty="0"/>
          </a:p>
          <a:p>
            <a:pPr algn="ctr"/>
            <a:r>
              <a:rPr lang="ru-RU" sz="3400" dirty="0">
                <a:solidFill>
                  <a:srgbClr val="FF0000"/>
                </a:solidFill>
                <a:latin typeface="a_StamperRg&amp;Bt" panose="040F0703050807070607" pitchFamily="82" charset="-52"/>
                <a:ea typeface="+mj-ea"/>
                <a:cs typeface="+mj-cs"/>
              </a:rPr>
              <a:t>15 </a:t>
            </a:r>
            <a:r>
              <a:rPr lang="ru-RU" sz="3400" dirty="0" err="1">
                <a:solidFill>
                  <a:srgbClr val="FF0000"/>
                </a:solidFill>
                <a:latin typeface="a_StamperRg&amp;Bt" panose="040F0703050807070607" pitchFamily="82" charset="-52"/>
                <a:ea typeface="+mj-ea"/>
                <a:cs typeface="+mj-cs"/>
              </a:rPr>
              <a:t>выстрелОВ</a:t>
            </a:r>
            <a:endParaRPr lang="ru-RU" sz="3400" dirty="0">
              <a:solidFill>
                <a:srgbClr val="FF0000"/>
              </a:solidFill>
              <a:latin typeface="a_StamperRg&amp;Bt" panose="040F0703050807070607" pitchFamily="82" charset="-52"/>
              <a:ea typeface="+mj-ea"/>
              <a:cs typeface="+mj-cs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штатным снарядом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30" name="Picture 6" descr="C:\Users\ab2609.S\Desktop\Буклет по резервистам\для буклета ВЕЖЛИВЫЙ РАТНИК\russian_apmy.ipg_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4035314"/>
            <a:ext cx="2452729" cy="1581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32" y="7865638"/>
            <a:ext cx="2556067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TextBox 193"/>
          <p:cNvSpPr txBox="1"/>
          <p:nvPr/>
        </p:nvSpPr>
        <p:spPr>
          <a:xfrm>
            <a:off x="2394239" y="992486"/>
            <a:ext cx="446308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Стрелковое оружие</a:t>
            </a:r>
          </a:p>
          <a:p>
            <a:pPr algn="ctr"/>
            <a:r>
              <a:rPr lang="en-US" sz="3500" dirty="0">
                <a:solidFill>
                  <a:srgbClr val="FF0000"/>
                </a:solidFill>
                <a:latin typeface="a_StamperRg&amp;Bt" panose="040F0703050807070607" pitchFamily="82" charset="-52"/>
                <a:ea typeface="+mj-ea"/>
                <a:cs typeface="+mj-cs"/>
              </a:rPr>
              <a:t>&gt;600</a:t>
            </a:r>
            <a:r>
              <a:rPr lang="ru-RU" sz="3500" dirty="0">
                <a:solidFill>
                  <a:srgbClr val="FF0000"/>
                </a:solidFill>
                <a:latin typeface="a_StamperRg&amp;Bt" panose="040F0703050807070607" pitchFamily="82" charset="-52"/>
                <a:ea typeface="+mj-ea"/>
                <a:cs typeface="+mj-cs"/>
              </a:rPr>
              <a:t> патронов</a:t>
            </a:r>
          </a:p>
          <a:p>
            <a:pPr algn="ctr"/>
            <a:r>
              <a:rPr lang="ru-RU" sz="2000" b="1" dirty="0">
                <a:latin typeface="a_StamperRg&amp;Bt" panose="040F0703050807070607" pitchFamily="82" charset="-52"/>
              </a:rPr>
              <a:t>БЕСПЛАТНО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0" y="2648744"/>
            <a:ext cx="40270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a_StamperRg&amp;Bt" panose="040F0703050807070607" pitchFamily="82" charset="-52"/>
              </a:rPr>
              <a:t>Для сравнения</a:t>
            </a:r>
          </a:p>
          <a:p>
            <a:pPr algn="ctr"/>
            <a:r>
              <a:rPr lang="ru-RU" sz="1600" b="1" dirty="0">
                <a:latin typeface="a_StamperRg&amp;Bt" panose="040F0703050807070607" pitchFamily="82" charset="-52"/>
              </a:rPr>
              <a:t>В обычном стрелковом тире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_StamperRg&amp;Bt" panose="040F0703050807070607" pitchFamily="82" charset="-52"/>
              </a:rPr>
              <a:t>42 тыс. руб</a:t>
            </a:r>
            <a:r>
              <a:rPr lang="ru-RU" sz="1600" b="1" dirty="0">
                <a:solidFill>
                  <a:srgbClr val="FF0000"/>
                </a:solidFill>
                <a:latin typeface="a_StamperRg&amp;Bt" panose="040F0703050807070607" pitchFamily="82" charset="-52"/>
              </a:rPr>
              <a:t>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5594" y="3046884"/>
            <a:ext cx="379150" cy="599420"/>
            <a:chOff x="-3339752" y="5346206"/>
            <a:chExt cx="379150" cy="5994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3339752" y="5346206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_StamperRg&amp;Bt"/>
                </a:rPr>
                <a:t>~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-3326408" y="5422406"/>
              <a:ext cx="365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a_StamperRg&amp;Bt"/>
                </a:rPr>
                <a:t>~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576894" y="3758598"/>
            <a:ext cx="5503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a_StamperRg&amp;Bt" panose="040F0703050807070607" pitchFamily="82" charset="-52"/>
              </a:rPr>
              <a:t>Стрельба из вооружения боевых машин</a:t>
            </a:r>
            <a:endParaRPr lang="ru-RU" sz="1600" b="1" dirty="0">
              <a:solidFill>
                <a:srgbClr val="FF0000"/>
              </a:solidFill>
              <a:latin typeface="a_StamperRg&amp;Bt" panose="040F0703050807070607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842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2576" y="6961343"/>
            <a:ext cx="1364776" cy="235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016" y="7083300"/>
            <a:ext cx="1311275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353" y="7066060"/>
            <a:ext cx="1255713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7099924"/>
            <a:ext cx="1424160" cy="22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" name="Picture 10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7" b="100000" l="0" r="97419">
                        <a14:foregroundMark x1="54839" y1="4833" x2="52903" y2="96654"/>
                        <a14:foregroundMark x1="30968" y1="88104" x2="70968" y2="8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3176" y="2190868"/>
            <a:ext cx="1331008" cy="229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11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5207" y="2193853"/>
            <a:ext cx="1400175" cy="234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" name="Picture 5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8800" y="2215657"/>
            <a:ext cx="1517676" cy="252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2029549"/>
            <a:ext cx="1421094" cy="23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64221" y="266441"/>
            <a:ext cx="5829300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_StamperRg&amp;Bt" panose="040F0703050807070607" pitchFamily="82" charset="-52"/>
              </a:rPr>
              <a:t>Государственные </a:t>
            </a:r>
            <a:br>
              <a:rPr lang="ru-RU" sz="2800" dirty="0">
                <a:latin typeface="a_StamperRg&amp;Bt" panose="040F0703050807070607" pitchFamily="82" charset="-52"/>
              </a:rPr>
            </a:br>
            <a:r>
              <a:rPr lang="ru-RU" sz="2800" dirty="0">
                <a:latin typeface="a_StamperRg&amp;Bt" panose="040F0703050807070607" pitchFamily="82" charset="-52"/>
              </a:rPr>
              <a:t>награды</a:t>
            </a:r>
          </a:p>
        </p:txBody>
      </p:sp>
      <p:sp>
        <p:nvSpPr>
          <p:cNvPr id="207" name="Заголовок 1"/>
          <p:cNvSpPr txBox="1">
            <a:spLocks/>
          </p:cNvSpPr>
          <p:nvPr/>
        </p:nvSpPr>
        <p:spPr>
          <a:xfrm>
            <a:off x="-180020" y="1235257"/>
            <a:ext cx="2312876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a_StamperRg&amp;Bt" panose="040F0703050807070607" pitchFamily="82" charset="-52"/>
              </a:rPr>
              <a:t>Медаль </a:t>
            </a:r>
          </a:p>
          <a:p>
            <a:r>
              <a:rPr lang="ru-RU" sz="1500" dirty="0" err="1">
                <a:latin typeface="a_StamperRg&amp;Bt" panose="040F0703050807070607" pitchFamily="82" charset="-52"/>
              </a:rPr>
              <a:t>суворова</a:t>
            </a:r>
            <a:endParaRPr lang="ru-RU" sz="1500" dirty="0">
              <a:latin typeface="a_StamperRg&amp;Bt" panose="040F0703050807070607" pitchFamily="82" charset="-52"/>
            </a:endParaRPr>
          </a:p>
        </p:txBody>
      </p:sp>
      <p:sp>
        <p:nvSpPr>
          <p:cNvPr id="210" name="Заголовок 1"/>
          <p:cNvSpPr txBox="1">
            <a:spLocks/>
          </p:cNvSpPr>
          <p:nvPr/>
        </p:nvSpPr>
        <p:spPr>
          <a:xfrm>
            <a:off x="1595368" y="1235257"/>
            <a:ext cx="1689616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a_StamperRg&amp;Bt" panose="040F0703050807070607" pitchFamily="82" charset="-52"/>
              </a:rPr>
              <a:t>Медаль </a:t>
            </a:r>
          </a:p>
          <a:p>
            <a:r>
              <a:rPr lang="ru-RU" sz="1500" dirty="0" err="1">
                <a:latin typeface="a_StamperRg&amp;Bt" panose="040F0703050807070607" pitchFamily="82" charset="-52"/>
              </a:rPr>
              <a:t>жукова</a:t>
            </a:r>
            <a:endParaRPr lang="ru-RU" sz="1500" dirty="0">
              <a:latin typeface="a_StamperRg&amp;Bt" panose="040F0703050807070607" pitchFamily="82" charset="-52"/>
            </a:endParaRPr>
          </a:p>
        </p:txBody>
      </p:sp>
      <p:sp>
        <p:nvSpPr>
          <p:cNvPr id="212" name="Заголовок 1"/>
          <p:cNvSpPr txBox="1">
            <a:spLocks/>
          </p:cNvSpPr>
          <p:nvPr/>
        </p:nvSpPr>
        <p:spPr>
          <a:xfrm>
            <a:off x="-171400" y="5946412"/>
            <a:ext cx="2448272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a_StamperRg&amp;Bt" panose="040F0703050807070607" pitchFamily="82" charset="-52"/>
              </a:rPr>
              <a:t>Медаль </a:t>
            </a:r>
          </a:p>
          <a:p>
            <a:r>
              <a:rPr lang="ru-RU" sz="1500" dirty="0">
                <a:latin typeface="a_StamperRg&amp;Bt" panose="040F0703050807070607" pitchFamily="82" charset="-52"/>
              </a:rPr>
              <a:t>"За боевые </a:t>
            </a:r>
          </a:p>
          <a:p>
            <a:r>
              <a:rPr lang="ru-RU" sz="1500" dirty="0">
                <a:latin typeface="a_StamperRg&amp;Bt" panose="040F0703050807070607" pitchFamily="82" charset="-52"/>
              </a:rPr>
              <a:t>отличия"</a:t>
            </a:r>
          </a:p>
        </p:txBody>
      </p:sp>
      <p:sp>
        <p:nvSpPr>
          <p:cNvPr id="217" name="Заголовок 1"/>
          <p:cNvSpPr txBox="1">
            <a:spLocks/>
          </p:cNvSpPr>
          <p:nvPr/>
        </p:nvSpPr>
        <p:spPr>
          <a:xfrm>
            <a:off x="1630492" y="5954032"/>
            <a:ext cx="3382684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a_StamperRg&amp;Bt" panose="040F0703050807070607" pitchFamily="82" charset="-52"/>
              </a:rPr>
              <a:t>Медаль </a:t>
            </a:r>
          </a:p>
          <a:p>
            <a:r>
              <a:rPr lang="ru-RU" sz="1500" dirty="0">
                <a:latin typeface="a_StamperRg&amp;Bt" panose="040F0703050807070607" pitchFamily="82" charset="-52"/>
              </a:rPr>
              <a:t>"За воинскую доблесть</a:t>
            </a:r>
            <a:r>
              <a:rPr lang="ru-RU" sz="1500" dirty="0">
                <a:latin typeface="a_StamperRg&amp;Bt"/>
              </a:rPr>
              <a:t>"</a:t>
            </a:r>
            <a:r>
              <a:rPr lang="ru-RU" sz="1500" dirty="0">
                <a:latin typeface="a_StamperRg&amp;Bt" panose="040F0703050807070607" pitchFamily="82" charset="-52"/>
              </a:rPr>
              <a:t> </a:t>
            </a:r>
          </a:p>
          <a:p>
            <a:r>
              <a:rPr lang="ru-RU" sz="1500" dirty="0">
                <a:latin typeface="a_StamperRg&amp;Bt" panose="040F0703050807070607" pitchFamily="82" charset="-52"/>
              </a:rPr>
              <a:t>1 и 2 степени</a:t>
            </a:r>
          </a:p>
        </p:txBody>
      </p:sp>
      <p:sp>
        <p:nvSpPr>
          <p:cNvPr id="220" name="Заголовок 1"/>
          <p:cNvSpPr txBox="1">
            <a:spLocks/>
          </p:cNvSpPr>
          <p:nvPr/>
        </p:nvSpPr>
        <p:spPr>
          <a:xfrm>
            <a:off x="4608154" y="6068710"/>
            <a:ext cx="2565262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a_StamperRg&amp;Bt" panose="040F0703050807070607" pitchFamily="82" charset="-52"/>
              </a:rPr>
              <a:t>Медаль </a:t>
            </a:r>
          </a:p>
          <a:p>
            <a:r>
              <a:rPr lang="ru-RU" sz="1500" dirty="0">
                <a:latin typeface="a_StamperRg&amp;Bt" panose="040F0703050807070607" pitchFamily="82" charset="-52"/>
              </a:rPr>
              <a:t>"За укрепление боевого содружества"</a:t>
            </a:r>
          </a:p>
        </p:txBody>
      </p:sp>
      <p:sp>
        <p:nvSpPr>
          <p:cNvPr id="234" name="Заголовок 1"/>
          <p:cNvSpPr txBox="1">
            <a:spLocks/>
          </p:cNvSpPr>
          <p:nvPr/>
        </p:nvSpPr>
        <p:spPr>
          <a:xfrm>
            <a:off x="2672681" y="1235257"/>
            <a:ext cx="4428727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latin typeface="a_StamperRg&amp;Bt" panose="040F0703050807070607" pitchFamily="82" charset="-52"/>
              </a:rPr>
              <a:t>медаль ордена </a:t>
            </a:r>
          </a:p>
          <a:p>
            <a:r>
              <a:rPr lang="ru-RU" sz="1500" dirty="0">
                <a:latin typeface="a_StamperRg&amp;Bt" panose="040F0703050807070607" pitchFamily="82" charset="-52"/>
              </a:rPr>
              <a:t>"За заслуги перед Отечеством" </a:t>
            </a:r>
          </a:p>
          <a:p>
            <a:r>
              <a:rPr lang="ru-RU" sz="1500" dirty="0">
                <a:latin typeface="a_StamperRg&amp;Bt" panose="040F0703050807070607" pitchFamily="82" charset="-52"/>
              </a:rPr>
              <a:t>I и 2 степени</a:t>
            </a:r>
          </a:p>
        </p:txBody>
      </p:sp>
      <p:sp>
        <p:nvSpPr>
          <p:cNvPr id="243" name="Заголовок 1"/>
          <p:cNvSpPr txBox="1">
            <a:spLocks/>
          </p:cNvSpPr>
          <p:nvPr/>
        </p:nvSpPr>
        <p:spPr>
          <a:xfrm>
            <a:off x="576266" y="5025008"/>
            <a:ext cx="5829300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_StamperRg&amp;Bt" panose="040F0703050807070607" pitchFamily="82" charset="-52"/>
              </a:rPr>
              <a:t>ведомственные награды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939A8CC-0B17-4284-BC9A-E64F5384BF6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1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Группа 196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98" name="Группа 197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78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9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9" name="Группа 198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200" name="Овал 199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Овал 370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2" name="Овал 371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Овал 372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4" name="Овал 373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5" name="Овал 374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6" name="Овал 375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7" name="Овал 376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91" name="Прямоугольник 190"/>
          <p:cNvSpPr/>
          <p:nvPr/>
        </p:nvSpPr>
        <p:spPr>
          <a:xfrm rot="20632764">
            <a:off x="-3865960" y="6370858"/>
            <a:ext cx="14041560" cy="1249849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 rot="20632764">
            <a:off x="-4072555" y="864882"/>
            <a:ext cx="14041560" cy="859481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 rot="20615497">
            <a:off x="-162989" y="901973"/>
            <a:ext cx="6702906" cy="67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Медалью </a:t>
            </a:r>
            <a:r>
              <a:rPr lang="ru-RU" sz="1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Жукова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награждаются за отвагу, самоотверженность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личное мужество, проявленные при участии в учениях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маневрах, за отличные показатели в боевой подготовке</a:t>
            </a:r>
          </a:p>
        </p:txBody>
      </p:sp>
      <p:sp>
        <p:nvSpPr>
          <p:cNvPr id="187" name="Прямоугольник 186"/>
          <p:cNvSpPr/>
          <p:nvPr/>
        </p:nvSpPr>
        <p:spPr>
          <a:xfrm rot="20632764">
            <a:off x="-4040012" y="1987796"/>
            <a:ext cx="14041560" cy="918141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 rot="20632764">
            <a:off x="-3127260" y="4422818"/>
            <a:ext cx="14041560" cy="144435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 rot="20615497">
            <a:off x="-17103" y="6233409"/>
            <a:ext cx="644731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Медалью </a:t>
            </a:r>
            <a:r>
              <a:rPr lang="ru-RU" sz="1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"За боевые отличия"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награждаются за умелые, инициативные и решительные действия, способствовавшие успешному выполнению боевых задач, за успешное руководство действиями подчиненных при выполнении боевых задач</a:t>
            </a:r>
          </a:p>
        </p:txBody>
      </p:sp>
      <p:sp>
        <p:nvSpPr>
          <p:cNvPr id="192" name="Прямоугольник 191"/>
          <p:cNvSpPr/>
          <p:nvPr/>
        </p:nvSpPr>
        <p:spPr>
          <a:xfrm rot="20615497">
            <a:off x="-79225" y="4758947"/>
            <a:ext cx="6424090" cy="118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Медалью </a:t>
            </a:r>
            <a:r>
              <a:rPr lang="ru-RU" sz="1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"За воинскую доблесть"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награждаются за мужество, отвагу и самоотверженность, проявленные при исполнении воинского долга, за отличные показатели в боевой подготовке, полевой (воздушной, морской) выучке, за особые отличия при несении боевой службы и боевого дежурства, на учениях и маневрах</a:t>
            </a:r>
          </a:p>
        </p:txBody>
      </p:sp>
      <p:sp>
        <p:nvSpPr>
          <p:cNvPr id="193" name="Прямоугольник 192"/>
          <p:cNvSpPr/>
          <p:nvPr/>
        </p:nvSpPr>
        <p:spPr>
          <a:xfrm rot="20632764">
            <a:off x="-3875392" y="7886079"/>
            <a:ext cx="14041560" cy="1242305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 rot="20615497">
            <a:off x="-28087" y="7977869"/>
            <a:ext cx="6445394" cy="118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Медалью </a:t>
            </a:r>
            <a:r>
              <a:rPr lang="ru-RU" sz="1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"За укрепление боевого содружества"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награждаются граждане Российской Федерации и иностранные граждане, оказывающие содействие в решении задач, возложенных на Вооруженные Силы Российской Федерации</a:t>
            </a:r>
            <a:r>
              <a:rPr lang="ru-RU" sz="1200" dirty="0">
                <a:solidFill>
                  <a:schemeClr val="tx1"/>
                </a:solidFill>
                <a:latin typeface="a_StamperRg&amp;Bt"/>
              </a:rPr>
              <a:t>.</a:t>
            </a:r>
          </a:p>
        </p:txBody>
      </p:sp>
      <p:sp>
        <p:nvSpPr>
          <p:cNvPr id="195" name="Прямоугольник 194"/>
          <p:cNvSpPr/>
          <p:nvPr/>
        </p:nvSpPr>
        <p:spPr>
          <a:xfrm rot="20632764">
            <a:off x="-3866252" y="3208907"/>
            <a:ext cx="14041560" cy="1072001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 rot="20615497">
            <a:off x="-79212" y="3149057"/>
            <a:ext cx="6498548" cy="1177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Медалью ордена </a:t>
            </a:r>
            <a:r>
              <a:rPr lang="ru-RU" sz="1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"За заслуги перед Отечеством"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награждаются за большой вклад в дело защиты Отечества, успехи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 поддержании высокой боевой готовности, укрепление законности и правопорядка, обеспечение государственной безопасности.</a:t>
            </a:r>
          </a:p>
        </p:txBody>
      </p:sp>
      <p:sp>
        <p:nvSpPr>
          <p:cNvPr id="188" name="Прямоугольник 187"/>
          <p:cNvSpPr/>
          <p:nvPr/>
        </p:nvSpPr>
        <p:spPr>
          <a:xfrm rot="20615497">
            <a:off x="-112682" y="1991862"/>
            <a:ext cx="6646095" cy="789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Медалью </a:t>
            </a:r>
            <a:r>
              <a:rPr lang="ru-RU" sz="12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Суворова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награждаются за личное мужество и отвагу, проявленные при участии в учениях и маневрах, а также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за отличные показатели в боевой подготовке и полевой выучке</a:t>
            </a:r>
          </a:p>
        </p:txBody>
      </p:sp>
    </p:spTree>
    <p:extLst>
      <p:ext uri="{BB962C8B-B14F-4D97-AF65-F5344CB8AC3E}">
        <p14:creationId xmlns:p14="http://schemas.microsoft.com/office/powerpoint/2010/main" val="267540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260648" y="128464"/>
            <a:ext cx="5829300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_StamperRg&amp;Bt" panose="040F0703050807070607" pitchFamily="82" charset="-52"/>
              </a:rPr>
              <a:t>ЗНАКИ ведомственной ПРИНАДЛЕЖНОСТИ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904" y="4384925"/>
            <a:ext cx="174774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9808" y="7259938"/>
            <a:ext cx="1304173" cy="170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Заголовок 1"/>
          <p:cNvSpPr txBox="1">
            <a:spLocks/>
          </p:cNvSpPr>
          <p:nvPr/>
        </p:nvSpPr>
        <p:spPr>
          <a:xfrm>
            <a:off x="2731842" y="4005431"/>
            <a:ext cx="1410377" cy="464582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_StamperRg&amp;Bt" panose="040F0703050807070607" pitchFamily="82" charset="-52"/>
              </a:rPr>
              <a:t>ВС РФ</a:t>
            </a: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2731841" y="1320066"/>
            <a:ext cx="1410377" cy="464582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a_StamperRg&amp;Bt" panose="040F0703050807070607" pitchFamily="82" charset="-52"/>
              </a:rPr>
              <a:t>сф</a:t>
            </a:r>
            <a:endParaRPr lang="ru-RU" sz="2000" dirty="0">
              <a:latin typeface="a_StamperRg&amp;Bt" panose="040F0703050807070607" pitchFamily="82" charset="-52"/>
            </a:endParaRPr>
          </a:p>
        </p:txBody>
      </p:sp>
      <p:sp>
        <p:nvSpPr>
          <p:cNvPr id="85" name="Заголовок 1"/>
          <p:cNvSpPr txBox="1">
            <a:spLocks/>
          </p:cNvSpPr>
          <p:nvPr/>
        </p:nvSpPr>
        <p:spPr>
          <a:xfrm>
            <a:off x="743084" y="1952669"/>
            <a:ext cx="1410377" cy="464582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a_StamperRg&amp;Bt" panose="040F0703050807070607" pitchFamily="82" charset="-52"/>
              </a:rPr>
              <a:t>зво</a:t>
            </a:r>
            <a:endParaRPr lang="ru-RU" sz="2000" dirty="0">
              <a:latin typeface="a_StamperRg&amp;Bt" panose="040F0703050807070607" pitchFamily="82" charset="-52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759359" y="5136730"/>
            <a:ext cx="1410377" cy="464582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a_StamperRg&amp;Bt" panose="040F0703050807070607" pitchFamily="82" charset="-52"/>
              </a:rPr>
              <a:t>юво</a:t>
            </a:r>
            <a:endParaRPr lang="ru-RU" sz="2000" dirty="0">
              <a:latin typeface="a_StamperRg&amp;Bt" panose="040F0703050807070607" pitchFamily="82" charset="-52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4740035" y="5194888"/>
            <a:ext cx="1410377" cy="464582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a_StamperRg&amp;Bt" panose="040F0703050807070607" pitchFamily="82" charset="-52"/>
              </a:rPr>
              <a:t>вво</a:t>
            </a:r>
            <a:endParaRPr lang="ru-RU" sz="2000" dirty="0">
              <a:latin typeface="a_StamperRg&amp;Bt" panose="040F0703050807070607" pitchFamily="82" charset="-52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4740035" y="1986817"/>
            <a:ext cx="1410377" cy="464582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a_StamperRg&amp;Bt" panose="040F0703050807070607" pitchFamily="82" charset="-52"/>
              </a:rPr>
              <a:t>цво</a:t>
            </a:r>
            <a:endParaRPr lang="ru-RU" sz="2000" dirty="0">
              <a:latin typeface="a_StamperRg&amp;Bt" panose="040F0703050807070607" pitchFamily="82" charset="-52"/>
            </a:endParaRPr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1936" y="7257256"/>
            <a:ext cx="1097184" cy="170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1450095-7543-4F13-A95A-F1A9604EA5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84" y="2396936"/>
            <a:ext cx="1580241" cy="19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84" y="5595877"/>
            <a:ext cx="1580241" cy="198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951" y="2405137"/>
            <a:ext cx="1580241" cy="198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908" y="1790778"/>
            <a:ext cx="1580241" cy="198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596" y="5628368"/>
            <a:ext cx="1580241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Группа 196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98" name="Группа 197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78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9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9" name="Группа 198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200" name="Овал 199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Овал 370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2" name="Овал 371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Овал 372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4" name="Овал 373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5" name="Овал 374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6" name="Овал 375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7" name="Овал 376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5" name="Прямоугольник 184"/>
          <p:cNvSpPr/>
          <p:nvPr/>
        </p:nvSpPr>
        <p:spPr>
          <a:xfrm rot="20632764">
            <a:off x="-3966903" y="2954195"/>
            <a:ext cx="14041560" cy="1620501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 rot="20615497">
            <a:off x="-74306" y="3406265"/>
            <a:ext cx="6702906" cy="67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СПЕЦИАЛЬНЫЕ </a:t>
            </a:r>
            <a:r>
              <a:rPr lang="ru-RU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НАРУКАВНЫЕ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ЗНАКИ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ПРЕДНАЗНАЧЕНЫ ДЛЯ РАЗЛИЧИЯ ПО ПРИНАДЛЕЖНОСТИ К ФОРМИРОВАНИЯМ ВООРУЖЕННЫХ СИЛ </a:t>
            </a:r>
          </a:p>
        </p:txBody>
      </p:sp>
      <p:sp>
        <p:nvSpPr>
          <p:cNvPr id="187" name="Прямоугольник 186"/>
          <p:cNvSpPr/>
          <p:nvPr/>
        </p:nvSpPr>
        <p:spPr>
          <a:xfrm rot="20632764">
            <a:off x="-3120310" y="5512587"/>
            <a:ext cx="14041560" cy="1494424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 rot="20615497">
            <a:off x="-55575" y="6109589"/>
            <a:ext cx="6546676" cy="789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ИНДИВИДУАЛЬНЫЙ </a:t>
            </a:r>
            <a:r>
              <a:rPr lang="ru-RU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ЖЕТОН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АРМЕЙСКОГО ОБРАЗЦА С ЛИЧНЫМ НОМЕРОМ НЕ ТОЛЬКО ПОЗВОЛЯЕТ ИДЕНТИФИЦИРОВАТЬ, НО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ЯВЛЯЕТСЯ </a:t>
            </a:r>
            <a:r>
              <a:rPr lang="ru-RU" sz="20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СТИЛЬНЫМ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АКСЕССУАРОМ</a:t>
            </a:r>
          </a:p>
        </p:txBody>
      </p:sp>
    </p:spTree>
    <p:extLst>
      <p:ext uri="{BB962C8B-B14F-4D97-AF65-F5344CB8AC3E}">
        <p14:creationId xmlns:p14="http://schemas.microsoft.com/office/powerpoint/2010/main" val="3639247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624036" y="1776649"/>
            <a:ext cx="5829300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_StamperRg&amp;Bt" panose="040F0703050807070607" pitchFamily="82" charset="-52"/>
              </a:rPr>
              <a:t>ПРИСОЕДИНЯЙСЯ</a:t>
            </a:r>
            <a:br>
              <a:rPr lang="ru-RU" sz="3600" dirty="0">
                <a:latin typeface="a_StamperRg&amp;Bt" panose="040F0703050807070607" pitchFamily="82" charset="-52"/>
              </a:rPr>
            </a:br>
            <a:r>
              <a:rPr lang="ru-RU" sz="3600" dirty="0">
                <a:latin typeface="a_StamperRg&amp;Bt" panose="040F0703050807070607" pitchFamily="82" charset="-52"/>
              </a:rPr>
              <a:t>К команде вежливых людей</a:t>
            </a:r>
          </a:p>
        </p:txBody>
      </p:sp>
      <p:pic>
        <p:nvPicPr>
          <p:cNvPr id="13314" name="Picture 2" descr="D:\документы\медиа\13.07\scale_1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649" y="3032989"/>
            <a:ext cx="4834074" cy="6816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  <a:ex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275587-78F6-43C9-8786-D17E4D0006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6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Группа 203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205" name="Группа 204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86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7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6" name="Группа 205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207" name="Овал 206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1" name="Овал 370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2" name="Овал 371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Овал 372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4" name="Овал 373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5" name="Овал 374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6" name="Овал 375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7" name="Овал 376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8" name="Овал 377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9" name="Овал 378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0" name="Овал 379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1" name="Овал 380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2" name="Овал 381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3" name="Овал 382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4" name="Овал 383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5" name="Овал 384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548680" y="301630"/>
            <a:ext cx="5829300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a_StamperRg&amp;Bt" panose="040F0703050807070607" pitchFamily="82" charset="-52"/>
              </a:rPr>
              <a:t>Мы тебя ждем</a:t>
            </a:r>
          </a:p>
        </p:txBody>
      </p:sp>
      <p:sp>
        <p:nvSpPr>
          <p:cNvPr id="13" name="Параллелограмм 12"/>
          <p:cNvSpPr/>
          <p:nvPr/>
        </p:nvSpPr>
        <p:spPr>
          <a:xfrm>
            <a:off x="1628800" y="9011070"/>
            <a:ext cx="4274050" cy="626723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1943587" y="8631417"/>
            <a:ext cx="4274050" cy="626723"/>
          </a:xfrm>
          <a:prstGeom prst="parallelogram">
            <a:avLst>
              <a:gd name="adj" fmla="val 47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>
            <a:off x="2316367" y="8172030"/>
            <a:ext cx="4274050" cy="626723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225798" y="8809074"/>
            <a:ext cx="27661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0971" y="8354418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 ВЕЖЛИВЫХ ЛЮДЕЙ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8840" y="9284513"/>
            <a:ext cx="3024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НАСТОЯЩИЕ ПАТРИОТЫ</a:t>
            </a:r>
          </a:p>
        </p:txBody>
      </p:sp>
      <p:sp>
        <p:nvSpPr>
          <p:cNvPr id="231" name="Прямоугольник 230"/>
          <p:cNvSpPr/>
          <p:nvPr/>
        </p:nvSpPr>
        <p:spPr>
          <a:xfrm>
            <a:off x="391672" y="5673080"/>
            <a:ext cx="58129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a_StamperRg&amp;Bt" panose="040F0703050807070607" pitchFamily="82" charset="-52"/>
                <a:ea typeface="+mj-ea"/>
                <a:cs typeface="+mj-cs"/>
              </a:rPr>
              <a:t>С ПЕРЕЧНЕМ ДОЛЖНОСТЕЙ </a:t>
            </a:r>
            <a:br>
              <a:rPr lang="ru-RU" sz="2500" dirty="0">
                <a:latin typeface="a_StamperRg&amp;Bt" panose="040F0703050807070607" pitchFamily="82" charset="-52"/>
                <a:ea typeface="+mj-ea"/>
                <a:cs typeface="+mj-cs"/>
              </a:rPr>
            </a:br>
            <a:r>
              <a:rPr lang="ru-RU" sz="2500" dirty="0">
                <a:latin typeface="a_StamperRg&amp;Bt" panose="040F0703050807070607" pitchFamily="82" charset="-52"/>
                <a:ea typeface="+mj-ea"/>
                <a:cs typeface="+mj-cs"/>
              </a:rPr>
              <a:t>и ВОИНСКИХ ЧАСТЕЙ можно ознакомиться </a:t>
            </a:r>
          </a:p>
          <a:p>
            <a:pPr algn="ctr"/>
            <a:r>
              <a:rPr lang="ru-RU" sz="2500" dirty="0">
                <a:latin typeface="a_StamperRg&amp;Bt" panose="040F0703050807070607" pitchFamily="82" charset="-52"/>
                <a:ea typeface="+mj-ea"/>
                <a:cs typeface="+mj-cs"/>
              </a:rPr>
              <a:t>на сайте</a:t>
            </a:r>
          </a:p>
          <a:p>
            <a:pPr algn="ctr"/>
            <a:r>
              <a:rPr lang="en-US" sz="2500" dirty="0">
                <a:latin typeface="a_StamperRg&amp;Bt" panose="040F0703050807070607" pitchFamily="82" charset="-52"/>
                <a:ea typeface="+mj-ea"/>
                <a:cs typeface="+mj-cs"/>
              </a:rPr>
              <a:t>http://www. reserv.mil.ru</a:t>
            </a:r>
            <a:endParaRPr lang="ru-RU" sz="2500" dirty="0">
              <a:latin typeface="a_StamperRg&amp;Bt" panose="040F0703050807070607" pitchFamily="82" charset="-52"/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26" y="8553400"/>
            <a:ext cx="1228050" cy="1152127"/>
          </a:xfrm>
          <a:prstGeom prst="rect">
            <a:avLst/>
          </a:prstGeom>
        </p:spPr>
      </p:pic>
      <p:pic>
        <p:nvPicPr>
          <p:cNvPr id="19461" name="Picture 5" descr="D:\документы\медиа\13.07\450308944080242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6" y="1029709"/>
            <a:ext cx="60198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107861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31104"/>
            <a:ext cx="6858001" cy="99371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7153" y="7257255"/>
            <a:ext cx="6895153" cy="264874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442439" y="7775828"/>
            <a:ext cx="6154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БАРС</a:t>
            </a:r>
          </a:p>
        </p:txBody>
      </p:sp>
      <p:sp>
        <p:nvSpPr>
          <p:cNvPr id="235" name="Прямоугольник 234"/>
          <p:cNvSpPr/>
          <p:nvPr/>
        </p:nvSpPr>
        <p:spPr>
          <a:xfrm>
            <a:off x="1802278" y="7185248"/>
            <a:ext cx="3280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_StamperRg&amp;Bt" panose="040F0703050807070607" pitchFamily="82" charset="-52"/>
              </a:rPr>
              <a:t>ПРОЕКТ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0" y="387460"/>
            <a:ext cx="6858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ПАТРИОТЫ РОССИИ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3" b="90000" l="9956" r="100000">
                        <a14:foregroundMark x1="12444" y1="29755" x2="27644" y2="28589"/>
                        <a14:foregroundMark x1="98578" y1="63804" x2="97689" y2="70491"/>
                        <a14:backgroundMark x1="39556" y1="32086" x2="26578" y2="32515"/>
                        <a14:backgroundMark x1="33778" y1="24233" x2="18756" y2="21902"/>
                        <a14:backgroundMark x1="18756" y1="21902" x2="16711" y2="24356"/>
                        <a14:backgroundMark x1="36533" y1="24356" x2="44622" y2="24233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84" y="-16199"/>
            <a:ext cx="6858000" cy="99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C0F57B-5B96-4130-818D-54FEE1119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781" y="3944888"/>
            <a:ext cx="3410403" cy="34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9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21" name="Овал 20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26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Овал 40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Овал 99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Овал 113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Овал 114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Овал 129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2" name="Овал 131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Овал 132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4" name="Овал 133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Овал 135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Овал 136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8" name="Овал 137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Овал 139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Овал 140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Овал 144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6" name="Овал 145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Овал 146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Овал 147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0" name="Овал 149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1" name="Овал 150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Овал 151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Овал 152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Овал 153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Овал 154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Овал 155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7" name="Овал 156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8" name="Овал 157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Овал 158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Овал 159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Овал 160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Овал 161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Овал 162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4" name="Овал 163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Овал 166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Овал 167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Овал 170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Овал 171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Овал 172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Овал 173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Овал 174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Овал 175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Овал 176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Овал 177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Овал 178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0" name="Овал 179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1" name="Овал 180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Овал 181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Овал 182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Овал 183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Овал 184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Овал 185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Овал 186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8" name="Овал 187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Овал 188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Овал 189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Овал 190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Овал 192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-963488" y="306953"/>
            <a:ext cx="828092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УНИКАЛЬНАЯ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ВОЗМОЖНОСТЬ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6985" y="6373996"/>
            <a:ext cx="236635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ПОЛУЧИТЬ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22714"/>
            <a:ext cx="63387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ДОПОЛНИТЕЛЬНОЕ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ОБРАЗОВАНИЕ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ФИНАНСОВОЕ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 СТИМУЛИРОВАНИЕ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КВАЛИФИЦИРОВАННОЕ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МЕДИЦИНСКОЕ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ОБСЛУЖИВАНИЕ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03329" y="4151440"/>
            <a:ext cx="285366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ПРИОБРЕСТИ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1461" y="4664968"/>
            <a:ext cx="608879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ОТЛИЧНУЮ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ФИЗИЧЕСКУЮ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ФОРМУ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НАВЫКИ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ОБРАЩЕНИЯ С УНИКАЛЬНЫМИ ВИДАМИ ОРУЖИЯ И УПРАВЛЕНИЯ РАЗЛИЧНОЙ ТЕХНИКОЙ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ВЕРНЫХ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ДРУЗЕЙ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НЕЗАБЫВАЕМЫЕ ВПЕЧАТЛЕНИЯ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3618" y="2679210"/>
            <a:ext cx="425308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ПРИНЯТЬ УЧАСТИЕ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29409" y="3165574"/>
            <a:ext cx="64327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В КРУПНОМАСШТАБНЫХ, ЗАХВАТЫВАЮЩИХ ДУХ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МАНЕВРАХ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, УЧЕНИЯХ И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АРМЕЙСКИХ ИГРАХ 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-29409" y="8549009"/>
            <a:ext cx="6432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РАЗНООБРАЗНЫЕ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, ПОТРЯСАЮЩЕЙ КРАСОТЫ 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ПЕЙЗАЖИ НАШЕЙ СТРАНЫ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2124918" y="8030180"/>
            <a:ext cx="201048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УВИДЕТЬ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5986923" y="8297306"/>
            <a:ext cx="2503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-61121" y="883384"/>
            <a:ext cx="643276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РЕАЛИЗОВАТЬ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СВОИ АМБИЦИИ, ПОКАЗАТЬ 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УМЕНИЯ,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ДОБИТЬСЯ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ОБЩЕСТВЕННОГО ПРИЗНАНИЯ И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ПРИНЕСТИ ПОЛЬЗУ РОДИНЕ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, 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ДОКАЗАТЬ СЕБЕ И БЛИЗКИМ, 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ЧТО </a:t>
            </a:r>
            <a:r>
              <a:rPr lang="ru-RU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ТЫ МОЖЕШЬ БОЛЬШЕ…</a:t>
            </a:r>
          </a:p>
        </p:txBody>
      </p:sp>
    </p:spTree>
    <p:extLst>
      <p:ext uri="{BB962C8B-B14F-4D97-AF65-F5344CB8AC3E}">
        <p14:creationId xmlns:p14="http://schemas.microsoft.com/office/powerpoint/2010/main" val="306628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728" y="128464"/>
            <a:ext cx="5760000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171" name="Picture 3" descr="D:\документы\медиа\13.07\DSC06990-550(2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011" y="3477176"/>
            <a:ext cx="4910173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172" name="Picture 4" descr="D:\документы\медиа\13.07\SAV_65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768" y="6789544"/>
            <a:ext cx="5380921" cy="30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A76AEE5-5E05-4C48-AEC5-807C7FD36D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5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Группа 189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71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2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2" name="Группа 191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193" name="Овал 192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 rot="20632764">
            <a:off x="-3779638" y="480205"/>
            <a:ext cx="14041560" cy="244827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632764">
            <a:off x="-3295157" y="6730991"/>
            <a:ext cx="14041560" cy="244827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32764">
            <a:off x="-3059895" y="3469881"/>
            <a:ext cx="14041560" cy="2448272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 rot="20607925">
            <a:off x="155863" y="3706349"/>
            <a:ext cx="6963478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lvl="0" algn="ctr">
              <a:defRPr sz="280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Лучшие из лучших смогут бросить </a:t>
            </a:r>
            <a:r>
              <a:rPr lang="ru-RU" dirty="0">
                <a:solidFill>
                  <a:srgbClr val="FF0000"/>
                </a:solidFill>
              </a:rPr>
              <a:t>вызов</a:t>
            </a:r>
            <a:r>
              <a:rPr lang="ru-RU" dirty="0"/>
              <a:t> асам на гоночных трассах и полигонах ежегодных </a:t>
            </a:r>
            <a:r>
              <a:rPr lang="ru-RU" dirty="0">
                <a:solidFill>
                  <a:srgbClr val="FF0000"/>
                </a:solidFill>
              </a:rPr>
              <a:t>Армейских Игр</a:t>
            </a:r>
          </a:p>
        </p:txBody>
      </p:sp>
      <p:sp>
        <p:nvSpPr>
          <p:cNvPr id="9" name="TextBox 8"/>
          <p:cNvSpPr txBox="1"/>
          <p:nvPr/>
        </p:nvSpPr>
        <p:spPr>
          <a:xfrm rot="20607925">
            <a:off x="157060" y="7047187"/>
            <a:ext cx="6963478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lvl="0" algn="ctr">
              <a:defRPr sz="280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Десантирование</a:t>
            </a:r>
            <a:r>
              <a:rPr lang="ru-RU" dirty="0"/>
              <a:t> из боевой техники, </a:t>
            </a:r>
            <a:r>
              <a:rPr lang="ru-RU" dirty="0">
                <a:solidFill>
                  <a:srgbClr val="FF0000"/>
                </a:solidFill>
              </a:rPr>
              <a:t>прыжки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с парашютом</a:t>
            </a:r>
            <a:r>
              <a:rPr lang="ru-RU" dirty="0"/>
              <a:t> и погружение под воду </a:t>
            </a:r>
          </a:p>
        </p:txBody>
      </p:sp>
      <p:sp>
        <p:nvSpPr>
          <p:cNvPr id="3" name="TextBox 2"/>
          <p:cNvSpPr txBox="1"/>
          <p:nvPr/>
        </p:nvSpPr>
        <p:spPr>
          <a:xfrm rot="20544549">
            <a:off x="-201827" y="41623"/>
            <a:ext cx="6963478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lvl="0" algn="ctr">
              <a:defRPr sz="360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800" dirty="0"/>
              <a:t>Получение навыков </a:t>
            </a:r>
            <a:r>
              <a:rPr lang="ru-RU" sz="2800" dirty="0">
                <a:solidFill>
                  <a:srgbClr val="FF0000"/>
                </a:solidFill>
              </a:rPr>
              <a:t>экстремального</a:t>
            </a:r>
            <a:r>
              <a:rPr lang="ru-RU" sz="2800" dirty="0"/>
              <a:t> вождения боевой техники и </a:t>
            </a:r>
            <a:r>
              <a:rPr lang="ru-RU" sz="2800" dirty="0">
                <a:solidFill>
                  <a:srgbClr val="FF0000"/>
                </a:solidFill>
              </a:rPr>
              <a:t>стрельбы</a:t>
            </a:r>
            <a:r>
              <a:rPr lang="ru-RU" sz="2800" dirty="0"/>
              <a:t> из всех видов оружия днем и ночью</a:t>
            </a:r>
          </a:p>
        </p:txBody>
      </p:sp>
    </p:spTree>
    <p:extLst>
      <p:ext uri="{BB962C8B-B14F-4D97-AF65-F5344CB8AC3E}">
        <p14:creationId xmlns:p14="http://schemas.microsoft.com/office/powerpoint/2010/main" val="323148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3448" y="-274252"/>
            <a:ext cx="8547378" cy="56592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9472" y="4520952"/>
            <a:ext cx="9923992" cy="55739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C:\Users\gomu-16\Desktop\me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35074" y="2864768"/>
            <a:ext cx="5323205" cy="399224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64DC85-BF6D-4D92-B3B1-03D93B52E8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Группа 189"/>
          <p:cNvGrpSpPr/>
          <p:nvPr/>
        </p:nvGrpSpPr>
        <p:grpSpPr>
          <a:xfrm>
            <a:off x="5661248" y="-46489"/>
            <a:ext cx="1252531" cy="9968041"/>
            <a:chOff x="5661248" y="-46489"/>
            <a:chExt cx="1252531" cy="9968041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5661248" y="8838460"/>
              <a:ext cx="1030169" cy="1083092"/>
              <a:chOff x="7058066" y="6194566"/>
              <a:chExt cx="1030169" cy="1083092"/>
            </a:xfrm>
          </p:grpSpPr>
          <p:pic>
            <p:nvPicPr>
              <p:cNvPr id="371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2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94566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2" name="Группа 191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193" name="Овал 192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9" name="Овал 368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Овал 369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" name="Прямоугольник 5"/>
          <p:cNvSpPr/>
          <p:nvPr/>
        </p:nvSpPr>
        <p:spPr>
          <a:xfrm rot="20632764">
            <a:off x="-3788755" y="815683"/>
            <a:ext cx="14041560" cy="1714223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32764">
            <a:off x="-3327688" y="6273586"/>
            <a:ext cx="14041560" cy="2682596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32764">
            <a:off x="-3396531" y="3556245"/>
            <a:ext cx="14041560" cy="1718067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620535">
            <a:off x="-441380" y="3778742"/>
            <a:ext cx="7232652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Награждение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ГОСУДАРСТВЕННЫМИ И ВЕДОМСТВЕННЫМИ НАГРАДАМИ</a:t>
            </a:r>
          </a:p>
        </p:txBody>
      </p:sp>
      <p:sp>
        <p:nvSpPr>
          <p:cNvPr id="3" name="Прямоугольник 2"/>
          <p:cNvSpPr/>
          <p:nvPr/>
        </p:nvSpPr>
        <p:spPr>
          <a:xfrm rot="20615497">
            <a:off x="46955" y="6970184"/>
            <a:ext cx="69351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УЧАСТИЕ В ПАРАДАХ, ПРОВОДИМЫХ на главных площадях Городов РОССИЙСКОЙ ФЕДЕРАЦИИ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НА КРАСНОЙ ПЛОЩАДИ</a:t>
            </a:r>
          </a:p>
        </p:txBody>
      </p:sp>
      <p:sp>
        <p:nvSpPr>
          <p:cNvPr id="4" name="Прямоугольник 3"/>
          <p:cNvSpPr/>
          <p:nvPr/>
        </p:nvSpPr>
        <p:spPr>
          <a:xfrm rot="20615497">
            <a:off x="-27036" y="907928"/>
            <a:ext cx="69351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Карьерный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РОСТ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, В ТОМ ЧИСЛЕ ПРИСВОЕНИЕ сержантских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и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ОФИЦЕРСКИХ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ЗВАНИЙ</a:t>
            </a:r>
          </a:p>
        </p:txBody>
      </p:sp>
    </p:spTree>
    <p:extLst>
      <p:ext uri="{BB962C8B-B14F-4D97-AF65-F5344CB8AC3E}">
        <p14:creationId xmlns:p14="http://schemas.microsoft.com/office/powerpoint/2010/main" val="248650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0" y="128463"/>
            <a:ext cx="5171876" cy="3878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36" y="6603178"/>
            <a:ext cx="5756535" cy="323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03C653A-152E-4D7F-83D4-87F8C144D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  <p:pic>
        <p:nvPicPr>
          <p:cNvPr id="5" name="Picture 2" descr="\\fs2\ab2213\для буклета ВЕЖЛИВЫЙ РАТНИК\200697_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445" y="6503"/>
            <a:ext cx="4745045" cy="257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 rot="20737983">
            <a:off x="-2940243" y="3472236"/>
            <a:ext cx="14041560" cy="3240000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740319">
            <a:off x="68637" y="3639037"/>
            <a:ext cx="6935108" cy="32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упрощенное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поступление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на военную службу 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по контракту, в том числе на должности офицерского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состава по </a:t>
            </a:r>
            <a:r>
              <a:rPr lang="ru-RU" sz="28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рекомендациям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 соответствующих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командиров(начальников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_StamperRg&amp;Bt" panose="040F0703050807070607" pitchFamily="82" charset="-5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32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Прямоугольник 371"/>
          <p:cNvSpPr/>
          <p:nvPr/>
        </p:nvSpPr>
        <p:spPr>
          <a:xfrm rot="16200000">
            <a:off x="-1024573" y="2312616"/>
            <a:ext cx="9147644" cy="5355406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Заголовок 1"/>
          <p:cNvSpPr txBox="1">
            <a:spLocks/>
          </p:cNvSpPr>
          <p:nvPr/>
        </p:nvSpPr>
        <p:spPr>
          <a:xfrm rot="16200000">
            <a:off x="-3954343" y="4505396"/>
            <a:ext cx="8916148" cy="728079"/>
          </a:xfrm>
          <a:prstGeom prst="rect">
            <a:avLst/>
          </a:prstGeom>
        </p:spPr>
        <p:txBody>
          <a:bodyPr vert="horz" lIns="125776" tIns="62888" rIns="125776" bIns="6288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latin typeface="a_StamperRg&amp;Bt" panose="040F0703050807070607" pitchFamily="82" charset="-52"/>
              </a:rPr>
              <a:t>Предлагаемое увеличение предельного возраста пребывания в резерве</a:t>
            </a:r>
          </a:p>
        </p:txBody>
      </p:sp>
      <p:sp>
        <p:nvSpPr>
          <p:cNvPr id="371" name="Прямоугольник 370"/>
          <p:cNvSpPr/>
          <p:nvPr/>
        </p:nvSpPr>
        <p:spPr>
          <a:xfrm rot="16200000">
            <a:off x="9188536" y="-2191594"/>
            <a:ext cx="4611353" cy="9069487"/>
          </a:xfrm>
          <a:prstGeom prst="rect">
            <a:avLst/>
          </a:prstGeom>
          <a:solidFill>
            <a:srgbClr val="FFFF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73" name="Таблица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20952"/>
              </p:ext>
            </p:extLst>
          </p:nvPr>
        </p:nvGraphicFramePr>
        <p:xfrm>
          <a:off x="6959469" y="28817"/>
          <a:ext cx="9065449" cy="4611433"/>
        </p:xfrm>
        <a:graphic>
          <a:graphicData uri="http://schemas.openxmlformats.org/drawingml/2006/table">
            <a:tbl>
              <a:tblPr/>
              <a:tblGrid>
                <a:gridCol w="3146482"/>
                <a:gridCol w="1490029"/>
                <a:gridCol w="1438019"/>
                <a:gridCol w="1434118"/>
                <a:gridCol w="1556801"/>
              </a:tblGrid>
              <a:tr h="67233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Составы 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запаса </a:t>
                      </a:r>
                      <a:endParaRPr lang="ru-RU" sz="13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воинские звания)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Возраст граждан, </a:t>
                      </a:r>
                      <a:endParaRPr lang="ru-RU" sz="13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пребывающих 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в запасе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Предельный возраст заключения ПЕРВОГО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контракта</a:t>
                      </a:r>
                      <a:endParaRPr lang="ru-RU" sz="1300" kern="1200" dirty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Первый разряд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Второй разряд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Третий разряд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Солдаты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, матросы, сержанты, старшины, прапорщики и мичманы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300" strike="noStrike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strike="noStrike" kern="1200" dirty="0" smtClean="0">
                          <a:solidFill>
                            <a:srgbClr val="C0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35 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40</a:t>
                      </a: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300" strike="noStrike" kern="1200" dirty="0" smtClean="0">
                          <a:solidFill>
                            <a:srgbClr val="C0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45 </a:t>
                      </a:r>
                      <a:r>
                        <a:rPr lang="ru-RU" sz="1300" b="1" kern="1200" dirty="0" smtClean="0">
                          <a:solidFill>
                            <a:srgbClr val="0070C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1300" strike="noStrike" kern="1200" dirty="0">
                          <a:solidFill>
                            <a:srgbClr val="C0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50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>
                          <a:solidFill>
                            <a:srgbClr val="0070C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55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47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лет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8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Младшие офицеры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50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55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60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47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лет</a:t>
                      </a:r>
                      <a:endParaRPr lang="ru-RU" sz="1300" kern="1200" dirty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2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Майоры, капитаны 3 </a:t>
                      </a: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ранга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, подполковники, </a:t>
                      </a:r>
                      <a:endParaRPr lang="ru-RU" sz="13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капитаны 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2 ранга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55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60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65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57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лет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0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Полковники, </a:t>
                      </a:r>
                      <a:endParaRPr lang="ru-RU" sz="1300" kern="1200" dirty="0" smtClean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капитаны </a:t>
                      </a: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1 ранга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60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65 лет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57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50000"/>
                            </a:srgbClr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_StamperRg&amp;Bt" panose="040F0703050807070607" pitchFamily="82" charset="-52"/>
                          <a:ea typeface="+mn-ea"/>
                          <a:cs typeface="+mn-cs"/>
                        </a:rPr>
                        <a:t> лет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kern="1200" dirty="0">
                        <a:solidFill>
                          <a:srgbClr val="1F497D">
                            <a:lumMod val="50000"/>
                          </a:srgbClr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_StamperRg&amp;Bt" panose="040F0703050807070607" pitchFamily="82" charset="-52"/>
                        <a:ea typeface="+mn-ea"/>
                        <a:cs typeface="+mn-cs"/>
                      </a:endParaRPr>
                    </a:p>
                  </a:txBody>
                  <a:tcPr marL="93031" marR="930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74" name="Группа 373"/>
          <p:cNvGrpSpPr/>
          <p:nvPr/>
        </p:nvGrpSpPr>
        <p:grpSpPr>
          <a:xfrm>
            <a:off x="10551380" y="1334180"/>
            <a:ext cx="224514" cy="195122"/>
            <a:chOff x="-684707" y="2855222"/>
            <a:chExt cx="224514" cy="195122"/>
          </a:xfrm>
        </p:grpSpPr>
        <p:cxnSp>
          <p:nvCxnSpPr>
            <p:cNvPr id="375" name="Прямая соединительная линия 374"/>
            <p:cNvCxnSpPr/>
            <p:nvPr/>
          </p:nvCxnSpPr>
          <p:spPr>
            <a:xfrm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Прямая соединительная линия 375"/>
            <p:cNvCxnSpPr/>
            <p:nvPr/>
          </p:nvCxnSpPr>
          <p:spPr>
            <a:xfrm flipV="1"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7" name="Группа 376"/>
          <p:cNvGrpSpPr/>
          <p:nvPr/>
        </p:nvGrpSpPr>
        <p:grpSpPr>
          <a:xfrm>
            <a:off x="12000030" y="1339073"/>
            <a:ext cx="224514" cy="195122"/>
            <a:chOff x="-684707" y="2855222"/>
            <a:chExt cx="224514" cy="195122"/>
          </a:xfrm>
        </p:grpSpPr>
        <p:cxnSp>
          <p:nvCxnSpPr>
            <p:cNvPr id="378" name="Прямая соединительная линия 377"/>
            <p:cNvCxnSpPr/>
            <p:nvPr/>
          </p:nvCxnSpPr>
          <p:spPr>
            <a:xfrm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Прямая соединительная линия 378"/>
            <p:cNvCxnSpPr/>
            <p:nvPr/>
          </p:nvCxnSpPr>
          <p:spPr>
            <a:xfrm flipV="1"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Группа 379"/>
          <p:cNvGrpSpPr/>
          <p:nvPr/>
        </p:nvGrpSpPr>
        <p:grpSpPr>
          <a:xfrm>
            <a:off x="14956937" y="2080720"/>
            <a:ext cx="224514" cy="195122"/>
            <a:chOff x="-684707" y="2855222"/>
            <a:chExt cx="224514" cy="195122"/>
          </a:xfrm>
        </p:grpSpPr>
        <p:cxnSp>
          <p:nvCxnSpPr>
            <p:cNvPr id="381" name="Прямая соединительная линия 380"/>
            <p:cNvCxnSpPr/>
            <p:nvPr/>
          </p:nvCxnSpPr>
          <p:spPr>
            <a:xfrm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Прямая соединительная линия 381"/>
            <p:cNvCxnSpPr/>
            <p:nvPr/>
          </p:nvCxnSpPr>
          <p:spPr>
            <a:xfrm flipV="1"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3" name="Группа 382"/>
          <p:cNvGrpSpPr/>
          <p:nvPr/>
        </p:nvGrpSpPr>
        <p:grpSpPr>
          <a:xfrm>
            <a:off x="13440190" y="1339356"/>
            <a:ext cx="224514" cy="195122"/>
            <a:chOff x="-684707" y="2855222"/>
            <a:chExt cx="224514" cy="195122"/>
          </a:xfrm>
        </p:grpSpPr>
        <p:cxnSp>
          <p:nvCxnSpPr>
            <p:cNvPr id="384" name="Прямая соединительная линия 383"/>
            <p:cNvCxnSpPr/>
            <p:nvPr/>
          </p:nvCxnSpPr>
          <p:spPr>
            <a:xfrm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Прямая соединительная линия 384"/>
            <p:cNvCxnSpPr/>
            <p:nvPr/>
          </p:nvCxnSpPr>
          <p:spPr>
            <a:xfrm flipV="1"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6" name="Группа 385"/>
          <p:cNvGrpSpPr/>
          <p:nvPr/>
        </p:nvGrpSpPr>
        <p:grpSpPr>
          <a:xfrm>
            <a:off x="14956937" y="1334180"/>
            <a:ext cx="224514" cy="195122"/>
            <a:chOff x="-684707" y="2855222"/>
            <a:chExt cx="224514" cy="195122"/>
          </a:xfrm>
        </p:grpSpPr>
        <p:cxnSp>
          <p:nvCxnSpPr>
            <p:cNvPr id="387" name="Прямая соединительная линия 386"/>
            <p:cNvCxnSpPr/>
            <p:nvPr/>
          </p:nvCxnSpPr>
          <p:spPr>
            <a:xfrm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Прямая соединительная линия 387"/>
            <p:cNvCxnSpPr/>
            <p:nvPr/>
          </p:nvCxnSpPr>
          <p:spPr>
            <a:xfrm flipV="1"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Группа 388"/>
          <p:cNvGrpSpPr/>
          <p:nvPr/>
        </p:nvGrpSpPr>
        <p:grpSpPr>
          <a:xfrm>
            <a:off x="14956937" y="2833003"/>
            <a:ext cx="224514" cy="195122"/>
            <a:chOff x="-684707" y="2855222"/>
            <a:chExt cx="224514" cy="195122"/>
          </a:xfrm>
        </p:grpSpPr>
        <p:cxnSp>
          <p:nvCxnSpPr>
            <p:cNvPr id="390" name="Прямая соединительная линия 389"/>
            <p:cNvCxnSpPr/>
            <p:nvPr/>
          </p:nvCxnSpPr>
          <p:spPr>
            <a:xfrm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Прямая соединительная линия 390"/>
            <p:cNvCxnSpPr/>
            <p:nvPr/>
          </p:nvCxnSpPr>
          <p:spPr>
            <a:xfrm flipV="1"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2" name="Прямоугольник 391"/>
          <p:cNvSpPr/>
          <p:nvPr/>
        </p:nvSpPr>
        <p:spPr>
          <a:xfrm>
            <a:off x="11582457" y="705507"/>
            <a:ext cx="1448243" cy="3934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93" name="Группа 392"/>
          <p:cNvGrpSpPr/>
          <p:nvPr/>
        </p:nvGrpSpPr>
        <p:grpSpPr>
          <a:xfrm>
            <a:off x="14935067" y="3746186"/>
            <a:ext cx="224514" cy="195122"/>
            <a:chOff x="-684707" y="2855222"/>
            <a:chExt cx="224514" cy="195122"/>
          </a:xfrm>
        </p:grpSpPr>
        <p:cxnSp>
          <p:nvCxnSpPr>
            <p:cNvPr id="394" name="Прямая соединительная линия 393"/>
            <p:cNvCxnSpPr/>
            <p:nvPr/>
          </p:nvCxnSpPr>
          <p:spPr>
            <a:xfrm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я соединительная линия 394"/>
            <p:cNvCxnSpPr/>
            <p:nvPr/>
          </p:nvCxnSpPr>
          <p:spPr>
            <a:xfrm flipV="1">
              <a:off x="-684707" y="2855222"/>
              <a:ext cx="224514" cy="195122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59115" y="2270934"/>
            <a:ext cx="9146835" cy="54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8" name="Группа 187"/>
          <p:cNvGrpSpPr/>
          <p:nvPr/>
        </p:nvGrpSpPr>
        <p:grpSpPr>
          <a:xfrm>
            <a:off x="5661248" y="-46489"/>
            <a:ext cx="1252531" cy="9953546"/>
            <a:chOff x="5661248" y="-46489"/>
            <a:chExt cx="1252531" cy="9953546"/>
          </a:xfrm>
        </p:grpSpPr>
        <p:grpSp>
          <p:nvGrpSpPr>
            <p:cNvPr id="189" name="Группа 188"/>
            <p:cNvGrpSpPr/>
            <p:nvPr/>
          </p:nvGrpSpPr>
          <p:grpSpPr>
            <a:xfrm>
              <a:off x="5661248" y="8823965"/>
              <a:ext cx="1030169" cy="1083092"/>
              <a:chOff x="7058066" y="6180071"/>
              <a:chExt cx="1030169" cy="1083092"/>
            </a:xfrm>
          </p:grpSpPr>
          <p:pic>
            <p:nvPicPr>
              <p:cNvPr id="369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3456" y="6246872"/>
                <a:ext cx="554779" cy="1009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0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8066" y="6180071"/>
                <a:ext cx="1030169" cy="1083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0" name="Группа 189"/>
            <p:cNvGrpSpPr/>
            <p:nvPr/>
          </p:nvGrpSpPr>
          <p:grpSpPr>
            <a:xfrm>
              <a:off x="6331481" y="-46489"/>
              <a:ext cx="582298" cy="9096534"/>
              <a:chOff x="6331481" y="-46489"/>
              <a:chExt cx="582298" cy="9096534"/>
            </a:xfrm>
          </p:grpSpPr>
          <p:sp>
            <p:nvSpPr>
              <p:cNvPr id="191" name="Овал 190"/>
              <p:cNvSpPr/>
              <p:nvPr/>
            </p:nvSpPr>
            <p:spPr>
              <a:xfrm rot="1800000">
                <a:off x="6611174" y="89198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Овал 191"/>
              <p:cNvSpPr/>
              <p:nvPr/>
            </p:nvSpPr>
            <p:spPr>
              <a:xfrm rot="1800000">
                <a:off x="6334312" y="118835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Овал 192"/>
              <p:cNvSpPr/>
              <p:nvPr/>
            </p:nvSpPr>
            <p:spPr>
              <a:xfrm rot="1800000">
                <a:off x="6334313" y="113501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Овал 193"/>
              <p:cNvSpPr/>
              <p:nvPr/>
            </p:nvSpPr>
            <p:spPr>
              <a:xfrm rot="1800000">
                <a:off x="6334313" y="107785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Овал 194"/>
              <p:cNvSpPr/>
              <p:nvPr/>
            </p:nvSpPr>
            <p:spPr>
              <a:xfrm rot="1800000">
                <a:off x="6334314" y="102451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Овал 195"/>
              <p:cNvSpPr/>
              <p:nvPr/>
            </p:nvSpPr>
            <p:spPr>
              <a:xfrm rot="1800000">
                <a:off x="6334315" y="97118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Овал 196"/>
              <p:cNvSpPr/>
              <p:nvPr/>
            </p:nvSpPr>
            <p:spPr>
              <a:xfrm rot="1800000">
                <a:off x="6334316" y="91784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Овал 197"/>
              <p:cNvSpPr/>
              <p:nvPr/>
            </p:nvSpPr>
            <p:spPr>
              <a:xfrm rot="1800000">
                <a:off x="6334316" y="86068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Овал 198"/>
              <p:cNvSpPr/>
              <p:nvPr/>
            </p:nvSpPr>
            <p:spPr>
              <a:xfrm rot="1800000">
                <a:off x="6334317" y="80734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Овал 199"/>
              <p:cNvSpPr/>
              <p:nvPr/>
            </p:nvSpPr>
            <p:spPr>
              <a:xfrm rot="1800000">
                <a:off x="6334318" y="75400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800000">
                <a:off x="6334319" y="70066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Овал 201"/>
              <p:cNvSpPr/>
              <p:nvPr/>
            </p:nvSpPr>
            <p:spPr>
              <a:xfrm rot="1800000">
                <a:off x="6334319" y="64350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Овал 202"/>
              <p:cNvSpPr/>
              <p:nvPr/>
            </p:nvSpPr>
            <p:spPr>
              <a:xfrm rot="1800000">
                <a:off x="6334320" y="59016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Овал 203"/>
              <p:cNvSpPr/>
              <p:nvPr/>
            </p:nvSpPr>
            <p:spPr>
              <a:xfrm rot="1800000">
                <a:off x="6334312" y="55169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Овал 204"/>
              <p:cNvSpPr/>
              <p:nvPr/>
            </p:nvSpPr>
            <p:spPr>
              <a:xfrm rot="1800000">
                <a:off x="6334313" y="49835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Овал 205"/>
              <p:cNvSpPr/>
              <p:nvPr/>
            </p:nvSpPr>
            <p:spPr>
              <a:xfrm rot="1800000">
                <a:off x="6334313" y="44120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Овал 206"/>
              <p:cNvSpPr/>
              <p:nvPr/>
            </p:nvSpPr>
            <p:spPr>
              <a:xfrm rot="1800000">
                <a:off x="6334314" y="38786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Овал 207"/>
              <p:cNvSpPr/>
              <p:nvPr/>
            </p:nvSpPr>
            <p:spPr>
              <a:xfrm rot="1800000">
                <a:off x="6334315" y="33452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Овал 208"/>
              <p:cNvSpPr/>
              <p:nvPr/>
            </p:nvSpPr>
            <p:spPr>
              <a:xfrm rot="1800000">
                <a:off x="6334316" y="28118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Овал 209"/>
              <p:cNvSpPr/>
              <p:nvPr/>
            </p:nvSpPr>
            <p:spPr>
              <a:xfrm rot="1800000">
                <a:off x="6334316" y="22402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Овал 210"/>
              <p:cNvSpPr/>
              <p:nvPr/>
            </p:nvSpPr>
            <p:spPr>
              <a:xfrm rot="1800000">
                <a:off x="6334317" y="17068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800000">
                <a:off x="6334318" y="11734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Овал 212"/>
              <p:cNvSpPr/>
              <p:nvPr/>
            </p:nvSpPr>
            <p:spPr>
              <a:xfrm rot="1800000">
                <a:off x="6334319" y="6400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Овал 213"/>
              <p:cNvSpPr/>
              <p:nvPr/>
            </p:nvSpPr>
            <p:spPr>
              <a:xfrm rot="1800000">
                <a:off x="6334319" y="685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Овал 214"/>
              <p:cNvSpPr/>
              <p:nvPr/>
            </p:nvSpPr>
            <p:spPr>
              <a:xfrm rot="1800000">
                <a:off x="6334320" y="-4648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Овал 215"/>
              <p:cNvSpPr/>
              <p:nvPr/>
            </p:nvSpPr>
            <p:spPr>
              <a:xfrm rot="1800000">
                <a:off x="6334311" y="248019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Овал 216"/>
              <p:cNvSpPr/>
              <p:nvPr/>
            </p:nvSpPr>
            <p:spPr>
              <a:xfrm rot="1800000">
                <a:off x="6334312" y="242685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Овал 217"/>
              <p:cNvSpPr/>
              <p:nvPr/>
            </p:nvSpPr>
            <p:spPr>
              <a:xfrm rot="1800000">
                <a:off x="6334312" y="23696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Овал 218"/>
              <p:cNvSpPr/>
              <p:nvPr/>
            </p:nvSpPr>
            <p:spPr>
              <a:xfrm rot="1800000">
                <a:off x="6334313" y="231636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Овал 219"/>
              <p:cNvSpPr/>
              <p:nvPr/>
            </p:nvSpPr>
            <p:spPr>
              <a:xfrm rot="1800000">
                <a:off x="6334314" y="226302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Овал 220"/>
              <p:cNvSpPr/>
              <p:nvPr/>
            </p:nvSpPr>
            <p:spPr>
              <a:xfrm rot="1800000">
                <a:off x="6334315" y="220968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Овал 221"/>
              <p:cNvSpPr/>
              <p:nvPr/>
            </p:nvSpPr>
            <p:spPr>
              <a:xfrm rot="1800000">
                <a:off x="6334315" y="215252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800000">
                <a:off x="6334316" y="209918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Овал 223"/>
              <p:cNvSpPr/>
              <p:nvPr/>
            </p:nvSpPr>
            <p:spPr>
              <a:xfrm rot="1800000">
                <a:off x="6334317" y="204584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Овал 224"/>
              <p:cNvSpPr/>
              <p:nvPr/>
            </p:nvSpPr>
            <p:spPr>
              <a:xfrm rot="1800000">
                <a:off x="6334318" y="199250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Овал 225"/>
              <p:cNvSpPr/>
              <p:nvPr/>
            </p:nvSpPr>
            <p:spPr>
              <a:xfrm rot="1800000">
                <a:off x="6334318" y="193534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Овал 226"/>
              <p:cNvSpPr/>
              <p:nvPr/>
            </p:nvSpPr>
            <p:spPr>
              <a:xfrm rot="1800000">
                <a:off x="6334319" y="188201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8" name="Овал 227"/>
              <p:cNvSpPr/>
              <p:nvPr/>
            </p:nvSpPr>
            <p:spPr>
              <a:xfrm rot="1800000">
                <a:off x="6334311" y="184354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Овал 228"/>
              <p:cNvSpPr/>
              <p:nvPr/>
            </p:nvSpPr>
            <p:spPr>
              <a:xfrm rot="1800000">
                <a:off x="6334312" y="17902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Овал 229"/>
              <p:cNvSpPr/>
              <p:nvPr/>
            </p:nvSpPr>
            <p:spPr>
              <a:xfrm rot="1800000">
                <a:off x="6334312" y="173304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Овал 230"/>
              <p:cNvSpPr/>
              <p:nvPr/>
            </p:nvSpPr>
            <p:spPr>
              <a:xfrm rot="1800000">
                <a:off x="6334313" y="167970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Овал 231"/>
              <p:cNvSpPr/>
              <p:nvPr/>
            </p:nvSpPr>
            <p:spPr>
              <a:xfrm rot="1800000">
                <a:off x="6334314" y="162636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3" name="Овал 232"/>
              <p:cNvSpPr/>
              <p:nvPr/>
            </p:nvSpPr>
            <p:spPr>
              <a:xfrm rot="1800000">
                <a:off x="6334315" y="15730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800000">
                <a:off x="6334315" y="151586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Овал 234"/>
              <p:cNvSpPr/>
              <p:nvPr/>
            </p:nvSpPr>
            <p:spPr>
              <a:xfrm rot="1800000">
                <a:off x="6334316" y="146252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Овал 235"/>
              <p:cNvSpPr/>
              <p:nvPr/>
            </p:nvSpPr>
            <p:spPr>
              <a:xfrm rot="1800000">
                <a:off x="6334317" y="140919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 rot="1800000">
                <a:off x="6334318" y="135585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Овал 237"/>
              <p:cNvSpPr/>
              <p:nvPr/>
            </p:nvSpPr>
            <p:spPr>
              <a:xfrm rot="1800000">
                <a:off x="6334318" y="129869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Овал 238"/>
              <p:cNvSpPr/>
              <p:nvPr/>
            </p:nvSpPr>
            <p:spPr>
              <a:xfrm rot="1800000">
                <a:off x="6334319" y="124535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Овал 239"/>
              <p:cNvSpPr/>
              <p:nvPr/>
            </p:nvSpPr>
            <p:spPr>
              <a:xfrm rot="1800000">
                <a:off x="6334310" y="371934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Овал 240"/>
              <p:cNvSpPr/>
              <p:nvPr/>
            </p:nvSpPr>
            <p:spPr>
              <a:xfrm rot="1800000">
                <a:off x="6334311" y="366600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2" name="Овал 241"/>
              <p:cNvSpPr/>
              <p:nvPr/>
            </p:nvSpPr>
            <p:spPr>
              <a:xfrm rot="1800000">
                <a:off x="6334311" y="360884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3" name="Овал 242"/>
              <p:cNvSpPr/>
              <p:nvPr/>
            </p:nvSpPr>
            <p:spPr>
              <a:xfrm rot="1800000">
                <a:off x="6334312" y="355550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 rot="1800000">
                <a:off x="6334313" y="35021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800000">
                <a:off x="6334314" y="344883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Овал 245"/>
              <p:cNvSpPr/>
              <p:nvPr/>
            </p:nvSpPr>
            <p:spPr>
              <a:xfrm rot="1800000">
                <a:off x="6334314" y="339167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Овал 246"/>
              <p:cNvSpPr/>
              <p:nvPr/>
            </p:nvSpPr>
            <p:spPr>
              <a:xfrm rot="1800000">
                <a:off x="6334315" y="333833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Овал 247"/>
              <p:cNvSpPr/>
              <p:nvPr/>
            </p:nvSpPr>
            <p:spPr>
              <a:xfrm rot="1800000">
                <a:off x="6334316" y="328499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Овал 248"/>
              <p:cNvSpPr/>
              <p:nvPr/>
            </p:nvSpPr>
            <p:spPr>
              <a:xfrm rot="1800000">
                <a:off x="6334317" y="323165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Овал 249"/>
              <p:cNvSpPr/>
              <p:nvPr/>
            </p:nvSpPr>
            <p:spPr>
              <a:xfrm rot="1800000">
                <a:off x="6334317" y="317449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Овал 250"/>
              <p:cNvSpPr/>
              <p:nvPr/>
            </p:nvSpPr>
            <p:spPr>
              <a:xfrm rot="1800000">
                <a:off x="6334318" y="312115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Овал 251"/>
              <p:cNvSpPr/>
              <p:nvPr/>
            </p:nvSpPr>
            <p:spPr>
              <a:xfrm rot="1800000">
                <a:off x="6334310" y="308268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Овал 252"/>
              <p:cNvSpPr/>
              <p:nvPr/>
            </p:nvSpPr>
            <p:spPr>
              <a:xfrm rot="1800000">
                <a:off x="6334311" y="302934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Овал 253"/>
              <p:cNvSpPr/>
              <p:nvPr/>
            </p:nvSpPr>
            <p:spPr>
              <a:xfrm rot="1800000">
                <a:off x="6334311" y="297218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Овал 254"/>
              <p:cNvSpPr/>
              <p:nvPr/>
            </p:nvSpPr>
            <p:spPr>
              <a:xfrm rot="1800000">
                <a:off x="6334312" y="291885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Овал 255"/>
              <p:cNvSpPr/>
              <p:nvPr/>
            </p:nvSpPr>
            <p:spPr>
              <a:xfrm rot="1800000">
                <a:off x="6334313" y="286551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Овал 256"/>
              <p:cNvSpPr/>
              <p:nvPr/>
            </p:nvSpPr>
            <p:spPr>
              <a:xfrm rot="1800000">
                <a:off x="6334314" y="281217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8" name="Овал 257"/>
              <p:cNvSpPr/>
              <p:nvPr/>
            </p:nvSpPr>
            <p:spPr>
              <a:xfrm rot="1800000">
                <a:off x="6334314" y="275501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Овал 258"/>
              <p:cNvSpPr/>
              <p:nvPr/>
            </p:nvSpPr>
            <p:spPr>
              <a:xfrm rot="1800000">
                <a:off x="6334315" y="270167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 rot="1800000">
                <a:off x="6334316" y="264833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 rot="1800000">
                <a:off x="6334317" y="259499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 rot="1800000">
                <a:off x="6334317" y="253783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 rot="1800000">
                <a:off x="6334318" y="248450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 rot="1800000">
                <a:off x="6334300" y="499297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 rot="1800000">
                <a:off x="6334301" y="493963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 rot="1800000">
                <a:off x="6334301" y="488247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800000">
                <a:off x="6334302" y="482913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 rot="1800000">
                <a:off x="6334303" y="47758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 rot="1800000">
                <a:off x="6334304" y="472246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 rot="1800000">
                <a:off x="6334304" y="466530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1" name="Овал 270"/>
              <p:cNvSpPr/>
              <p:nvPr/>
            </p:nvSpPr>
            <p:spPr>
              <a:xfrm rot="1800000">
                <a:off x="6334305" y="461196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2" name="Овал 271"/>
              <p:cNvSpPr/>
              <p:nvPr/>
            </p:nvSpPr>
            <p:spPr>
              <a:xfrm rot="1800000">
                <a:off x="6334306" y="45586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Овал 272"/>
              <p:cNvSpPr/>
              <p:nvPr/>
            </p:nvSpPr>
            <p:spPr>
              <a:xfrm rot="1800000">
                <a:off x="6334307" y="450528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4" name="Овал 273"/>
              <p:cNvSpPr/>
              <p:nvPr/>
            </p:nvSpPr>
            <p:spPr>
              <a:xfrm rot="1800000">
                <a:off x="6334307" y="444812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5" name="Овал 274"/>
              <p:cNvSpPr/>
              <p:nvPr/>
            </p:nvSpPr>
            <p:spPr>
              <a:xfrm rot="1800000">
                <a:off x="6334308" y="439478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6" name="Овал 275"/>
              <p:cNvSpPr/>
              <p:nvPr/>
            </p:nvSpPr>
            <p:spPr>
              <a:xfrm rot="1800000">
                <a:off x="6334300" y="435631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7" name="Овал 276"/>
              <p:cNvSpPr/>
              <p:nvPr/>
            </p:nvSpPr>
            <p:spPr>
              <a:xfrm rot="1800000">
                <a:off x="6334301" y="430298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Овал 277"/>
              <p:cNvSpPr/>
              <p:nvPr/>
            </p:nvSpPr>
            <p:spPr>
              <a:xfrm rot="1800000">
                <a:off x="6334301" y="424582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9" name="Овал 278"/>
              <p:cNvSpPr/>
              <p:nvPr/>
            </p:nvSpPr>
            <p:spPr>
              <a:xfrm rot="1800000">
                <a:off x="6334302" y="419248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0" name="Овал 279"/>
              <p:cNvSpPr/>
              <p:nvPr/>
            </p:nvSpPr>
            <p:spPr>
              <a:xfrm rot="1800000">
                <a:off x="6334303" y="413914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1" name="Овал 280"/>
              <p:cNvSpPr/>
              <p:nvPr/>
            </p:nvSpPr>
            <p:spPr>
              <a:xfrm rot="1800000">
                <a:off x="6334304" y="408580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2" name="Овал 281"/>
              <p:cNvSpPr/>
              <p:nvPr/>
            </p:nvSpPr>
            <p:spPr>
              <a:xfrm rot="1800000">
                <a:off x="6334304" y="402864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3" name="Овал 282"/>
              <p:cNvSpPr/>
              <p:nvPr/>
            </p:nvSpPr>
            <p:spPr>
              <a:xfrm rot="1800000">
                <a:off x="6334305" y="397530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4" name="Овал 283"/>
              <p:cNvSpPr/>
              <p:nvPr/>
            </p:nvSpPr>
            <p:spPr>
              <a:xfrm rot="1800000">
                <a:off x="6334306" y="39219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5" name="Овал 284"/>
              <p:cNvSpPr/>
              <p:nvPr/>
            </p:nvSpPr>
            <p:spPr>
              <a:xfrm rot="1800000">
                <a:off x="6334307" y="386863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6" name="Овал 285"/>
              <p:cNvSpPr/>
              <p:nvPr/>
            </p:nvSpPr>
            <p:spPr>
              <a:xfrm rot="1800000">
                <a:off x="6334307" y="381147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7" name="Овал 286"/>
              <p:cNvSpPr/>
              <p:nvPr/>
            </p:nvSpPr>
            <p:spPr>
              <a:xfrm rot="1800000">
                <a:off x="6331481" y="377353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8" name="Овал 287"/>
              <p:cNvSpPr/>
              <p:nvPr/>
            </p:nvSpPr>
            <p:spPr>
              <a:xfrm rot="1800000">
                <a:off x="6344193" y="623962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 rot="1800000">
                <a:off x="6344194" y="618628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 rot="1800000">
                <a:off x="6344194" y="61291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 rot="1800000">
                <a:off x="6344195" y="607578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 rot="1800000">
                <a:off x="6344196" y="602244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 rot="1800000">
                <a:off x="6344197" y="596911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 rot="1800000">
                <a:off x="6344197" y="591195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 rot="1800000">
                <a:off x="6344198" y="585861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 rot="1800000">
                <a:off x="6344199" y="580527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 rot="1800000">
                <a:off x="6344200" y="575193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 rot="1800000">
                <a:off x="6344200" y="569477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 rot="1800000">
                <a:off x="6344201" y="564143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0" name="Овал 299"/>
              <p:cNvSpPr/>
              <p:nvPr/>
            </p:nvSpPr>
            <p:spPr>
              <a:xfrm rot="1800000">
                <a:off x="6344193" y="560296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1" name="Овал 300"/>
              <p:cNvSpPr/>
              <p:nvPr/>
            </p:nvSpPr>
            <p:spPr>
              <a:xfrm rot="1800000">
                <a:off x="6344194" y="554962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2" name="Овал 301"/>
              <p:cNvSpPr/>
              <p:nvPr/>
            </p:nvSpPr>
            <p:spPr>
              <a:xfrm rot="1800000">
                <a:off x="6344194" y="54924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3" name="Овал 302"/>
              <p:cNvSpPr/>
              <p:nvPr/>
            </p:nvSpPr>
            <p:spPr>
              <a:xfrm rot="1800000">
                <a:off x="6344195" y="543913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4" name="Овал 303"/>
              <p:cNvSpPr/>
              <p:nvPr/>
            </p:nvSpPr>
            <p:spPr>
              <a:xfrm rot="1800000">
                <a:off x="6344196" y="538579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Овал 304"/>
              <p:cNvSpPr/>
              <p:nvPr/>
            </p:nvSpPr>
            <p:spPr>
              <a:xfrm rot="1800000">
                <a:off x="6344197" y="533245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Овал 305"/>
              <p:cNvSpPr/>
              <p:nvPr/>
            </p:nvSpPr>
            <p:spPr>
              <a:xfrm rot="1800000">
                <a:off x="6344197" y="527529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Овал 306"/>
              <p:cNvSpPr/>
              <p:nvPr/>
            </p:nvSpPr>
            <p:spPr>
              <a:xfrm rot="1800000">
                <a:off x="6344198" y="522195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7"/>
              <p:cNvSpPr/>
              <p:nvPr/>
            </p:nvSpPr>
            <p:spPr>
              <a:xfrm rot="1800000">
                <a:off x="6344199" y="516861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 rot="1800000">
                <a:off x="6344200" y="511527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 rot="1800000">
                <a:off x="6344200" y="505811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 rot="1800000">
                <a:off x="6337851" y="500478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 rot="1800000">
                <a:off x="6344192" y="753146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 rot="1800000">
                <a:off x="6344193" y="747812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 rot="1800000">
                <a:off x="6344193" y="742096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 rot="1800000">
                <a:off x="6344194" y="736762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 rot="1800000">
                <a:off x="6344195" y="731429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 rot="1800000">
                <a:off x="6344196" y="726095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 rot="1800000">
                <a:off x="6344196" y="720379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 rot="1800000">
                <a:off x="6344197" y="715045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0" name="Овал 319"/>
              <p:cNvSpPr/>
              <p:nvPr/>
            </p:nvSpPr>
            <p:spPr>
              <a:xfrm rot="1800000">
                <a:off x="6344198" y="709711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1" name="Овал 320"/>
              <p:cNvSpPr/>
              <p:nvPr/>
            </p:nvSpPr>
            <p:spPr>
              <a:xfrm rot="1800000">
                <a:off x="6344199" y="704377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2" name="Овал 321"/>
              <p:cNvSpPr/>
              <p:nvPr/>
            </p:nvSpPr>
            <p:spPr>
              <a:xfrm rot="1800000">
                <a:off x="6344199" y="698661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3" name="Овал 322"/>
              <p:cNvSpPr/>
              <p:nvPr/>
            </p:nvSpPr>
            <p:spPr>
              <a:xfrm rot="1800000">
                <a:off x="6344200" y="693327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4" name="Овал 323"/>
              <p:cNvSpPr/>
              <p:nvPr/>
            </p:nvSpPr>
            <p:spPr>
              <a:xfrm rot="1800000">
                <a:off x="6344192" y="689480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5" name="Овал 324"/>
              <p:cNvSpPr/>
              <p:nvPr/>
            </p:nvSpPr>
            <p:spPr>
              <a:xfrm rot="1800000">
                <a:off x="6344193" y="684147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6" name="Овал 325"/>
              <p:cNvSpPr/>
              <p:nvPr/>
            </p:nvSpPr>
            <p:spPr>
              <a:xfrm rot="1800000">
                <a:off x="6344193" y="678431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Овал 326"/>
              <p:cNvSpPr/>
              <p:nvPr/>
            </p:nvSpPr>
            <p:spPr>
              <a:xfrm rot="1800000">
                <a:off x="6344194" y="673097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 rot="1800000">
                <a:off x="6344195" y="667763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9" name="Овал 328"/>
              <p:cNvSpPr/>
              <p:nvPr/>
            </p:nvSpPr>
            <p:spPr>
              <a:xfrm rot="1800000">
                <a:off x="6344196" y="662429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Овал 329"/>
              <p:cNvSpPr/>
              <p:nvPr/>
            </p:nvSpPr>
            <p:spPr>
              <a:xfrm rot="1800000">
                <a:off x="6344196" y="656713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1" name="Овал 330"/>
              <p:cNvSpPr/>
              <p:nvPr/>
            </p:nvSpPr>
            <p:spPr>
              <a:xfrm rot="1800000">
                <a:off x="6344197" y="651379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2" name="Овал 331"/>
              <p:cNvSpPr/>
              <p:nvPr/>
            </p:nvSpPr>
            <p:spPr>
              <a:xfrm rot="1800000">
                <a:off x="6344198" y="646045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Овал 332"/>
              <p:cNvSpPr/>
              <p:nvPr/>
            </p:nvSpPr>
            <p:spPr>
              <a:xfrm rot="1800000">
                <a:off x="6344199" y="640712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4" name="Овал 333"/>
              <p:cNvSpPr/>
              <p:nvPr/>
            </p:nvSpPr>
            <p:spPr>
              <a:xfrm rot="1800000">
                <a:off x="6344199" y="634996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Овал 334"/>
              <p:cNvSpPr/>
              <p:nvPr/>
            </p:nvSpPr>
            <p:spPr>
              <a:xfrm rot="1800000">
                <a:off x="6344200" y="629662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Овал 335"/>
              <p:cNvSpPr/>
              <p:nvPr/>
            </p:nvSpPr>
            <p:spPr>
              <a:xfrm rot="1800000">
                <a:off x="6344191" y="877061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 rot="1800000">
                <a:off x="6344192" y="871727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8" name="Овал 337"/>
              <p:cNvSpPr/>
              <p:nvPr/>
            </p:nvSpPr>
            <p:spPr>
              <a:xfrm rot="1800000">
                <a:off x="6344192" y="866011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9" name="Овал 338"/>
              <p:cNvSpPr/>
              <p:nvPr/>
            </p:nvSpPr>
            <p:spPr>
              <a:xfrm rot="1800000">
                <a:off x="6344193" y="860677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0" name="Овал 339"/>
              <p:cNvSpPr/>
              <p:nvPr/>
            </p:nvSpPr>
            <p:spPr>
              <a:xfrm rot="1800000">
                <a:off x="6344194" y="855343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1" name="Овал 340"/>
              <p:cNvSpPr/>
              <p:nvPr/>
            </p:nvSpPr>
            <p:spPr>
              <a:xfrm rot="1800000">
                <a:off x="6344195" y="85000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Овал 341"/>
              <p:cNvSpPr/>
              <p:nvPr/>
            </p:nvSpPr>
            <p:spPr>
              <a:xfrm rot="1800000">
                <a:off x="6344195" y="844294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3" name="Овал 342"/>
              <p:cNvSpPr/>
              <p:nvPr/>
            </p:nvSpPr>
            <p:spPr>
              <a:xfrm rot="1800000">
                <a:off x="6344196" y="83896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4" name="Овал 343"/>
              <p:cNvSpPr/>
              <p:nvPr/>
            </p:nvSpPr>
            <p:spPr>
              <a:xfrm rot="1800000">
                <a:off x="6344197" y="833626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Овал 344"/>
              <p:cNvSpPr/>
              <p:nvPr/>
            </p:nvSpPr>
            <p:spPr>
              <a:xfrm rot="1800000">
                <a:off x="6344198" y="828292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Овал 345"/>
              <p:cNvSpPr/>
              <p:nvPr/>
            </p:nvSpPr>
            <p:spPr>
              <a:xfrm rot="1800000">
                <a:off x="6344198" y="822576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7" name="Овал 346"/>
              <p:cNvSpPr/>
              <p:nvPr/>
            </p:nvSpPr>
            <p:spPr>
              <a:xfrm rot="1800000">
                <a:off x="6344199" y="817242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8" name="Овал 347"/>
              <p:cNvSpPr/>
              <p:nvPr/>
            </p:nvSpPr>
            <p:spPr>
              <a:xfrm rot="1800000">
                <a:off x="6344191" y="813395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9" name="Овал 348"/>
              <p:cNvSpPr/>
              <p:nvPr/>
            </p:nvSpPr>
            <p:spPr>
              <a:xfrm rot="1800000">
                <a:off x="6344192" y="808061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0" name="Овал 349"/>
              <p:cNvSpPr/>
              <p:nvPr/>
            </p:nvSpPr>
            <p:spPr>
              <a:xfrm rot="1800000">
                <a:off x="6344192" y="802345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1" name="Овал 350"/>
              <p:cNvSpPr/>
              <p:nvPr/>
            </p:nvSpPr>
            <p:spPr>
              <a:xfrm rot="1800000">
                <a:off x="6344193" y="797011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2" name="Овал 351"/>
              <p:cNvSpPr/>
              <p:nvPr/>
            </p:nvSpPr>
            <p:spPr>
              <a:xfrm rot="1800000">
                <a:off x="6344194" y="791678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3" name="Овал 352"/>
              <p:cNvSpPr/>
              <p:nvPr/>
            </p:nvSpPr>
            <p:spPr>
              <a:xfrm rot="1800000">
                <a:off x="6344195" y="7863442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4" name="Овал 353"/>
              <p:cNvSpPr/>
              <p:nvPr/>
            </p:nvSpPr>
            <p:spPr>
              <a:xfrm rot="1800000">
                <a:off x="6344195" y="7806283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5" name="Овал 354"/>
              <p:cNvSpPr/>
              <p:nvPr/>
            </p:nvSpPr>
            <p:spPr>
              <a:xfrm rot="1800000">
                <a:off x="6344196" y="775294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6" name="Овал 355"/>
              <p:cNvSpPr/>
              <p:nvPr/>
            </p:nvSpPr>
            <p:spPr>
              <a:xfrm rot="1800000">
                <a:off x="6344197" y="769960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Овал 356"/>
              <p:cNvSpPr/>
              <p:nvPr/>
            </p:nvSpPr>
            <p:spPr>
              <a:xfrm rot="1800000">
                <a:off x="6344198" y="764626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8" name="Овал 357"/>
              <p:cNvSpPr/>
              <p:nvPr/>
            </p:nvSpPr>
            <p:spPr>
              <a:xfrm rot="1800000">
                <a:off x="6344198" y="758910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9" name="Овал 358"/>
              <p:cNvSpPr/>
              <p:nvPr/>
            </p:nvSpPr>
            <p:spPr>
              <a:xfrm rot="1800000">
                <a:off x="6344199" y="753576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0" name="Овал 359"/>
              <p:cNvSpPr/>
              <p:nvPr/>
            </p:nvSpPr>
            <p:spPr>
              <a:xfrm rot="1800000">
                <a:off x="6344187" y="897323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1" name="Овал 360"/>
              <p:cNvSpPr/>
              <p:nvPr/>
            </p:nvSpPr>
            <p:spPr>
              <a:xfrm rot="1800000">
                <a:off x="6344188" y="8919899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2" name="Овал 361"/>
              <p:cNvSpPr/>
              <p:nvPr/>
            </p:nvSpPr>
            <p:spPr>
              <a:xfrm rot="1800000">
                <a:off x="6344188" y="8862740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3" name="Овал 362"/>
              <p:cNvSpPr/>
              <p:nvPr/>
            </p:nvSpPr>
            <p:spPr>
              <a:xfrm rot="1800000">
                <a:off x="6344189" y="8809401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4" name="Овал 363"/>
              <p:cNvSpPr/>
              <p:nvPr/>
            </p:nvSpPr>
            <p:spPr>
              <a:xfrm rot="1800000">
                <a:off x="6665155" y="8901998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5" name="Овал 364"/>
              <p:cNvSpPr/>
              <p:nvPr/>
            </p:nvSpPr>
            <p:spPr>
              <a:xfrm rot="1800000">
                <a:off x="6707231" y="8884097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6" name="Овал 365"/>
              <p:cNvSpPr/>
              <p:nvPr/>
            </p:nvSpPr>
            <p:spPr>
              <a:xfrm rot="1800000">
                <a:off x="6749307" y="8866196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7" name="Овал 366"/>
              <p:cNvSpPr/>
              <p:nvPr/>
            </p:nvSpPr>
            <p:spPr>
              <a:xfrm rot="1800000">
                <a:off x="6791383" y="8848295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8" name="Овал 367"/>
              <p:cNvSpPr/>
              <p:nvPr/>
            </p:nvSpPr>
            <p:spPr>
              <a:xfrm rot="1800000">
                <a:off x="6833459" y="8830394"/>
                <a:ext cx="80320" cy="76807"/>
              </a:xfrm>
              <a:prstGeom prst="ellipse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4114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896</Words>
  <Application>Microsoft Office PowerPoint</Application>
  <PresentationFormat>Лист A4 (210x297 мм)</PresentationFormat>
  <Paragraphs>199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</vt:lpstr>
      <vt:lpstr>Презентация PowerPoint</vt:lpstr>
      <vt:lpstr>Презентация PowerPoint</vt:lpstr>
      <vt:lpstr>Презентация PowerPoint</vt:lpstr>
      <vt:lpstr>БОЕВАЯ ПОДГОТОВКА расход боеприпасов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Alex</cp:lastModifiedBy>
  <cp:revision>151</cp:revision>
  <cp:lastPrinted>2022-01-24T07:05:35Z</cp:lastPrinted>
  <dcterms:created xsi:type="dcterms:W3CDTF">2021-07-14T06:27:50Z</dcterms:created>
  <dcterms:modified xsi:type="dcterms:W3CDTF">2022-02-03T08:28:18Z</dcterms:modified>
</cp:coreProperties>
</file>