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7" r:id="rId2"/>
  </p:sldMasterIdLst>
  <p:notesMasterIdLst>
    <p:notesMasterId r:id="rId4"/>
  </p:notesMasterIdLst>
  <p:handoutMasterIdLst>
    <p:handoutMasterId r:id="rId5"/>
  </p:handoutMasterIdLst>
  <p:sldIdLst>
    <p:sldId id="275" r:id="rId3"/>
  </p:sldIdLst>
  <p:sldSz cx="12192000" cy="6858000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86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orient="horz" pos="4156" userDrawn="1">
          <p15:clr>
            <a:srgbClr val="F26B43"/>
          </p15:clr>
        </p15:guide>
        <p15:guide id="4" pos="7310" userDrawn="1">
          <p15:clr>
            <a:srgbClr val="F26B43"/>
          </p15:clr>
        </p15:guide>
        <p15:guide id="5" orient="horz" pos="4210" userDrawn="1">
          <p15:clr>
            <a:srgbClr val="F26B43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8" autoAdjust="0"/>
    <p:restoredTop sz="98417" autoAdjust="0"/>
  </p:normalViewPr>
  <p:slideViewPr>
    <p:cSldViewPr snapToGrid="0" snapToObjects="1" showGuides="1">
      <p:cViewPr varScale="1">
        <p:scale>
          <a:sx n="87" d="100"/>
          <a:sy n="87" d="100"/>
        </p:scale>
        <p:origin x="-876" y="-78"/>
      </p:cViewPr>
      <p:guideLst>
        <p:guide orient="horz" pos="686"/>
        <p:guide orient="horz" pos="4156"/>
        <p:guide orient="horz" pos="4210"/>
        <p:guide pos="393"/>
        <p:guide pos="73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0" d="100"/>
          <a:sy n="150" d="100"/>
        </p:scale>
        <p:origin x="328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EB88D-AEDD-4147-A2DB-85A66E2B447D}" type="datetimeFigureOut">
              <a:rPr lang="ru-RU" smtClean="0"/>
              <a:t>07.02.2019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2D25B-1FE4-944B-AB37-34F14494E6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883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B8F6F-D0CF-9B4D-9999-ED40AA502323}" type="datetimeFigureOut">
              <a:rPr lang="ru-RU" smtClean="0"/>
              <a:t>07.02.2019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FB2A5-68CD-B74D-B649-61FA9D3602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74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48070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z="5400" b="1" dirty="0" smtClean="0"/>
              <a:t>ЕЖЕНЕДЕЛЬНЫЙ УПРАВЛЕНЧЕСКИЙ </a:t>
            </a:r>
            <a:br>
              <a:rPr lang="ru-RU" sz="5400" b="1" dirty="0" smtClean="0"/>
            </a:br>
            <a:r>
              <a:rPr lang="ru-RU" sz="5400" b="1" dirty="0" smtClean="0"/>
              <a:t>ОТЧЕТ 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745861"/>
            <a:ext cx="9144000" cy="34381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Оперативное совещание с руководителями КБ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914399" y="1480709"/>
            <a:ext cx="1037555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/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1524000" y="4696596"/>
            <a:ext cx="9144000" cy="380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480709"/>
            <a:ext cx="914400" cy="35587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289957" y="1480709"/>
            <a:ext cx="914400" cy="35587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5496698" y="4085700"/>
            <a:ext cx="119860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67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6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13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/>
          </p:cNvSpPr>
          <p:nvPr userDrawn="1"/>
        </p:nvSpPr>
        <p:spPr bwMode="auto">
          <a:xfrm>
            <a:off x="11819784" y="6537733"/>
            <a:ext cx="3722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6C3AAE9-7E76-4984-9EDF-EA0EEB4FBDEA}" type="slidenum">
              <a:rPr lang="ru-RU" b="1" smtClean="0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ru-RU" b="1" dirty="0">
              <a:solidFill>
                <a:srgbClr val="333333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2118" y="800101"/>
            <a:ext cx="10655300" cy="36513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30000">
                <a:srgbClr val="7DC24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0534652" y="6489701"/>
            <a:ext cx="1680633" cy="34925"/>
          </a:xfrm>
          <a:prstGeom prst="rect">
            <a:avLst/>
          </a:prstGeom>
          <a:gradFill flip="none" rotWithShape="1">
            <a:gsLst>
              <a:gs pos="0">
                <a:srgbClr val="AB331F"/>
              </a:gs>
              <a:gs pos="98750">
                <a:schemeClr val="bg1"/>
              </a:gs>
              <a:gs pos="32000">
                <a:srgbClr val="DA4A32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anchor="ctr"/>
          <a:lstStyle/>
          <a:p>
            <a:pPr algn="ctr" defTabSz="779074">
              <a:defRPr/>
            </a:pPr>
            <a:endParaRPr lang="ru-RU" sz="1500" kern="0" dirty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186639030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/>
          </p:cNvSpPr>
          <p:nvPr userDrawn="1"/>
        </p:nvSpPr>
        <p:spPr bwMode="auto">
          <a:xfrm>
            <a:off x="11819784" y="6537733"/>
            <a:ext cx="3722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6C3AAE9-7E76-4984-9EDF-EA0EEB4FBDEA}" type="slidenum">
              <a:rPr lang="ru-RU" b="1" smtClean="0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ru-RU" b="1" dirty="0">
              <a:solidFill>
                <a:srgbClr val="333333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2118" y="800101"/>
            <a:ext cx="10655300" cy="36513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30000">
                <a:srgbClr val="7DC24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0534652" y="6489701"/>
            <a:ext cx="1680633" cy="34925"/>
          </a:xfrm>
          <a:prstGeom prst="rect">
            <a:avLst/>
          </a:prstGeom>
          <a:gradFill flip="none" rotWithShape="1">
            <a:gsLst>
              <a:gs pos="0">
                <a:srgbClr val="AB331F"/>
              </a:gs>
              <a:gs pos="98750">
                <a:schemeClr val="bg1"/>
              </a:gs>
              <a:gs pos="32000">
                <a:srgbClr val="DA4A32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anchor="ctr"/>
          <a:lstStyle/>
          <a:p>
            <a:pPr algn="ctr" defTabSz="779074">
              <a:defRPr/>
            </a:pPr>
            <a:endParaRPr lang="ru-RU" sz="1500" kern="0" dirty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2850955819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3C7D6BD-9F29-6946-A484-41A715DB2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4" r="265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D72294B-45C1-F942-AB6B-834C1BBA8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399" y="6356350"/>
            <a:ext cx="366485" cy="365125"/>
          </a:xfrm>
          <a:prstGeom prst="rect">
            <a:avLst/>
          </a:prstGeom>
        </p:spPr>
        <p:txBody>
          <a:bodyPr vert="horz" wrap="none" lIns="36000" tIns="36000" rIns="36000" bIns="36000" rtlCol="0" anchor="ctr"/>
          <a:lstStyle>
            <a:lvl1pPr algn="ctr">
              <a:defRPr sz="1100" b="0" i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92D6214-CC62-144F-863D-445661E7AE4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4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687"/>
            <a:ext cx="10747412" cy="77290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645153" y="6562165"/>
            <a:ext cx="546847" cy="295835"/>
          </a:xfrm>
        </p:spPr>
        <p:txBody>
          <a:bodyPr/>
          <a:lstStyle/>
          <a:p>
            <a:fld id="{092D6214-CC62-144F-863D-445661E7AE4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AADD0023-1B28-4649-A78F-E3A48835E9EB}"/>
              </a:ext>
            </a:extLst>
          </p:cNvPr>
          <p:cNvCxnSpPr/>
          <p:nvPr userDrawn="1"/>
        </p:nvCxnSpPr>
        <p:spPr>
          <a:xfrm>
            <a:off x="0" y="782595"/>
            <a:ext cx="12192000" cy="0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263" y="116747"/>
            <a:ext cx="1280886" cy="2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3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365125"/>
            <a:ext cx="635000" cy="739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3878" y="78383"/>
            <a:ext cx="1384300" cy="2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74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07.02.2019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07.02.2019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64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07.02.2019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30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07.02.2019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69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07.02.2019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90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07.02.2019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99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7C2F-F864-F741-8B32-CCB8B98742AA}" type="datetimeFigureOut">
              <a:rPr lang="ru-RU" smtClean="0"/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5BFAF4-7C5B-A047-90D8-FF0C57E81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399" y="6356350"/>
            <a:ext cx="366485" cy="365125"/>
          </a:xfrm>
          <a:prstGeom prst="rect">
            <a:avLst/>
          </a:prstGeom>
        </p:spPr>
        <p:txBody>
          <a:bodyPr vert="horz" wrap="none" lIns="36000" tIns="36000" rIns="36000" bIns="36000" rtlCol="0" anchor="ctr"/>
          <a:lstStyle>
            <a:lvl1pPr algn="ctr">
              <a:defRPr sz="1100" b="0" i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92D6214-CC62-144F-863D-445661E7AE4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4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87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8025" cy="7397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Кредитование в рамках «Кредита Доверие» по льготной ставке 5%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5324" y="1201130"/>
            <a:ext cx="4616605" cy="174209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Сельскохозяйственный товаропроизводитель (</a:t>
            </a:r>
            <a:r>
              <a:rPr lang="ru-RU" dirty="0" err="1">
                <a:solidFill>
                  <a:schemeClr val="tx1"/>
                </a:solidFill>
              </a:rPr>
              <a:t>сельхозтоваропроизводитель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43676" y="1201129"/>
            <a:ext cx="5377204" cy="190647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</a:rPr>
              <a:t>- это </a:t>
            </a:r>
            <a:r>
              <a:rPr lang="ru-RU" sz="1100" b="1" dirty="0" smtClean="0">
                <a:solidFill>
                  <a:schemeClr val="tx1"/>
                </a:solidFill>
              </a:rPr>
              <a:t>ООО </a:t>
            </a:r>
            <a:r>
              <a:rPr lang="ru-RU" sz="1100" b="1" dirty="0">
                <a:solidFill>
                  <a:schemeClr val="tx1"/>
                </a:solidFill>
              </a:rPr>
              <a:t>и индивидуальные предприниматели (в </a:t>
            </a:r>
            <a:r>
              <a:rPr lang="ru-RU" sz="1100" b="1" dirty="0" err="1">
                <a:solidFill>
                  <a:schemeClr val="tx1"/>
                </a:solidFill>
              </a:rPr>
              <a:t>т.ч</a:t>
            </a:r>
            <a:r>
              <a:rPr lang="ru-RU" sz="1100" b="1" dirty="0">
                <a:solidFill>
                  <a:schemeClr val="tx1"/>
                </a:solidFill>
              </a:rPr>
              <a:t>. ИП – главы КФХ</a:t>
            </a:r>
            <a:r>
              <a:rPr lang="ru-RU" sz="1100" b="1" dirty="0" smtClean="0">
                <a:solidFill>
                  <a:schemeClr val="tx1"/>
                </a:solidFill>
              </a:rPr>
              <a:t>) </a:t>
            </a:r>
            <a:r>
              <a:rPr lang="ru-RU" sz="1100" dirty="0">
                <a:solidFill>
                  <a:schemeClr val="tx1"/>
                </a:solidFill>
              </a:rPr>
              <a:t>(за исключением сельскохозяйственных кредитных потребительских </a:t>
            </a:r>
            <a:r>
              <a:rPr lang="ru-RU" sz="1100">
                <a:solidFill>
                  <a:schemeClr val="tx1"/>
                </a:solidFill>
              </a:rPr>
              <a:t>кооперативов</a:t>
            </a:r>
            <a:r>
              <a:rPr lang="ru-RU" sz="1100" smtClean="0">
                <a:solidFill>
                  <a:schemeClr val="tx1"/>
                </a:solidFill>
              </a:rPr>
              <a:t>)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403227" y="14586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62329" y="3212375"/>
            <a:ext cx="61341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913058" eaLnBrk="1" hangingPunct="1">
              <a:buClr>
                <a:schemeClr val="tx2"/>
              </a:buClr>
            </a:pPr>
            <a:r>
              <a:rPr lang="ru-RU" sz="2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Основные условия:   </a:t>
            </a:r>
            <a:endParaRPr lang="ru-RU" sz="2400" b="1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defTabSz="913058" eaLnBrk="1" hangingPunct="1">
              <a:buClr>
                <a:schemeClr val="tx2"/>
              </a:buClr>
            </a:pPr>
            <a:r>
              <a:rPr lang="ru-RU" sz="1400" b="1" kern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1.  </a:t>
            </a:r>
            <a:r>
              <a:rPr lang="ru-RU" sz="1400" b="1" kern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Продукт-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</a:rPr>
              <a:t> Кредит «Доверие»</a:t>
            </a:r>
          </a:p>
          <a:p>
            <a:pPr algn="just" defTabSz="913058" eaLnBrk="1" hangingPunct="1">
              <a:buClr>
                <a:schemeClr val="tx2"/>
              </a:buClr>
            </a:pPr>
            <a:r>
              <a:rPr lang="ru-RU" sz="1400" b="1" kern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2.  Процентная ставка : </a:t>
            </a:r>
            <a:r>
              <a:rPr lang="ru-RU" sz="1400" kern="0" dirty="0"/>
              <a:t>Л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</a:rPr>
              <a:t>ьготная = </a:t>
            </a:r>
            <a:r>
              <a:rPr lang="ru-RU" sz="1400" kern="0" dirty="0" smtClean="0"/>
              <a:t>5%, Стандартная  ставка по продукту</a:t>
            </a:r>
            <a:endParaRPr lang="ru-RU" sz="1400" kern="0" dirty="0" smtClean="0">
              <a:solidFill>
                <a:schemeClr val="tx1"/>
              </a:solidFill>
              <a:latin typeface="+mn-lt"/>
            </a:endParaRPr>
          </a:p>
          <a:p>
            <a:pPr algn="just" defTabSz="913058">
              <a:buClr>
                <a:schemeClr val="tx2"/>
              </a:buClr>
            </a:pPr>
            <a:r>
              <a:rPr lang="ru-RU" sz="1400" b="1" kern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400" b="1" kern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400" b="1" kern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kern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Обеспечение : </a:t>
            </a:r>
            <a:r>
              <a:rPr lang="ru-RU" sz="1400" kern="0" dirty="0" smtClean="0"/>
              <a:t>Не требуется</a:t>
            </a:r>
            <a:endParaRPr lang="ru-RU" sz="1400" kern="0" dirty="0">
              <a:solidFill>
                <a:schemeClr val="tx1"/>
              </a:solidFill>
              <a:latin typeface="+mn-lt"/>
            </a:endParaRPr>
          </a:p>
          <a:p>
            <a:pPr algn="just" defTabSz="913058">
              <a:buClr>
                <a:schemeClr val="tx2"/>
              </a:buClr>
            </a:pPr>
            <a:r>
              <a:rPr lang="ru-RU" sz="1400" b="1" kern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5</a:t>
            </a:r>
            <a:r>
              <a:rPr lang="ru-RU" sz="1400" b="1" kern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.  Цели кредита: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</a:rPr>
              <a:t>оборотные и инвестиционные цели </a:t>
            </a:r>
            <a:r>
              <a:rPr lang="ru-RU" sz="1400" dirty="0"/>
              <a:t>соответствующие  </a:t>
            </a:r>
            <a:r>
              <a:rPr lang="ru-RU" sz="1400" dirty="0" smtClean="0"/>
              <a:t>  </a:t>
            </a:r>
          </a:p>
          <a:p>
            <a:pPr algn="just" defTabSz="913058">
              <a:buClr>
                <a:schemeClr val="tx2"/>
              </a:buClr>
            </a:pPr>
            <a:r>
              <a:rPr lang="ru-RU" sz="1400" dirty="0"/>
              <a:t> </a:t>
            </a:r>
            <a:r>
              <a:rPr lang="ru-RU" sz="1400" dirty="0" smtClean="0"/>
              <a:t>   Приказу </a:t>
            </a:r>
            <a:r>
              <a:rPr lang="ru-RU" sz="1400" dirty="0"/>
              <a:t>Министерства сельского хозяйства </a:t>
            </a:r>
            <a:r>
              <a:rPr lang="ru-RU" sz="1400" dirty="0" smtClean="0"/>
              <a:t>РФ от 24.01.2017 </a:t>
            </a:r>
            <a:r>
              <a:rPr lang="ru-RU" sz="1400" dirty="0"/>
              <a:t>№ </a:t>
            </a:r>
            <a:r>
              <a:rPr lang="ru-RU" sz="1400" dirty="0" smtClean="0"/>
              <a:t>24.</a:t>
            </a:r>
          </a:p>
          <a:p>
            <a:pPr algn="just" defTabSz="913058">
              <a:buClr>
                <a:schemeClr val="tx2"/>
              </a:buClr>
            </a:pPr>
            <a:r>
              <a:rPr lang="ru-RU" sz="1400" kern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6</a:t>
            </a:r>
            <a:r>
              <a:rPr lang="ru-RU" sz="1400" kern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.  Срок действия решения-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</a:rPr>
              <a:t>30 дней.</a:t>
            </a:r>
          </a:p>
          <a:p>
            <a:pPr algn="just" defTabSz="913058">
              <a:buClr>
                <a:schemeClr val="tx2"/>
              </a:buClr>
            </a:pPr>
            <a:r>
              <a:rPr lang="ru-RU" sz="1400" b="1" kern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7</a:t>
            </a:r>
            <a:r>
              <a:rPr lang="ru-RU" sz="1400" b="1" kern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  Срок </a:t>
            </a:r>
            <a:r>
              <a:rPr lang="ru-RU" sz="1400" b="1" kern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кредита (</a:t>
            </a:r>
            <a:r>
              <a:rPr lang="en-US" sz="1400" b="1" kern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max)</a:t>
            </a:r>
            <a:r>
              <a:rPr lang="ru-RU" sz="1400" b="1" kern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: </a:t>
            </a:r>
            <a:r>
              <a:rPr lang="ru-RU" sz="1400" kern="0" dirty="0"/>
              <a:t>- </a:t>
            </a:r>
            <a:r>
              <a:rPr lang="ru-RU" sz="1400" kern="0" dirty="0" smtClean="0"/>
              <a:t>  Оборотные </a:t>
            </a:r>
            <a:r>
              <a:rPr lang="ru-RU" sz="1400" kern="0" dirty="0"/>
              <a:t>цели до 1 года.</a:t>
            </a:r>
          </a:p>
          <a:p>
            <a:pPr lvl="4" algn="just" defTabSz="913058">
              <a:buClr>
                <a:schemeClr val="tx2"/>
              </a:buClr>
            </a:pPr>
            <a:r>
              <a:rPr lang="ru-RU" sz="1400" kern="0" dirty="0"/>
              <a:t>     </a:t>
            </a:r>
            <a:r>
              <a:rPr lang="ru-RU" sz="1400" kern="0" dirty="0" smtClean="0"/>
              <a:t> -  Инвестиционные </a:t>
            </a:r>
            <a:r>
              <a:rPr lang="ru-RU" sz="1400" kern="0" dirty="0"/>
              <a:t>цели до 3-х </a:t>
            </a:r>
            <a:r>
              <a:rPr lang="ru-RU" sz="1400" kern="0" dirty="0" smtClean="0"/>
              <a:t>лет.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08423"/>
            <a:ext cx="47625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449865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для еженедельного">
  <a:themeElements>
    <a:clrScheme name="Цвет 14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1E9B3"/>
      </a:accent1>
      <a:accent2>
        <a:srgbClr val="87C53B"/>
      </a:accent2>
      <a:accent3>
        <a:srgbClr val="FFC000"/>
      </a:accent3>
      <a:accent4>
        <a:srgbClr val="008000"/>
      </a:accent4>
      <a:accent5>
        <a:srgbClr val="FF6600"/>
      </a:accent5>
      <a:accent6>
        <a:srgbClr val="969696"/>
      </a:accent6>
      <a:hlink>
        <a:srgbClr val="000000"/>
      </a:hlink>
      <a:folHlink>
        <a:srgbClr val="000000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для еженедельного" id="{1B7A7BA4-8F3B-C746-9F86-F833906B2341}" vid="{02A360D5-7921-9F48-88F0-DA1430010DB1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2">
      <a:dk1>
        <a:srgbClr val="000000"/>
      </a:dk1>
      <a:lt1>
        <a:srgbClr val="FFFFFF"/>
      </a:lt1>
      <a:dk2>
        <a:srgbClr val="F2695F"/>
      </a:dk2>
      <a:lt2>
        <a:srgbClr val="006083"/>
      </a:lt2>
      <a:accent1>
        <a:srgbClr val="0093AB"/>
      </a:accent1>
      <a:accent2>
        <a:srgbClr val="5FC2A5"/>
      </a:accent2>
      <a:accent3>
        <a:srgbClr val="D3E000"/>
      </a:accent3>
      <a:accent4>
        <a:srgbClr val="7DC244"/>
      </a:accent4>
      <a:accent5>
        <a:srgbClr val="FFC00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еженедельного</Template>
  <TotalTime>59754</TotalTime>
  <Words>121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шаблон для еженедельного</vt:lpstr>
      <vt:lpstr>Специальное оформление</vt:lpstr>
      <vt:lpstr>Кредитование в рамках «Кредита Доверие» по льготной ставке 5%</vt:lpstr>
    </vt:vector>
  </TitlesOfParts>
  <Company>ОАО Сбербанк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ЕЖЕНЕДЕЛЬНЫЙ УПРАВЛЕНЧЕСКИЙ  ОТЧЕТ</dc:title>
  <dc:creator>Емельянов Алексей Павлович</dc:creator>
  <cp:lastModifiedBy>user</cp:lastModifiedBy>
  <cp:revision>1176</cp:revision>
  <cp:lastPrinted>2018-09-06T19:16:09Z</cp:lastPrinted>
  <dcterms:created xsi:type="dcterms:W3CDTF">2017-05-05T06:54:44Z</dcterms:created>
  <dcterms:modified xsi:type="dcterms:W3CDTF">2019-02-07T06:31:37Z</dcterms:modified>
</cp:coreProperties>
</file>